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handoutMasterIdLst>
    <p:handoutMasterId r:id="rId12"/>
  </p:handoutMasterIdLst>
  <p:sldIdLst>
    <p:sldId id="256" r:id="rId2"/>
    <p:sldId id="257" r:id="rId3"/>
    <p:sldId id="258" r:id="rId4"/>
    <p:sldId id="259" r:id="rId5"/>
    <p:sldId id="265" r:id="rId6"/>
    <p:sldId id="260" r:id="rId7"/>
    <p:sldId id="266" r:id="rId8"/>
    <p:sldId id="261" r:id="rId9"/>
    <p:sldId id="267" r:id="rId10"/>
  </p:sldIdLst>
  <p:sldSz cx="10080625" cy="7559675"/>
  <p:notesSz cx="7772400" cy="10058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38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Header Placeholder 1"/>
          <p:cNvSpPr>
            <a:spLocks noGrp="1"/>
          </p:cNvSpPr>
          <p:nvPr>
            <p:ph type="hdr" sz="quarter"/>
          </p:nvPr>
        </p:nvSpPr>
        <p:spPr bwMode="auto">
          <a:xfrm>
            <a:off x="304800" y="304800"/>
            <a:ext cx="3368675" cy="503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cs typeface="Arial" charset="0"/>
              </a:defRPr>
            </a:lvl1pPr>
          </a:lstStyle>
          <a:p>
            <a:pPr>
              <a:defRPr/>
            </a:pPr>
            <a:endParaRPr lang="en-US"/>
          </a:p>
        </p:txBody>
      </p:sp>
      <p:sp>
        <p:nvSpPr>
          <p:cNvPr id="51203" name="Date Placeholder 2"/>
          <p:cNvSpPr>
            <a:spLocks noGrp="1"/>
          </p:cNvSpPr>
          <p:nvPr>
            <p:ph type="dt" sz="quarter" idx="1"/>
          </p:nvPr>
        </p:nvSpPr>
        <p:spPr bwMode="auto">
          <a:xfrm>
            <a:off x="4114800" y="304800"/>
            <a:ext cx="3368675" cy="503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solidFill>
                  <a:srgbClr val="000000"/>
                </a:solidFill>
                <a:cs typeface="Arial" charset="0"/>
              </a:defRPr>
            </a:lvl1pPr>
          </a:lstStyle>
          <a:p>
            <a:pPr>
              <a:defRPr/>
            </a:pPr>
            <a:endParaRPr lang="en-US"/>
          </a:p>
        </p:txBody>
      </p:sp>
      <p:sp>
        <p:nvSpPr>
          <p:cNvPr id="51204" name="Footer Placeholder 3"/>
          <p:cNvSpPr>
            <a:spLocks noGrp="1"/>
          </p:cNvSpPr>
          <p:nvPr>
            <p:ph type="ftr" sz="quarter" idx="2"/>
          </p:nvPr>
        </p:nvSpPr>
        <p:spPr bwMode="auto">
          <a:xfrm>
            <a:off x="228600" y="9555163"/>
            <a:ext cx="3368675" cy="503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cs typeface="Arial" charset="0"/>
              </a:defRPr>
            </a:lvl1pPr>
          </a:lstStyle>
          <a:p>
            <a:pPr>
              <a:defRPr/>
            </a:pPr>
            <a:endParaRPr lang="en-US"/>
          </a:p>
        </p:txBody>
      </p:sp>
      <p:sp>
        <p:nvSpPr>
          <p:cNvPr id="51205" name="Slide Number Placeholder 4"/>
          <p:cNvSpPr>
            <a:spLocks noGrp="1"/>
          </p:cNvSpPr>
          <p:nvPr>
            <p:ph type="sldNum" sz="quarter" idx="3"/>
          </p:nvPr>
        </p:nvSpPr>
        <p:spPr bwMode="auto">
          <a:xfrm>
            <a:off x="4114800" y="9555163"/>
            <a:ext cx="3368675" cy="503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solidFill>
                  <a:srgbClr val="000000"/>
                </a:solidFill>
                <a:cs typeface="Arial" charset="0"/>
              </a:defRPr>
            </a:lvl1pPr>
          </a:lstStyle>
          <a:p>
            <a:pPr>
              <a:defRPr/>
            </a:pPr>
            <a:r>
              <a:rPr lang="en-US"/>
              <a:t>‹#›</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Header Placeholder 1"/>
          <p:cNvSpPr>
            <a:spLocks noGrp="1"/>
          </p:cNvSpPr>
          <p:nvPr>
            <p:ph type="hdr" sz="quarter"/>
          </p:nvPr>
        </p:nvSpPr>
        <p:spPr bwMode="auto">
          <a:xfrm>
            <a:off x="0" y="0"/>
            <a:ext cx="3373438" cy="503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sz="1400" smtClean="0">
                <a:solidFill>
                  <a:srgbClr val="000000"/>
                </a:solidFill>
                <a:latin typeface="Times New Roman" pitchFamily="18" charset="0"/>
                <a:cs typeface="Arial" charset="0"/>
              </a:defRPr>
            </a:lvl1pPr>
          </a:lstStyle>
          <a:p>
            <a:pPr>
              <a:defRPr/>
            </a:pPr>
            <a:endParaRPr lang="en-US"/>
          </a:p>
        </p:txBody>
      </p:sp>
      <p:sp>
        <p:nvSpPr>
          <p:cNvPr id="39939" name="Date Placeholder 2"/>
          <p:cNvSpPr>
            <a:spLocks noGrp="1"/>
          </p:cNvSpPr>
          <p:nvPr>
            <p:ph type="dt" idx="1"/>
          </p:nvPr>
        </p:nvSpPr>
        <p:spPr bwMode="auto">
          <a:xfrm>
            <a:off x="4398963" y="0"/>
            <a:ext cx="3373437" cy="503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a:defRPr sz="1400" smtClean="0">
                <a:solidFill>
                  <a:srgbClr val="000000"/>
                </a:solidFill>
                <a:latin typeface="Times New Roman" pitchFamily="18" charset="0"/>
                <a:cs typeface="Arial" charset="0"/>
              </a:defRPr>
            </a:lvl1pPr>
          </a:lstStyle>
          <a:p>
            <a:pPr>
              <a:defRPr/>
            </a:pPr>
            <a:endParaRPr lang="en-US"/>
          </a:p>
        </p:txBody>
      </p:sp>
      <p:sp>
        <p:nvSpPr>
          <p:cNvPr id="4" name="Slide Image Placeholder 3"/>
          <p:cNvSpPr>
            <a:spLocks noGrp="1" noRot="1" noChangeAspect="1"/>
          </p:cNvSpPr>
          <p:nvPr>
            <p:ph type="sldImg" idx="2"/>
          </p:nvPr>
        </p:nvSpPr>
        <p:spPr>
          <a:xfrm>
            <a:off x="1371600" y="763588"/>
            <a:ext cx="5029200" cy="3771900"/>
          </a:xfrm>
          <a:prstGeom prst="rect">
            <a:avLst/>
          </a:prstGeom>
          <a:noFill/>
          <a:ln w="12700">
            <a:solidFill>
              <a:prstClr val="black"/>
            </a:solidFill>
          </a:ln>
        </p:spPr>
        <p:txBody>
          <a:bodyPr wrap="square" lIns="0" tIns="0" rIns="0" bIns="0" anchor="ctr" anchorCtr="0"/>
          <a:lstStyle/>
          <a:p>
            <a:pPr lvl="0"/>
            <a:endParaRPr lang="en-US" noProof="0"/>
          </a:p>
        </p:txBody>
      </p:sp>
      <p:sp>
        <p:nvSpPr>
          <p:cNvPr id="5" name="Notes Placeholder 4"/>
          <p:cNvSpPr>
            <a:spLocks noGrp="1"/>
          </p:cNvSpPr>
          <p:nvPr>
            <p:ph type="body" sz="quarter" idx="3"/>
          </p:nvPr>
        </p:nvSpPr>
        <p:spPr>
          <a:xfrm>
            <a:off x="777875" y="4776788"/>
            <a:ext cx="6216650" cy="4525962"/>
          </a:xfrm>
          <a:prstGeom prst="rect">
            <a:avLst/>
          </a:prstGeom>
        </p:spPr>
        <p:txBody>
          <a:bodyPr wrap="square" lIns="0" tIns="0" rIns="0" bIns="0" anchorCtr="0"/>
          <a:lstStyle/>
          <a:p>
            <a:pPr lvl="0"/>
            <a:r>
              <a:rPr lang="en-US" noProof="0" smtClean="0"/>
              <a:t>Click to edit the notes format</a:t>
            </a:r>
          </a:p>
        </p:txBody>
      </p:sp>
      <p:sp>
        <p:nvSpPr>
          <p:cNvPr id="39942" name="Footer Placeholder 5"/>
          <p:cNvSpPr>
            <a:spLocks noGrp="1"/>
          </p:cNvSpPr>
          <p:nvPr>
            <p:ph type="ftr" sz="quarter" idx="4"/>
          </p:nvPr>
        </p:nvSpPr>
        <p:spPr bwMode="auto">
          <a:xfrm>
            <a:off x="0" y="9555163"/>
            <a:ext cx="3373438" cy="50323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sz="1400" smtClean="0">
                <a:solidFill>
                  <a:srgbClr val="000000"/>
                </a:solidFill>
                <a:latin typeface="Times New Roman" pitchFamily="18" charset="0"/>
                <a:cs typeface="Arial" charset="0"/>
              </a:defRPr>
            </a:lvl1pPr>
          </a:lstStyle>
          <a:p>
            <a:pPr>
              <a:defRPr/>
            </a:pPr>
            <a:endParaRPr lang="en-US"/>
          </a:p>
        </p:txBody>
      </p:sp>
      <p:sp>
        <p:nvSpPr>
          <p:cNvPr id="39943" name="Slide Number Placeholder 6"/>
          <p:cNvSpPr>
            <a:spLocks noGrp="1"/>
          </p:cNvSpPr>
          <p:nvPr>
            <p:ph type="sldNum" sz="quarter" idx="5"/>
          </p:nvPr>
        </p:nvSpPr>
        <p:spPr bwMode="auto">
          <a:xfrm>
            <a:off x="4398963" y="9555163"/>
            <a:ext cx="3373437" cy="50323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a:defRPr sz="1400" smtClean="0">
                <a:solidFill>
                  <a:srgbClr val="000000"/>
                </a:solidFill>
                <a:latin typeface="Times New Roman" pitchFamily="18" charset="0"/>
                <a:cs typeface="Arial" charset="0"/>
              </a:defRPr>
            </a:lvl1pPr>
          </a:lstStyle>
          <a:p>
            <a:pPr>
              <a:defRPr/>
            </a:pPr>
            <a:r>
              <a:rPr lang="en-US"/>
              <a:t>&lt;number&gt;</a:t>
            </a:r>
          </a:p>
        </p:txBody>
      </p:sp>
    </p:spTree>
  </p:cSld>
  <p:clrMap bg1="lt1" tx1="dk1" bg2="lt2" tx2="dk2" accent1="accent1" accent2="accent2" accent3="accent3" accent4="accent4" accent5="accent5" accent6="accent6" hlink="hlink" folHlink="folHlink"/>
  <p:notesStyle>
    <a:lvl1pPr marL="215900" algn="l" rtl="0" eaLnBrk="0" fontAlgn="base" hangingPunct="0">
      <a:spcBef>
        <a:spcPct val="30000"/>
      </a:spcBef>
      <a:spcAft>
        <a:spcPct val="0"/>
      </a:spcAft>
      <a:defRPr sz="2000" kern="1200">
        <a:solidFill>
          <a:srgbClr val="000000"/>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noRot="1" noChangeAspect="1"/>
          </p:cNvSpPr>
          <p:nvPr>
            <p:ph type="body" idx="1"/>
          </p:nvPr>
        </p:nvSpPr>
        <p:spPr bwMode="auto">
          <a:noFill/>
        </p:spPr>
        <p:txBody>
          <a:bodyPr vert="horz" numCol="1" anchor="t" compatLnSpc="1">
            <a:prstTxWarp prst="textNoShape">
              <a:avLst/>
            </a:prstTxWarp>
          </a:bodyPr>
          <a:lstStyle/>
          <a:p>
            <a:pPr eaLnBrk="1" hangingPunct="1">
              <a:spcBef>
                <a:spcPct val="0"/>
              </a:spcBef>
            </a:pPr>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C02E3A5-B91C-4BC3-AC25-DBE0B72B3BBD}" type="slidenum">
              <a:rPr lang="ar-SA" smtClean="0"/>
              <a:pPr/>
              <a:t>8</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BC02E3A5-B91C-4BC3-AC25-DBE0B72B3BBD}" type="slidenum">
              <a:rPr lang="ar-SA" smtClean="0"/>
              <a:pPr/>
              <a:t>9</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chor="ctr"/>
          <a:lstStyle>
            <a:lvl1pPr algn="ct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Mohamed Aly – CMP302 Fall 2013</a:t>
            </a:r>
          </a:p>
        </p:txBody>
      </p:sp>
      <p:sp>
        <p:nvSpPr>
          <p:cNvPr id="5" name="Footer Placeholder 4"/>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Mohamed Aly – CMP302 Fall 2013</a:t>
            </a:r>
          </a:p>
        </p:txBody>
      </p:sp>
      <p:sp>
        <p:nvSpPr>
          <p:cNvPr id="5" name="Footer Placeholder 4"/>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Mohamed Aly – CMP302 Fall 2013</a:t>
            </a:r>
          </a:p>
        </p:txBody>
      </p:sp>
      <p:sp>
        <p:nvSpPr>
          <p:cNvPr id="5" name="Footer Placeholder 4"/>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grpSp>
        <p:nvGrpSpPr>
          <p:cNvPr id="4" name="Group 7"/>
          <p:cNvGrpSpPr>
            <a:grpSpLocks/>
          </p:cNvGrpSpPr>
          <p:nvPr/>
        </p:nvGrpSpPr>
        <p:grpSpPr bwMode="auto">
          <a:xfrm>
            <a:off x="185512" y="251989"/>
            <a:ext cx="9727103" cy="6719711"/>
            <a:chOff x="106" y="144"/>
            <a:chExt cx="5558" cy="3840"/>
          </a:xfrm>
        </p:grpSpPr>
        <p:sp>
          <p:nvSpPr>
            <p:cNvPr id="5"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en-ZW" sz="2600" dirty="0">
                <a:latin typeface="Times New Roman" pitchFamily="18" charset="0"/>
                <a:cs typeface="Arial" charset="0"/>
              </a:endParaRPr>
            </a:p>
          </p:txBody>
        </p:sp>
        <p:sp>
          <p:nvSpPr>
            <p:cNvPr id="6"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en-US" dirty="0">
                <a:latin typeface="Arial" charset="0"/>
                <a:cs typeface="Arial" charset="0"/>
              </a:endParaRPr>
            </a:p>
          </p:txBody>
        </p:sp>
      </p:grpSp>
      <p:sp>
        <p:nvSpPr>
          <p:cNvPr id="2" name="Title 1"/>
          <p:cNvSpPr>
            <a:spLocks noGrp="1"/>
          </p:cNvSpPr>
          <p:nvPr>
            <p:ph type="title"/>
          </p:nvPr>
        </p:nvSpPr>
        <p:spPr>
          <a:xfrm>
            <a:off x="840052" y="587975"/>
            <a:ext cx="8484526" cy="1259946"/>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40052" y="2099910"/>
            <a:ext cx="8484526" cy="4451809"/>
          </a:xfrm>
        </p:spPr>
        <p:txBody>
          <a:bodyPr/>
          <a:lstStyle/>
          <a:p>
            <a:pPr lvl="0"/>
            <a:endParaRPr lang="en-US" noProof="0" dirty="0"/>
          </a:p>
        </p:txBody>
      </p:sp>
      <p:sp>
        <p:nvSpPr>
          <p:cNvPr id="7" name="Date Placeholder 3"/>
          <p:cNvSpPr>
            <a:spLocks noGrp="1"/>
          </p:cNvSpPr>
          <p:nvPr>
            <p:ph type="dt" sz="half" idx="10"/>
          </p:nvPr>
        </p:nvSpPr>
        <p:spPr/>
        <p:txBody>
          <a:bodyPr/>
          <a:lstStyle>
            <a:lvl1pPr>
              <a:defRPr/>
            </a:lvl1pPr>
          </a:lstStyle>
          <a:p>
            <a:pPr>
              <a:defRPr/>
            </a:pPr>
            <a:fld id="{174161F2-E903-4EA8-9E79-382083CC6298}" type="datetime1">
              <a:rPr lang="en-US"/>
              <a:pPr>
                <a:defRPr/>
              </a:pPr>
              <a:t>9/24/2016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93E65F-0913-4352-86B2-D92A59CBE92A}" type="slidenum">
              <a:rPr lang="en-US"/>
              <a:pPr>
                <a:defRPr/>
              </a:pPr>
              <a:t>‹#›</a:t>
            </a:fld>
            <a:endParaRPr lang="en-US" dirty="0"/>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Mohamed Aly – CMP302 Fall 2013</a:t>
            </a:r>
          </a:p>
        </p:txBody>
      </p:sp>
      <p:sp>
        <p:nvSpPr>
          <p:cNvPr id="5" name="Footer Placeholder 4"/>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lstStyle>
            <a:lvl1pPr>
              <a:buNone/>
              <a:defRPr/>
            </a:lvl1pPr>
            <a:lvl2pPr>
              <a:buNone/>
              <a:defRPr/>
            </a:lvl2pPr>
            <a:lvl3pPr>
              <a:buNone/>
              <a:defRPr/>
            </a:lvl3pPr>
            <a:lvl4pPr>
              <a:buNone/>
              <a:defRPr/>
            </a:lvl4pPr>
            <a:lvl5pPr>
              <a:buNone/>
              <a:defRPr/>
            </a:lvl5pPr>
            <a:lvl6pPr>
              <a:buNone/>
              <a:defRPr/>
            </a:lvl6pPr>
            <a:lvl7pPr>
              <a:buNone/>
              <a:defRPr sz="1400"/>
            </a:lvl7pPr>
            <a:lvl8pPr>
              <a:buNone/>
              <a:defRPr/>
            </a:lvl8pPr>
            <a:lvl9pPr>
              <a:buNone/>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Mohamed Aly – CMP302 Fall 2013</a:t>
            </a:r>
          </a:p>
        </p:txBody>
      </p:sp>
      <p:sp>
        <p:nvSpPr>
          <p:cNvPr id="5" name="Footer Placeholder 4"/>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a:t>Mohamed Aly – CMP302 Fall 2013</a:t>
            </a:r>
          </a:p>
        </p:txBody>
      </p:sp>
      <p:sp>
        <p:nvSpPr>
          <p:cNvPr id="6" name="Footer Placeholder 5"/>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7" name="Slide Number Placeholder 6"/>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a:t>Mohamed Aly – CMP302 Fall 2013</a:t>
            </a:r>
          </a:p>
        </p:txBody>
      </p:sp>
      <p:sp>
        <p:nvSpPr>
          <p:cNvPr id="8" name="Footer Placeholder 7"/>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9" name="Slide Number Placeholder 8"/>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a:t>Mohamed Aly – CMP302 Fall 2013</a:t>
            </a:r>
          </a:p>
        </p:txBody>
      </p:sp>
      <p:sp>
        <p:nvSpPr>
          <p:cNvPr id="4" name="Footer Placeholder 3"/>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5" name="Slide Number Placeholder 4"/>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Mohamed Aly – CMP302 Fall 2013</a:t>
            </a:r>
          </a:p>
        </p:txBody>
      </p:sp>
      <p:sp>
        <p:nvSpPr>
          <p:cNvPr id="3" name="Footer Placeholder 2"/>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4" name="Slide Number Placeholder 3"/>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Mohamed Aly – CMP302 Fall 2013</a:t>
            </a:r>
          </a:p>
        </p:txBody>
      </p:sp>
      <p:sp>
        <p:nvSpPr>
          <p:cNvPr id="6" name="Footer Placeholder 5"/>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7" name="Slide Number Placeholder 6"/>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a:buNone/>
              <a:defRPr/>
            </a:lvl1pPr>
            <a:lvl2pPr>
              <a:buNone/>
              <a:defRPr/>
            </a:lvl2pPr>
            <a:lvl3pPr>
              <a:buNone/>
              <a:defRPr/>
            </a:lvl3pPr>
            <a:lvl4pPr>
              <a:buNone/>
              <a:defRPr/>
            </a:lvl4pPr>
            <a:lvl5pPr>
              <a:buNone/>
              <a:defRPr/>
            </a:lvl5pPr>
            <a:lvl6pPr>
              <a:buNone/>
              <a:defRPr/>
            </a:lvl6pPr>
            <a:lvl7pPr>
              <a:buNone/>
              <a:defRPr/>
            </a:lvl7pPr>
            <a:lvl8pPr>
              <a:buNone/>
              <a:defRPr/>
            </a:lvl8pPr>
            <a:lvl9pPr>
              <a:buNone/>
              <a:defRPr/>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Mohamed Aly – CMP302 Fall 2013</a:t>
            </a:r>
          </a:p>
        </p:txBody>
      </p:sp>
      <p:sp>
        <p:nvSpPr>
          <p:cNvPr id="6" name="Footer Placeholder 5"/>
          <p:cNvSpPr>
            <a:spLocks noGrp="1"/>
          </p:cNvSpPr>
          <p:nvPr>
            <p:ph type="ftr" sz="quarter" idx="11"/>
          </p:nvPr>
        </p:nvSpPr>
        <p:spPr/>
        <p:txBody>
          <a:bodyPr/>
          <a:lstStyle>
            <a:lvl1pPr>
              <a:defRPr smtClean="0"/>
            </a:lvl1pPr>
          </a:lstStyle>
          <a:p>
            <a:pPr>
              <a:defRPr/>
            </a:pPr>
            <a:r>
              <a:rPr lang="en-US"/>
              <a:t>Computer Engineering, Cairo University</a:t>
            </a:r>
          </a:p>
        </p:txBody>
      </p:sp>
      <p:sp>
        <p:nvSpPr>
          <p:cNvPr id="7" name="Slide Number Placeholder 6"/>
          <p:cNvSpPr>
            <a:spLocks noGrp="1"/>
          </p:cNvSpPr>
          <p:nvPr>
            <p:ph type="sldNum" sz="quarter" idx="12"/>
          </p:nvPr>
        </p:nvSpPr>
        <p:spPr/>
        <p:txBody>
          <a:bodyPr/>
          <a:lstStyle>
            <a:lvl1pPr>
              <a:defRPr smtClean="0"/>
            </a:lvl1pPr>
          </a:lstStyle>
          <a:p>
            <a:pPr>
              <a:defRPr/>
            </a:pPr>
            <a:r>
              <a:rPr lang="en-US"/>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296863" y="387350"/>
            <a:ext cx="9440862"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the title text format</a:t>
            </a:r>
          </a:p>
        </p:txBody>
      </p:sp>
      <p:sp>
        <p:nvSpPr>
          <p:cNvPr id="4" name="Text Placeholder 2"/>
          <p:cNvSpPr>
            <a:spLocks noGrp="1"/>
          </p:cNvSpPr>
          <p:nvPr>
            <p:ph type="body" idx="1"/>
          </p:nvPr>
        </p:nvSpPr>
        <p:spPr>
          <a:xfrm>
            <a:off x="280988" y="1463675"/>
            <a:ext cx="9517062" cy="4384675"/>
          </a:xfrm>
          <a:prstGeom prst="rect">
            <a:avLst/>
          </a:prstGeom>
          <a:noFill/>
          <a:ln>
            <a:noFill/>
          </a:ln>
        </p:spPr>
        <p:txBody>
          <a:bodyPr wrap="square" lIns="0" tIns="0" rIns="0" bIns="0" anchorCtr="0"/>
          <a:lstStyle/>
          <a:p>
            <a:pPr lvl="0"/>
            <a:r>
              <a:rPr lang="en-US" smtClean="0"/>
              <a:t>Click to edit the outline text format</a:t>
            </a:r>
          </a:p>
          <a:p>
            <a:pPr lvl="1"/>
            <a:r>
              <a:rPr lang="en-US" smtClean="0"/>
              <a:t>Second Outline Level</a:t>
            </a:r>
          </a:p>
          <a:p>
            <a:pPr lvl="2"/>
            <a:r>
              <a:rPr lang="en-US" smtClean="0"/>
              <a:t>Third Outline Level</a:t>
            </a:r>
          </a:p>
          <a:p>
            <a:pPr lvl="3"/>
            <a:r>
              <a:rPr lang="en-US" smtClean="0"/>
              <a:t>Fourth Outline Level</a:t>
            </a:r>
          </a:p>
          <a:p>
            <a:pPr lvl="4"/>
            <a:r>
              <a:rPr lang="en-US" smtClean="0"/>
              <a:t>Fifth Outline Level</a:t>
            </a:r>
          </a:p>
          <a:p>
            <a:pPr lvl="5"/>
            <a:r>
              <a:rPr lang="en-US" smtClean="0"/>
              <a:t>Sixth Outline Level</a:t>
            </a:r>
          </a:p>
          <a:p>
            <a:pPr lvl="6"/>
            <a:r>
              <a:rPr lang="en-US" smtClean="0"/>
              <a:t>Seventh Outline Level</a:t>
            </a:r>
          </a:p>
          <a:p>
            <a:pPr lvl="7"/>
            <a:r>
              <a:rPr lang="en-US" smtClean="0"/>
              <a:t>Eighth Outline Level</a:t>
            </a:r>
          </a:p>
          <a:p>
            <a:pPr lvl="8"/>
            <a:r>
              <a:rPr lang="en-US" smtClean="0"/>
              <a:t>Ninth Outline Level</a:t>
            </a:r>
            <a:endParaRPr lang="en-US"/>
          </a:p>
        </p:txBody>
      </p:sp>
      <p:sp>
        <p:nvSpPr>
          <p:cNvPr id="6148" name="Date Placeholder 3"/>
          <p:cNvSpPr>
            <a:spLocks noGrp="1"/>
          </p:cNvSpPr>
          <p:nvPr>
            <p:ph type="dt" sz="half" idx="2"/>
          </p:nvPr>
        </p:nvSpPr>
        <p:spPr bwMode="auto">
          <a:xfrm>
            <a:off x="58738" y="7339013"/>
            <a:ext cx="3182937" cy="2460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sz="1400" b="1" smtClean="0">
                <a:solidFill>
                  <a:srgbClr val="008080"/>
                </a:solidFill>
                <a:latin typeface="Times New Roman" pitchFamily="18" charset="0"/>
                <a:cs typeface="Arial" charset="0"/>
              </a:defRPr>
            </a:lvl1pPr>
          </a:lstStyle>
          <a:p>
            <a:pPr>
              <a:defRPr/>
            </a:pPr>
            <a:r>
              <a:rPr lang="en-US"/>
              <a:t>Mohamed Aly – CMP302 Fall 2013</a:t>
            </a:r>
          </a:p>
        </p:txBody>
      </p:sp>
      <p:sp>
        <p:nvSpPr>
          <p:cNvPr id="6149" name="Footer Placeholder 4"/>
          <p:cNvSpPr>
            <a:spLocks noGrp="1"/>
          </p:cNvSpPr>
          <p:nvPr>
            <p:ph type="ftr" sz="quarter" idx="3"/>
          </p:nvPr>
        </p:nvSpPr>
        <p:spPr bwMode="auto">
          <a:xfrm>
            <a:off x="3802063" y="7337425"/>
            <a:ext cx="3195637" cy="2444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ctr">
              <a:defRPr sz="1400" b="1" smtClean="0">
                <a:solidFill>
                  <a:srgbClr val="008080"/>
                </a:solidFill>
                <a:latin typeface="Times New Roman" pitchFamily="18" charset="0"/>
                <a:cs typeface="Arial" charset="0"/>
              </a:defRPr>
            </a:lvl1pPr>
          </a:lstStyle>
          <a:p>
            <a:pPr>
              <a:defRPr/>
            </a:pPr>
            <a:r>
              <a:rPr lang="en-US"/>
              <a:t>Computer Engineering, Cairo University</a:t>
            </a:r>
          </a:p>
        </p:txBody>
      </p:sp>
      <p:sp>
        <p:nvSpPr>
          <p:cNvPr id="6150" name="Slide Number Placeholder 5"/>
          <p:cNvSpPr>
            <a:spLocks noGrp="1"/>
          </p:cNvSpPr>
          <p:nvPr>
            <p:ph type="sldNum" sz="quarter" idx="4"/>
          </p:nvPr>
        </p:nvSpPr>
        <p:spPr bwMode="auto">
          <a:xfrm>
            <a:off x="7623175" y="7337425"/>
            <a:ext cx="2347913" cy="2444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a:defRPr sz="1400" b="1" smtClean="0">
                <a:solidFill>
                  <a:srgbClr val="008080"/>
                </a:solidFill>
                <a:latin typeface="Times New Roman" pitchFamily="18" charset="0"/>
                <a:cs typeface="Arial" charset="0"/>
              </a:defRPr>
            </a:lvl1pPr>
          </a:lstStyle>
          <a:p>
            <a:pPr>
              <a:defRPr/>
            </a:pPr>
            <a:fld id="{F93E06E4-1C4C-4F23-BCDE-A240658990D7}" type="slidenum">
              <a:rPr lang="en-US"/>
              <a:pPr>
                <a:defRPr/>
              </a:pPr>
              <a:t>‹#›</a:t>
            </a:fld>
            <a:r>
              <a:rPr lang="en-US"/>
              <a:t>/10</a:t>
            </a:r>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Lst>
  <p:txStyles>
    <p:titleStyle>
      <a:lvl1pPr algn="ctr" rtl="0" eaLnBrk="0" fontAlgn="base" hangingPunct="0">
        <a:spcBef>
          <a:spcPct val="0"/>
        </a:spcBef>
        <a:spcAft>
          <a:spcPct val="0"/>
        </a:spcAft>
        <a:defRPr sz="4400" b="1" kern="1200">
          <a:solidFill>
            <a:srgbClr val="000000"/>
          </a:solidFill>
          <a:latin typeface="Arial" charset="0"/>
          <a:ea typeface="+mj-ea"/>
          <a:cs typeface="+mj-cs"/>
        </a:defRPr>
      </a:lvl1pPr>
      <a:lvl2pPr algn="ctr" rtl="0" eaLnBrk="0" fontAlgn="base" hangingPunct="0">
        <a:spcBef>
          <a:spcPct val="0"/>
        </a:spcBef>
        <a:spcAft>
          <a:spcPct val="0"/>
        </a:spcAft>
        <a:defRPr sz="4400" b="1">
          <a:solidFill>
            <a:srgbClr val="000000"/>
          </a:solidFill>
          <a:latin typeface="Arial" charset="0"/>
        </a:defRPr>
      </a:lvl2pPr>
      <a:lvl3pPr algn="ctr" rtl="0" eaLnBrk="0" fontAlgn="base" hangingPunct="0">
        <a:spcBef>
          <a:spcPct val="0"/>
        </a:spcBef>
        <a:spcAft>
          <a:spcPct val="0"/>
        </a:spcAft>
        <a:defRPr sz="4400" b="1">
          <a:solidFill>
            <a:srgbClr val="000000"/>
          </a:solidFill>
          <a:latin typeface="Arial" charset="0"/>
        </a:defRPr>
      </a:lvl3pPr>
      <a:lvl4pPr algn="ctr" rtl="0" eaLnBrk="0" fontAlgn="base" hangingPunct="0">
        <a:spcBef>
          <a:spcPct val="0"/>
        </a:spcBef>
        <a:spcAft>
          <a:spcPct val="0"/>
        </a:spcAft>
        <a:defRPr sz="4400" b="1">
          <a:solidFill>
            <a:srgbClr val="000000"/>
          </a:solidFill>
          <a:latin typeface="Arial" charset="0"/>
        </a:defRPr>
      </a:lvl4pPr>
      <a:lvl5pPr algn="ctr" rtl="0" eaLnBrk="0" fontAlgn="base" hangingPunct="0">
        <a:spcBef>
          <a:spcPct val="0"/>
        </a:spcBef>
        <a:spcAft>
          <a:spcPct val="0"/>
        </a:spcAft>
        <a:defRPr sz="4400" b="1">
          <a:solidFill>
            <a:srgbClr val="000000"/>
          </a:solidFill>
          <a:latin typeface="Arial" charset="0"/>
        </a:defRPr>
      </a:lvl5pPr>
      <a:lvl6pPr marL="457200" algn="ctr" rtl="0" fontAlgn="base">
        <a:spcBef>
          <a:spcPct val="0"/>
        </a:spcBef>
        <a:spcAft>
          <a:spcPct val="0"/>
        </a:spcAft>
        <a:defRPr sz="4400" b="1">
          <a:solidFill>
            <a:srgbClr val="000000"/>
          </a:solidFill>
          <a:latin typeface="Arial" charset="0"/>
        </a:defRPr>
      </a:lvl6pPr>
      <a:lvl7pPr marL="914400" algn="ctr" rtl="0" fontAlgn="base">
        <a:spcBef>
          <a:spcPct val="0"/>
        </a:spcBef>
        <a:spcAft>
          <a:spcPct val="0"/>
        </a:spcAft>
        <a:defRPr sz="4400" b="1">
          <a:solidFill>
            <a:srgbClr val="000000"/>
          </a:solidFill>
          <a:latin typeface="Arial" charset="0"/>
        </a:defRPr>
      </a:lvl7pPr>
      <a:lvl8pPr marL="1371600" algn="ctr" rtl="0" fontAlgn="base">
        <a:spcBef>
          <a:spcPct val="0"/>
        </a:spcBef>
        <a:spcAft>
          <a:spcPct val="0"/>
        </a:spcAft>
        <a:defRPr sz="4400" b="1">
          <a:solidFill>
            <a:srgbClr val="000000"/>
          </a:solidFill>
          <a:latin typeface="Arial" charset="0"/>
        </a:defRPr>
      </a:lvl8pPr>
      <a:lvl9pPr marL="1828800" algn="ctr" rtl="0" fontAlgn="base">
        <a:spcBef>
          <a:spcPct val="0"/>
        </a:spcBef>
        <a:spcAft>
          <a:spcPct val="0"/>
        </a:spcAft>
        <a:defRPr sz="4400" b="1">
          <a:solidFill>
            <a:srgbClr val="000000"/>
          </a:solidFill>
          <a:latin typeface="Arial" charset="0"/>
        </a:defRPr>
      </a:lvl9pPr>
    </p:titleStyle>
    <p:bodyStyle>
      <a:lvl1pPr marL="342900" indent="-342900" algn="l" rtl="0" eaLnBrk="0" fontAlgn="base" hangingPunct="0">
        <a:spcBef>
          <a:spcPct val="0"/>
        </a:spcBef>
        <a:spcAft>
          <a:spcPts val="1413"/>
        </a:spcAft>
        <a:buChar char="•"/>
        <a:defRPr sz="3200" kern="1200">
          <a:solidFill>
            <a:srgbClr val="000000"/>
          </a:solidFill>
          <a:latin typeface="Arial" charset="0"/>
          <a:ea typeface="+mn-ea"/>
          <a:cs typeface="+mn-cs"/>
        </a:defRPr>
      </a:lvl1pPr>
      <a:lvl2pPr marL="742950" indent="-285750" algn="l" rtl="0" eaLnBrk="0" fontAlgn="base" hangingPunct="0">
        <a:spcBef>
          <a:spcPct val="0"/>
        </a:spcBef>
        <a:spcAft>
          <a:spcPts val="1138"/>
        </a:spcAft>
        <a:buChar char="–"/>
        <a:defRPr sz="2800">
          <a:solidFill>
            <a:srgbClr val="000000"/>
          </a:solidFill>
          <a:latin typeface="Arial"/>
          <a:ea typeface="+mn-ea"/>
          <a:cs typeface="+mn-cs"/>
        </a:defRPr>
      </a:lvl2pPr>
      <a:lvl3pPr marL="1143000" indent="-228600" algn="l" rtl="0" eaLnBrk="0" fontAlgn="base" hangingPunct="0">
        <a:spcBef>
          <a:spcPct val="0"/>
        </a:spcBef>
        <a:spcAft>
          <a:spcPts val="850"/>
        </a:spcAft>
        <a:buChar char="•"/>
        <a:defRPr sz="2400">
          <a:solidFill>
            <a:srgbClr val="000000"/>
          </a:solidFill>
          <a:latin typeface="Arial"/>
          <a:ea typeface="+mn-ea"/>
          <a:cs typeface="+mn-cs"/>
        </a:defRPr>
      </a:lvl3pPr>
      <a:lvl4pPr marL="1600200" indent="-228600" algn="l" rtl="0" eaLnBrk="0" fontAlgn="base" hangingPunct="0">
        <a:spcBef>
          <a:spcPct val="0"/>
        </a:spcBef>
        <a:spcAft>
          <a:spcPts val="563"/>
        </a:spcAft>
        <a:buChar char="–"/>
        <a:defRPr sz="2000">
          <a:solidFill>
            <a:srgbClr val="000000"/>
          </a:solidFill>
          <a:latin typeface="Arial"/>
          <a:ea typeface="+mn-ea"/>
          <a:cs typeface="+mn-cs"/>
        </a:defRPr>
      </a:lvl4pPr>
      <a:lvl5pPr marL="2057400" indent="-228600" algn="l" rtl="0" eaLnBrk="0" fontAlgn="base" hangingPunct="0">
        <a:spcBef>
          <a:spcPct val="0"/>
        </a:spcBef>
        <a:spcAft>
          <a:spcPts val="288"/>
        </a:spcAft>
        <a:buChar char="»"/>
        <a:defRPr sz="2000">
          <a:solidFill>
            <a:srgbClr val="000000"/>
          </a:solidFill>
          <a:latin typeface="Arial"/>
          <a:ea typeface="+mn-ea"/>
          <a:cs typeface="+mn-cs"/>
        </a:defRPr>
      </a:lvl5pPr>
      <a:lvl6pPr marL="0" indent="0" algn="l" defTabSz="914400" rtl="0" eaLnBrk="1" latinLnBrk="0" hangingPunct="1">
        <a:spcBef>
          <a:spcPts val="0"/>
        </a:spcBef>
        <a:spcAft>
          <a:spcPts val="284"/>
        </a:spcAft>
        <a:defRPr sz="2000" u="none" kern="0" spc="0">
          <a:solidFill>
            <a:srgbClr val="000000"/>
          </a:solidFill>
          <a:latin typeface="Arial"/>
          <a:ea typeface="+mn-ea"/>
          <a:cs typeface="+mn-cs"/>
        </a:defRPr>
      </a:lvl6pPr>
      <a:lvl7pPr marL="0" indent="0" algn="l" defTabSz="914400" rtl="0" eaLnBrk="1" latinLnBrk="0" hangingPunct="1">
        <a:spcBef>
          <a:spcPts val="0"/>
        </a:spcBef>
        <a:spcAft>
          <a:spcPts val="284"/>
        </a:spcAft>
        <a:defRPr sz="2000" u="none" kern="0" spc="0">
          <a:solidFill>
            <a:srgbClr val="000000"/>
          </a:solidFill>
          <a:latin typeface="Arial"/>
          <a:ea typeface="+mn-ea"/>
          <a:cs typeface="+mn-cs"/>
        </a:defRPr>
      </a:lvl7pPr>
      <a:lvl8pPr marL="0" indent="0" algn="l" defTabSz="914400" rtl="0" eaLnBrk="1" latinLnBrk="0" hangingPunct="1">
        <a:spcBef>
          <a:spcPts val="0"/>
        </a:spcBef>
        <a:spcAft>
          <a:spcPts val="284"/>
        </a:spcAft>
        <a:defRPr sz="2000" u="none" kern="0" spc="0">
          <a:solidFill>
            <a:srgbClr val="000000"/>
          </a:solidFill>
          <a:latin typeface="Arial"/>
          <a:ea typeface="+mn-ea"/>
          <a:cs typeface="+mn-cs"/>
        </a:defRPr>
      </a:lvl8pPr>
      <a:lvl9pPr marL="0" indent="0" algn="l" defTabSz="914400" rtl="0" eaLnBrk="1" latinLnBrk="0" hangingPunct="1">
        <a:spcBef>
          <a:spcPts val="0"/>
        </a:spcBef>
        <a:spcAft>
          <a:spcPts val="284"/>
        </a:spcAft>
        <a:defRPr sz="2000" u="none" kern="0" spc="0">
          <a:solidFill>
            <a:srgbClr val="000000"/>
          </a:solidFill>
          <a:latin typeface="Arial"/>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Mayada.hadhoud@eng.cu.edu.eg" TargetMode="External"/><Relationship Id="rId2" Type="http://schemas.openxmlformats.org/officeDocument/2006/relationships/hyperlink" Target="mailto:Mayadahadhoud@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296863" y="242888"/>
            <a:ext cx="9440862" cy="677108"/>
          </a:xfrm>
        </p:spPr>
        <p:txBody>
          <a:bodyPr>
            <a:spAutoFit/>
          </a:bodyPr>
          <a:lstStyle/>
          <a:p>
            <a:pPr eaLnBrk="1" hangingPunct="1"/>
            <a:r>
              <a:rPr lang="en-US" dirty="0" smtClean="0">
                <a:latin typeface="Arial" pitchFamily="34" charset="0"/>
              </a:rPr>
              <a:t> Algorithms design and analysis-2</a:t>
            </a:r>
          </a:p>
        </p:txBody>
      </p:sp>
      <p:sp>
        <p:nvSpPr>
          <p:cNvPr id="29699" name="subTitle 1"/>
          <p:cNvSpPr>
            <a:spLocks noGrp="1"/>
          </p:cNvSpPr>
          <p:nvPr>
            <p:ph type="subTitle" idx="1"/>
          </p:nvPr>
        </p:nvSpPr>
        <p:spPr bwMode="auto">
          <a:xfrm>
            <a:off x="503238" y="3954462"/>
            <a:ext cx="9072562" cy="2749471"/>
          </a:xfrm>
        </p:spPr>
        <p:txBody>
          <a:bodyPr vert="horz" numCol="1" compatLnSpc="1">
            <a:prstTxWarp prst="textNoShape">
              <a:avLst/>
            </a:prstTxWarp>
            <a:spAutoFit/>
          </a:bodyPr>
          <a:lstStyle/>
          <a:p>
            <a:pPr marL="0" indent="0" eaLnBrk="1" hangingPunct="1"/>
            <a:r>
              <a:rPr lang="en-US" sz="3600" dirty="0" smtClean="0">
                <a:solidFill>
                  <a:srgbClr val="008080"/>
                </a:solidFill>
                <a:latin typeface="Arial" pitchFamily="34" charset="0"/>
              </a:rPr>
              <a:t>Lecture 00: Introduction</a:t>
            </a:r>
          </a:p>
          <a:p>
            <a:pPr marL="0" indent="0" eaLnBrk="1" hangingPunct="1"/>
            <a:r>
              <a:rPr lang="en-US" sz="2400" dirty="0" err="1" smtClean="0">
                <a:latin typeface="Arial" pitchFamily="34" charset="0"/>
              </a:rPr>
              <a:t>Mayada</a:t>
            </a:r>
            <a:r>
              <a:rPr lang="en-US" sz="2400" dirty="0" smtClean="0">
                <a:latin typeface="Arial" pitchFamily="34" charset="0"/>
              </a:rPr>
              <a:t> </a:t>
            </a:r>
            <a:r>
              <a:rPr lang="en-US" sz="2400" dirty="0" err="1" smtClean="0">
                <a:latin typeface="Arial" pitchFamily="34" charset="0"/>
              </a:rPr>
              <a:t>Hadhoud</a:t>
            </a:r>
            <a:endParaRPr lang="en-US" sz="2400" dirty="0" smtClean="0">
              <a:latin typeface="Arial" pitchFamily="34" charset="0"/>
            </a:endParaRPr>
          </a:p>
          <a:p>
            <a:pPr marL="0" indent="0" eaLnBrk="1" hangingPunct="1"/>
            <a:r>
              <a:rPr lang="en-US" sz="2400" dirty="0" smtClean="0">
                <a:latin typeface="Arial" pitchFamily="34" charset="0"/>
              </a:rPr>
              <a:t>Computer Engineering Department</a:t>
            </a:r>
          </a:p>
          <a:p>
            <a:pPr marL="0" indent="0" eaLnBrk="1" hangingPunct="1"/>
            <a:r>
              <a:rPr lang="en-US" sz="2400" dirty="0" smtClean="0">
                <a:latin typeface="Arial" pitchFamily="34" charset="0"/>
              </a:rPr>
              <a:t>Cairo University</a:t>
            </a:r>
          </a:p>
          <a:p>
            <a:pPr marL="0" indent="0" eaLnBrk="1" hangingPunct="1"/>
            <a:r>
              <a:rPr lang="en-US" sz="2400" dirty="0" smtClean="0">
                <a:latin typeface="Arial" pitchFamily="34" charset="0"/>
              </a:rPr>
              <a:t>Fall 2016</a:t>
            </a:r>
          </a:p>
        </p:txBody>
      </p:sp>
      <p:pic>
        <p:nvPicPr>
          <p:cNvPr id="29700" name="Placeholder 3" descr="1000000000000096000000D7AA43697D.png"/>
          <p:cNvPicPr>
            <a:picLocks noGrp="1" noChangeAspect="1"/>
          </p:cNvPicPr>
          <p:nvPr/>
        </p:nvPicPr>
        <p:blipFill>
          <a:blip r:embed="rId3"/>
          <a:srcRect/>
          <a:stretch>
            <a:fillRect/>
          </a:stretch>
        </p:blipFill>
        <p:spPr bwMode="auto">
          <a:xfrm>
            <a:off x="4325938" y="1866899"/>
            <a:ext cx="1428750" cy="2047875"/>
          </a:xfrm>
          <a:prstGeom prst="rect">
            <a:avLst/>
          </a:prstGeom>
          <a:noFill/>
          <a:ln w="0">
            <a:noFill/>
            <a:miter lim="800000"/>
            <a:headEnd/>
            <a:tailEnd/>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lstStyle/>
          <a:p>
            <a:r>
              <a:rPr lang="en-US" dirty="0" smtClean="0"/>
              <a:t>How to reach me :</a:t>
            </a:r>
          </a:p>
          <a:p>
            <a:pPr lvl="1"/>
            <a:r>
              <a:rPr lang="en-US" dirty="0" smtClean="0"/>
              <a:t>Email: </a:t>
            </a:r>
          </a:p>
          <a:p>
            <a:pPr lvl="2"/>
            <a:r>
              <a:rPr lang="en-US" dirty="0" smtClean="0">
                <a:hlinkClick r:id="rId2"/>
              </a:rPr>
              <a:t>Mayadahadhoud@gmail.com</a:t>
            </a:r>
            <a:endParaRPr lang="en-US" dirty="0" smtClean="0"/>
          </a:p>
          <a:p>
            <a:pPr lvl="2"/>
            <a:r>
              <a:rPr lang="en-US" dirty="0" smtClean="0">
                <a:hlinkClick r:id="rId3"/>
              </a:rPr>
              <a:t>Mayada.hadhoud@eng.cu.edu.eg</a:t>
            </a:r>
            <a:endParaRPr lang="en-US" dirty="0" smtClean="0"/>
          </a:p>
          <a:p>
            <a:pPr lvl="1">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Aims of The Course</a:t>
            </a:r>
            <a:endParaRPr lang="en-US" dirty="0"/>
          </a:p>
        </p:txBody>
      </p:sp>
      <p:sp>
        <p:nvSpPr>
          <p:cNvPr id="3" name="Content Placeholder 2"/>
          <p:cNvSpPr>
            <a:spLocks noGrp="1"/>
          </p:cNvSpPr>
          <p:nvPr>
            <p:ph idx="1"/>
          </p:nvPr>
        </p:nvSpPr>
        <p:spPr/>
        <p:txBody>
          <a:bodyPr/>
          <a:lstStyle/>
          <a:p>
            <a:r>
              <a:rPr lang="en-US" dirty="0" smtClean="0"/>
              <a:t>Learn about advanced topics in algorithms design and analysis.</a:t>
            </a:r>
          </a:p>
          <a:p>
            <a:r>
              <a:rPr lang="en-US" dirty="0" smtClean="0"/>
              <a:t>We will cover a variety of topics including Dynamic programming, Greedy algorithms, advanced data structures , max flow, linear programming, NP completeness , and approximation algorithms,, and bring students up to the level where they can read and understand research papers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learning Outcomes</a:t>
            </a:r>
            <a:endParaRPr lang="en-US" dirty="0"/>
          </a:p>
        </p:txBody>
      </p:sp>
      <p:sp>
        <p:nvSpPr>
          <p:cNvPr id="3" name="Content Placeholder 2"/>
          <p:cNvSpPr>
            <a:spLocks noGrp="1"/>
          </p:cNvSpPr>
          <p:nvPr>
            <p:ph idx="1"/>
          </p:nvPr>
        </p:nvSpPr>
        <p:spPr/>
        <p:txBody>
          <a:bodyPr/>
          <a:lstStyle/>
          <a:p>
            <a:r>
              <a:rPr lang="en-US" sz="2400" b="1" dirty="0" smtClean="0"/>
              <a:t>Knowledge and Understanding</a:t>
            </a:r>
          </a:p>
          <a:p>
            <a:pPr lvl="1"/>
            <a:r>
              <a:rPr lang="en-US" sz="2000" dirty="0" smtClean="0"/>
              <a:t>Know a standard set of important algorithms from different areas of computing.</a:t>
            </a:r>
            <a:endParaRPr lang="en-US" sz="1050" dirty="0" smtClean="0"/>
          </a:p>
          <a:p>
            <a:pPr lvl="1"/>
            <a:r>
              <a:rPr lang="en-US" sz="2000" dirty="0" smtClean="0"/>
              <a:t>Understand the advanced algorithm design strategies (divide and conquer, dynamic programming, greedy algorithms…). </a:t>
            </a:r>
          </a:p>
          <a:p>
            <a:pPr lvl="1"/>
            <a:r>
              <a:rPr lang="en-US" sz="2000" dirty="0" smtClean="0"/>
              <a:t>Understand some of the advanced data structures like </a:t>
            </a:r>
            <a:r>
              <a:rPr lang="en-US" sz="2000" dirty="0" err="1" smtClean="0"/>
              <a:t>Btrees</a:t>
            </a:r>
            <a:r>
              <a:rPr lang="en-US" sz="2000" dirty="0" smtClean="0"/>
              <a:t> and </a:t>
            </a:r>
            <a:r>
              <a:rPr lang="en-US" sz="2000" dirty="0" smtClean="0"/>
              <a:t>suffix trees and when to use it .</a:t>
            </a:r>
            <a:endParaRPr lang="en-US" sz="1050" dirty="0" smtClean="0"/>
          </a:p>
          <a:p>
            <a:pPr lvl="1"/>
            <a:r>
              <a:rPr lang="en-US" sz="2000" dirty="0" smtClean="0"/>
              <a:t>Review the concept of algorithm complexity and know how to categorize good and bad complexities</a:t>
            </a:r>
            <a:r>
              <a:rPr lang="en-US" sz="2000" dirty="0" smtClean="0"/>
              <a:t>.</a:t>
            </a:r>
          </a:p>
          <a:p>
            <a:pPr lvl="1"/>
            <a:r>
              <a:rPr lang="en-US" sz="2000" dirty="0" smtClean="0"/>
              <a:t>Differentiate between Asymptotic and Amortized analysis </a:t>
            </a:r>
          </a:p>
          <a:p>
            <a:pPr lvl="1"/>
            <a:r>
              <a:rPr lang="en-US" sz="2000" dirty="0" smtClean="0"/>
              <a:t>Know different approximation algorithms for solving NP problems </a:t>
            </a:r>
          </a:p>
          <a:p>
            <a:pPr lvl="1"/>
            <a:r>
              <a:rPr lang="en-US" sz="2000" dirty="0" smtClean="0"/>
              <a:t>Know the concept of linear programming</a:t>
            </a:r>
            <a:endParaRPr lang="en-US" sz="105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learning Outcomes</a:t>
            </a:r>
            <a:endParaRPr lang="en-US" dirty="0"/>
          </a:p>
        </p:txBody>
      </p:sp>
      <p:sp>
        <p:nvSpPr>
          <p:cNvPr id="3" name="Content Placeholder 2"/>
          <p:cNvSpPr>
            <a:spLocks noGrp="1"/>
          </p:cNvSpPr>
          <p:nvPr>
            <p:ph idx="1"/>
          </p:nvPr>
        </p:nvSpPr>
        <p:spPr/>
        <p:txBody>
          <a:bodyPr/>
          <a:lstStyle/>
          <a:p>
            <a:r>
              <a:rPr lang="en-US" sz="2400" b="1" dirty="0" smtClean="0"/>
              <a:t>Professional and Practical Skills</a:t>
            </a:r>
          </a:p>
          <a:p>
            <a:pPr marL="742950" lvl="2" indent="-342900">
              <a:spcAft>
                <a:spcPts val="1413"/>
              </a:spcAft>
            </a:pPr>
            <a:r>
              <a:rPr lang="en-US" kern="1200" dirty="0" smtClean="0">
                <a:latin typeface="Arial" charset="0"/>
              </a:rPr>
              <a:t>Design and implement efficient algorithms for solving different problems by themselves.</a:t>
            </a:r>
            <a:r>
              <a:rPr lang="en-US" sz="2000" b="1" kern="1200" dirty="0" smtClean="0">
                <a:latin typeface="Arial" charset="0"/>
              </a:rPr>
              <a:t> </a:t>
            </a:r>
          </a:p>
          <a:p>
            <a:pPr marL="742950" lvl="2" indent="-342900">
              <a:spcAft>
                <a:spcPts val="1413"/>
              </a:spcAft>
            </a:pPr>
            <a:r>
              <a:rPr lang="en-US" kern="1200" dirty="0" smtClean="0">
                <a:latin typeface="Arial" charset="0"/>
              </a:rPr>
              <a:t>Read and  understand research papers related to algorithms </a:t>
            </a:r>
            <a:r>
              <a:rPr lang="en-US" kern="1200" dirty="0" smtClean="0">
                <a:latin typeface="Arial" charset="0"/>
              </a:rPr>
              <a:t>design and analysis.</a:t>
            </a:r>
            <a:endParaRPr lang="en-US" kern="1200" dirty="0" smtClean="0">
              <a:latin typeface="Arial" charset="0"/>
            </a:endParaRPr>
          </a:p>
          <a:p>
            <a:r>
              <a:rPr lang="en-US" sz="2400" b="1" dirty="0" smtClean="0"/>
              <a:t>General and Transferable Skills </a:t>
            </a:r>
          </a:p>
          <a:p>
            <a:pPr marL="742950" lvl="2" indent="-342900">
              <a:spcAft>
                <a:spcPts val="1413"/>
              </a:spcAft>
            </a:pPr>
            <a:r>
              <a:rPr lang="en-US" kern="1200" dirty="0" smtClean="0">
                <a:latin typeface="Arial" charset="0"/>
              </a:rPr>
              <a:t>Team work</a:t>
            </a:r>
          </a:p>
          <a:p>
            <a:pPr marL="742950" lvl="2" indent="-342900">
              <a:spcAft>
                <a:spcPts val="1413"/>
              </a:spcAft>
            </a:pPr>
            <a:r>
              <a:rPr lang="en-US" kern="1200" dirty="0" smtClean="0">
                <a:latin typeface="Arial" charset="0"/>
              </a:rPr>
              <a:t>Time management</a:t>
            </a:r>
          </a:p>
          <a:p>
            <a:pPr marL="742950" lvl="2" indent="-342900">
              <a:spcAft>
                <a:spcPts val="1413"/>
              </a:spcAft>
            </a:pPr>
            <a:r>
              <a:rPr lang="en-US" kern="1200" dirty="0" smtClean="0">
                <a:latin typeface="Arial" charset="0"/>
              </a:rPr>
              <a:t>Presentation skills</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a:t>
            </a:r>
            <a:endParaRPr lang="en-US" dirty="0"/>
          </a:p>
        </p:txBody>
      </p:sp>
      <p:sp>
        <p:nvSpPr>
          <p:cNvPr id="3" name="Content Placeholder 2"/>
          <p:cNvSpPr>
            <a:spLocks noGrp="1"/>
          </p:cNvSpPr>
          <p:nvPr>
            <p:ph idx="1"/>
          </p:nvPr>
        </p:nvSpPr>
        <p:spPr/>
        <p:txBody>
          <a:bodyPr/>
          <a:lstStyle/>
          <a:p>
            <a:r>
              <a:rPr lang="en-US" sz="2800" dirty="0" smtClean="0"/>
              <a:t>Introduction to Algorithms, </a:t>
            </a:r>
            <a:r>
              <a:rPr lang="pt-BR" sz="2400" dirty="0" smtClean="0"/>
              <a:t>THOMAS   H. CORMEN, CHARLES   E. LEISERSON, RONALD L . RIVEST, CLIFFORD STEIN </a:t>
            </a:r>
            <a:r>
              <a:rPr lang="en-US" sz="2800" dirty="0" smtClean="0"/>
              <a:t>, 3</a:t>
            </a:r>
            <a:r>
              <a:rPr lang="en-US" sz="2800" baseline="30000" dirty="0" smtClean="0"/>
              <a:t>rd</a:t>
            </a:r>
            <a:r>
              <a:rPr lang="en-US" sz="2800" dirty="0" smtClean="0"/>
              <a:t> edition.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that we will cover </a:t>
            </a:r>
            <a:endParaRPr lang="en-US" dirty="0"/>
          </a:p>
        </p:txBody>
      </p:sp>
      <p:sp>
        <p:nvSpPr>
          <p:cNvPr id="3" name="Content Placeholder 2"/>
          <p:cNvSpPr>
            <a:spLocks noGrp="1"/>
          </p:cNvSpPr>
          <p:nvPr>
            <p:ph idx="1"/>
          </p:nvPr>
        </p:nvSpPr>
        <p:spPr/>
        <p:txBody>
          <a:bodyPr/>
          <a:lstStyle/>
          <a:p>
            <a:r>
              <a:rPr lang="en-US" sz="2000" b="1" dirty="0" smtClean="0"/>
              <a:t>Advanced design techniques</a:t>
            </a:r>
          </a:p>
          <a:p>
            <a:r>
              <a:rPr lang="en-US" sz="2000" b="1" dirty="0" smtClean="0"/>
              <a:t>	- Dynamic programming and Divide and Conquer </a:t>
            </a:r>
          </a:p>
          <a:p>
            <a:r>
              <a:rPr lang="en-US" sz="2000" b="1" dirty="0" smtClean="0"/>
              <a:t>	- Greedy Algorithms</a:t>
            </a:r>
          </a:p>
          <a:p>
            <a:r>
              <a:rPr lang="en-US" sz="2000" b="1" dirty="0" smtClean="0"/>
              <a:t>Advanced data structures </a:t>
            </a:r>
          </a:p>
          <a:p>
            <a:r>
              <a:rPr lang="en-US" sz="2000" b="1" dirty="0" smtClean="0"/>
              <a:t>Network Flow </a:t>
            </a:r>
          </a:p>
          <a:p>
            <a:r>
              <a:rPr lang="en-US" sz="2000" b="1" dirty="0" smtClean="0"/>
              <a:t>Linear Programming </a:t>
            </a:r>
          </a:p>
          <a:p>
            <a:r>
              <a:rPr lang="en-US" sz="2000" b="1" dirty="0" smtClean="0"/>
              <a:t>NP-complete problems</a:t>
            </a:r>
          </a:p>
          <a:p>
            <a:r>
              <a:rPr lang="en-US" sz="2000" b="1" dirty="0" smtClean="0"/>
              <a:t>Approximation algorithms </a:t>
            </a:r>
          </a:p>
          <a:p>
            <a:r>
              <a:rPr lang="en-US" sz="2000" b="1" dirty="0" smtClean="0"/>
              <a:t>Amortized analysis and Randomized </a:t>
            </a:r>
            <a:r>
              <a:rPr lang="en-US" sz="2000" b="1" dirty="0" smtClean="0"/>
              <a:t>Algorithms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defTabSz="1011443">
              <a:defRPr/>
            </a:pPr>
            <a:endParaRPr lang="en-US" dirty="0">
              <a:latin typeface="+mn-lt"/>
              <a:cs typeface="+mn-cs"/>
            </a:endParaRPr>
          </a:p>
          <a:p>
            <a:pPr defTabSz="1011443">
              <a:defRPr/>
            </a:pPr>
            <a:r>
              <a:rPr lang="en-US" dirty="0">
                <a:latin typeface="+mn-lt"/>
                <a:cs typeface="+mn-cs"/>
              </a:rPr>
              <a:t>Database Systems</a:t>
            </a:r>
          </a:p>
        </p:txBody>
      </p:sp>
      <p:sp>
        <p:nvSpPr>
          <p:cNvPr id="8" name="Footer Placeholder 4"/>
          <p:cNvSpPr>
            <a:spLocks noGrp="1"/>
          </p:cNvSpPr>
          <p:nvPr>
            <p:ph type="ftr" sz="quarter" idx="11"/>
          </p:nvPr>
        </p:nvSpPr>
        <p:spPr/>
        <p:txBody>
          <a:bodyPr/>
          <a:lstStyle/>
          <a:p>
            <a:pPr defTabSz="1011443">
              <a:defRPr/>
            </a:pPr>
            <a:endParaRPr lang="en-US" dirty="0">
              <a:latin typeface="+mn-lt"/>
              <a:cs typeface="+mn-cs"/>
            </a:endParaRPr>
          </a:p>
          <a:p>
            <a:pPr defTabSz="1011443">
              <a:defRPr/>
            </a:pPr>
            <a:r>
              <a:rPr lang="en-US" dirty="0">
                <a:latin typeface="+mn-lt"/>
                <a:cs typeface="+mn-cs"/>
              </a:rPr>
              <a:t>Welcome</a:t>
            </a:r>
          </a:p>
        </p:txBody>
      </p:sp>
      <p:sp>
        <p:nvSpPr>
          <p:cNvPr id="10244" name="Rectangle 2"/>
          <p:cNvSpPr>
            <a:spLocks noGrp="1" noChangeArrowheads="1"/>
          </p:cNvSpPr>
          <p:nvPr>
            <p:ph type="title"/>
          </p:nvPr>
        </p:nvSpPr>
        <p:spPr/>
        <p:txBody>
          <a:bodyPr/>
          <a:lstStyle/>
          <a:p>
            <a:pPr eaLnBrk="1" hangingPunct="1"/>
            <a:r>
              <a:rPr lang="en-US" smtClean="0"/>
              <a:t>Grading</a:t>
            </a:r>
          </a:p>
        </p:txBody>
      </p:sp>
      <p:sp>
        <p:nvSpPr>
          <p:cNvPr id="10246" name="Rectangle 5"/>
          <p:cNvSpPr>
            <a:spLocks noChangeArrowheads="1"/>
          </p:cNvSpPr>
          <p:nvPr/>
        </p:nvSpPr>
        <p:spPr bwMode="auto">
          <a:xfrm>
            <a:off x="504032" y="1526599"/>
            <a:ext cx="8498680" cy="1209774"/>
          </a:xfrm>
          <a:prstGeom prst="rect">
            <a:avLst/>
          </a:prstGeom>
          <a:noFill/>
          <a:ln w="9525">
            <a:noFill/>
            <a:miter lim="800000"/>
            <a:headEnd/>
            <a:tailEnd/>
          </a:ln>
        </p:spPr>
        <p:txBody>
          <a:bodyPr wrap="square" lIns="100794" tIns="50397" rIns="100794" bIns="50397">
            <a:spAutoFit/>
          </a:bodyPr>
          <a:lstStyle/>
          <a:p>
            <a:r>
              <a:rPr lang="en-US" sz="2400" b="1" dirty="0" smtClean="0"/>
              <a:t>Final</a:t>
            </a:r>
            <a:r>
              <a:rPr lang="en-US" sz="2400" b="1" dirty="0"/>
              <a:t>			</a:t>
            </a:r>
            <a:r>
              <a:rPr lang="en-US" sz="2400" b="1" dirty="0" smtClean="0"/>
              <a:t>		70/100</a:t>
            </a:r>
            <a:endParaRPr lang="en-US" sz="2400" b="1" dirty="0"/>
          </a:p>
          <a:p>
            <a:r>
              <a:rPr lang="en-US" sz="2400" b="1" dirty="0" smtClean="0"/>
              <a:t>Assignments</a:t>
            </a:r>
            <a:r>
              <a:rPr lang="en-US" sz="2400" b="1" dirty="0"/>
              <a:t>	     	</a:t>
            </a:r>
            <a:r>
              <a:rPr lang="en-US" sz="2400" b="1" dirty="0" smtClean="0"/>
              <a:t>		10/100</a:t>
            </a:r>
          </a:p>
          <a:p>
            <a:r>
              <a:rPr lang="en-US" sz="2400" b="1" dirty="0" smtClean="0"/>
              <a:t>Project 	</a:t>
            </a:r>
            <a:r>
              <a:rPr lang="en-US" sz="2400" b="1" dirty="0"/>
              <a:t>	</a:t>
            </a:r>
            <a:r>
              <a:rPr lang="en-US" sz="2400" b="1" dirty="0" smtClean="0"/>
              <a:t>		20/100</a:t>
            </a:r>
            <a:endParaRPr 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defTabSz="1011443">
              <a:defRPr/>
            </a:pPr>
            <a:endParaRPr lang="en-US" dirty="0">
              <a:latin typeface="+mn-lt"/>
              <a:cs typeface="+mn-cs"/>
            </a:endParaRPr>
          </a:p>
          <a:p>
            <a:pPr defTabSz="1011443">
              <a:defRPr/>
            </a:pPr>
            <a:r>
              <a:rPr lang="en-US" dirty="0">
                <a:latin typeface="+mn-lt"/>
                <a:cs typeface="+mn-cs"/>
              </a:rPr>
              <a:t>Database Systems</a:t>
            </a:r>
          </a:p>
        </p:txBody>
      </p:sp>
      <p:sp>
        <p:nvSpPr>
          <p:cNvPr id="8" name="Footer Placeholder 4"/>
          <p:cNvSpPr>
            <a:spLocks noGrp="1"/>
          </p:cNvSpPr>
          <p:nvPr>
            <p:ph type="ftr" sz="quarter" idx="11"/>
          </p:nvPr>
        </p:nvSpPr>
        <p:spPr/>
        <p:txBody>
          <a:bodyPr/>
          <a:lstStyle/>
          <a:p>
            <a:pPr defTabSz="1011443">
              <a:defRPr/>
            </a:pPr>
            <a:endParaRPr lang="en-US" dirty="0">
              <a:latin typeface="+mn-lt"/>
              <a:cs typeface="+mn-cs"/>
            </a:endParaRPr>
          </a:p>
          <a:p>
            <a:pPr defTabSz="1011443">
              <a:defRPr/>
            </a:pPr>
            <a:r>
              <a:rPr lang="en-US" dirty="0">
                <a:latin typeface="+mn-lt"/>
                <a:cs typeface="+mn-cs"/>
              </a:rPr>
              <a:t>Welcome</a:t>
            </a:r>
          </a:p>
        </p:txBody>
      </p:sp>
      <p:sp>
        <p:nvSpPr>
          <p:cNvPr id="10244" name="Rectangle 2"/>
          <p:cNvSpPr>
            <a:spLocks noGrp="1" noChangeArrowheads="1"/>
          </p:cNvSpPr>
          <p:nvPr>
            <p:ph type="title"/>
          </p:nvPr>
        </p:nvSpPr>
        <p:spPr/>
        <p:txBody>
          <a:bodyPr/>
          <a:lstStyle/>
          <a:p>
            <a:pPr eaLnBrk="1" hangingPunct="1"/>
            <a:r>
              <a:rPr lang="en-US" dirty="0" smtClean="0"/>
              <a:t>Project</a:t>
            </a:r>
          </a:p>
        </p:txBody>
      </p:sp>
      <p:sp>
        <p:nvSpPr>
          <p:cNvPr id="10246" name="Rectangle 5"/>
          <p:cNvSpPr>
            <a:spLocks noChangeArrowheads="1"/>
          </p:cNvSpPr>
          <p:nvPr/>
        </p:nvSpPr>
        <p:spPr bwMode="auto">
          <a:xfrm>
            <a:off x="239712" y="1112837"/>
            <a:ext cx="9601200" cy="6011088"/>
          </a:xfrm>
          <a:prstGeom prst="rect">
            <a:avLst/>
          </a:prstGeom>
          <a:noFill/>
          <a:ln w="9525">
            <a:noFill/>
            <a:miter lim="800000"/>
            <a:headEnd/>
            <a:tailEnd/>
          </a:ln>
        </p:spPr>
        <p:txBody>
          <a:bodyPr wrap="square" lIns="100794" tIns="50397" rIns="100794" bIns="50397">
            <a:spAutoFit/>
          </a:bodyPr>
          <a:lstStyle/>
          <a:p>
            <a:r>
              <a:rPr lang="en-US" sz="2400" b="1" dirty="0" smtClean="0"/>
              <a:t>Registered students work in pairs to complete a written final project.  In the final project you will read a new (</a:t>
            </a:r>
            <a:r>
              <a:rPr lang="en-US" sz="2400" b="1" dirty="0" smtClean="0">
                <a:solidFill>
                  <a:srgbClr val="FF0000"/>
                </a:solidFill>
              </a:rPr>
              <a:t>not yet textbook</a:t>
            </a:r>
            <a:r>
              <a:rPr lang="en-US" sz="2400" b="1" dirty="0" smtClean="0"/>
              <a:t>) algorithm from recent research literature and improve upon it via some combination of the following:</a:t>
            </a:r>
          </a:p>
          <a:p>
            <a:endParaRPr lang="en-US" sz="2400" b="1" dirty="0" smtClean="0"/>
          </a:p>
          <a:p>
            <a:r>
              <a:rPr lang="en-US" sz="2400" b="1" dirty="0" smtClean="0"/>
              <a:t>•  </a:t>
            </a:r>
            <a:r>
              <a:rPr lang="en-US" sz="2400" dirty="0" smtClean="0"/>
              <a:t>Write a description of greater clarity than the original publication or</a:t>
            </a:r>
          </a:p>
          <a:p>
            <a:r>
              <a:rPr lang="en-US" sz="2400" dirty="0" smtClean="0"/>
              <a:t>•  Devise an improved solution to the problem under consideration, and write up your improvement (with appropriate discussion of the original algorithm).</a:t>
            </a:r>
          </a:p>
          <a:p>
            <a:r>
              <a:rPr lang="en-US" sz="2400" dirty="0" smtClean="0"/>
              <a:t>•  Implement the algorithm in order to study its performance in practice.  Considerations include choice of algorithm,  design of good tests, interpretation of results,  and design and analysis of heuristics for improving performance in practice.</a:t>
            </a:r>
          </a:p>
          <a:p>
            <a:endParaRPr lang="en-US" sz="2400" b="1" dirty="0" smtClean="0"/>
          </a:p>
          <a:p>
            <a:r>
              <a:rPr lang="en-US" sz="2400" b="1" dirty="0" smtClean="0"/>
              <a:t>The choice of topic and relevant paper(s) must be done with coordination with the instructor and receive a formal approval.</a:t>
            </a:r>
            <a:endParaRPr lang="en-U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9182</TotalTime>
  <Words>407</Words>
  <Application>Microsoft Office PowerPoint</Application>
  <PresentationFormat>Custom</PresentationFormat>
  <Paragraphs>65</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6_Office Theme</vt:lpstr>
      <vt:lpstr> Algorithms design and analysis-2</vt:lpstr>
      <vt:lpstr>Contact Info</vt:lpstr>
      <vt:lpstr>Overall Aims of The Course</vt:lpstr>
      <vt:lpstr>Intended learning Outcomes</vt:lpstr>
      <vt:lpstr>Intended learning Outcomes</vt:lpstr>
      <vt:lpstr>Textbook </vt:lpstr>
      <vt:lpstr>Topics that we will cover </vt:lpstr>
      <vt:lpstr>Grading</vt:lpstr>
      <vt:lpstr>Project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Tamer</dc:creator>
  <cp:lastModifiedBy>Tamer</cp:lastModifiedBy>
  <cp:revision>242</cp:revision>
  <dcterms:created xsi:type="dcterms:W3CDTF">2006-08-16T00:00:00Z</dcterms:created>
  <dcterms:modified xsi:type="dcterms:W3CDTF">2016-09-25T09:34:58Z</dcterms:modified>
</cp:coreProperties>
</file>