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38" r:id="rId2"/>
    <p:sldId id="382" r:id="rId3"/>
    <p:sldId id="383" r:id="rId4"/>
    <p:sldId id="355" r:id="rId5"/>
    <p:sldId id="384" r:id="rId6"/>
    <p:sldId id="385" r:id="rId7"/>
    <p:sldId id="358" r:id="rId8"/>
    <p:sldId id="386" r:id="rId9"/>
    <p:sldId id="394" r:id="rId10"/>
    <p:sldId id="395" r:id="rId11"/>
    <p:sldId id="393" r:id="rId12"/>
    <p:sldId id="396" r:id="rId13"/>
    <p:sldId id="397" r:id="rId14"/>
    <p:sldId id="387" r:id="rId15"/>
    <p:sldId id="388" r:id="rId16"/>
    <p:sldId id="359" r:id="rId17"/>
    <p:sldId id="360" r:id="rId18"/>
    <p:sldId id="398" r:id="rId19"/>
    <p:sldId id="399" r:id="rId20"/>
    <p:sldId id="389" r:id="rId21"/>
    <p:sldId id="3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81688" autoAdjust="0"/>
  </p:normalViewPr>
  <p:slideViewPr>
    <p:cSldViewPr>
      <p:cViewPr varScale="1">
        <p:scale>
          <a:sx n="74" d="100"/>
          <a:sy n="74"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02E2AF-1654-43D0-9347-CCD0DA8691D2}" type="slidenum">
              <a:rPr lang="en-GB" smtClean="0"/>
              <a:t>‹#›</a:t>
            </a:fld>
            <a:endParaRPr lang="en-GB"/>
          </a:p>
        </p:txBody>
      </p:sp>
    </p:spTree>
    <p:extLst>
      <p:ext uri="{BB962C8B-B14F-4D97-AF65-F5344CB8AC3E}">
        <p14:creationId xmlns:p14="http://schemas.microsoft.com/office/powerpoint/2010/main" val="2135942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BEFAF-3037-40CE-81B1-4F2223299DBD}" type="datetimeFigureOut">
              <a:rPr lang="en-GB" smtClean="0"/>
              <a:t>20/03/2020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47FC4-2268-4BEE-9FE3-8E4DE5BB88B1}" type="slidenum">
              <a:rPr lang="en-GB" smtClean="0"/>
              <a:t>‹#›</a:t>
            </a:fld>
            <a:endParaRPr lang="en-GB"/>
          </a:p>
        </p:txBody>
      </p:sp>
    </p:spTree>
    <p:extLst>
      <p:ext uri="{BB962C8B-B14F-4D97-AF65-F5344CB8AC3E}">
        <p14:creationId xmlns:p14="http://schemas.microsoft.com/office/powerpoint/2010/main" val="141101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technique</a:t>
            </a:r>
            <a:r>
              <a:rPr lang="en-US" baseline="0" dirty="0" smtClean="0"/>
              <a:t> for information exchange and synchronization of tasks is the method of message passing.  It is used in all types of operating systems.  One of its advantages is that it can be used even if tasks run on different computers as in distributed systems.  Note that the use of a semaphore assumes that all tasks have access to some memory location where semaphore is stored.</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a:t>
            </a:fld>
            <a:endParaRPr lang="en-GB"/>
          </a:p>
        </p:txBody>
      </p:sp>
    </p:spTree>
    <p:extLst>
      <p:ext uri="{BB962C8B-B14F-4D97-AF65-F5344CB8AC3E}">
        <p14:creationId xmlns:p14="http://schemas.microsoft.com/office/powerpoint/2010/main" val="160822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have communication among many tasks, we need a mailbox.  To access resource, task waits to receive a message from the mailbox.  After ending access, it returns the message to the mailbox.  To work correctly, mailbox should be initialized with just one message placed in it.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10</a:t>
            </a:fld>
            <a:endParaRPr lang="en-GB"/>
          </a:p>
        </p:txBody>
      </p:sp>
    </p:spTree>
    <p:extLst>
      <p:ext uri="{BB962C8B-B14F-4D97-AF65-F5344CB8AC3E}">
        <p14:creationId xmlns:p14="http://schemas.microsoft.com/office/powerpoint/2010/main" val="182498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another example we consider again</a:t>
            </a:r>
            <a:r>
              <a:rPr lang="en-US" baseline="0" dirty="0" smtClean="0"/>
              <a:t> the problem of reader and writer with a bounded buffer.</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11</a:t>
            </a:fld>
            <a:endParaRPr lang="en-GB"/>
          </a:p>
        </p:txBody>
      </p:sp>
    </p:spTree>
    <p:extLst>
      <p:ext uri="{BB962C8B-B14F-4D97-AF65-F5344CB8AC3E}">
        <p14:creationId xmlns:p14="http://schemas.microsoft.com/office/powerpoint/2010/main" val="178559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reading, reader waits for a message from writer</a:t>
            </a:r>
            <a:r>
              <a:rPr lang="en-US" baseline="0" dirty="0" smtClean="0"/>
              <a:t> indicating that one place in buffer was filled.  After removing an item it sends a message to writer indicating that a place is emptied.  Note that here we use direct addressing since communication is one-to-one.</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12</a:t>
            </a:fld>
            <a:endParaRPr lang="en-GB"/>
          </a:p>
        </p:txBody>
      </p:sp>
    </p:spTree>
    <p:extLst>
      <p:ext uri="{BB962C8B-B14F-4D97-AF65-F5344CB8AC3E}">
        <p14:creationId xmlns:p14="http://schemas.microsoft.com/office/powerpoint/2010/main" val="363323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the writer, it waits for a message indicating that a place is empty before writing.  After writing it notifies</a:t>
            </a:r>
            <a:r>
              <a:rPr lang="en-US" baseline="0" dirty="0" smtClean="0"/>
              <a:t> the reader by a message.  To work correctly we must initialize the operation by sending n messages with code ‘empty’ to the writer (assuming buffer is initially empty).  As an exercise, consider how this will be modified with indirect addressing in case of many writers/many readers.</a:t>
            </a:r>
            <a:r>
              <a:rPr lang="en-US" dirty="0" smtClean="0"/>
              <a:t>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13</a:t>
            </a:fld>
            <a:endParaRPr lang="en-GB"/>
          </a:p>
        </p:txBody>
      </p:sp>
    </p:spTree>
    <p:extLst>
      <p:ext uri="{BB962C8B-B14F-4D97-AF65-F5344CB8AC3E}">
        <p14:creationId xmlns:p14="http://schemas.microsoft.com/office/powerpoint/2010/main" val="98848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receiver may be blocked, what about the sender? In asynchronous send option, sender just sends the message and do not wait for any thing.</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14</a:t>
            </a:fld>
            <a:endParaRPr lang="en-GB"/>
          </a:p>
        </p:txBody>
      </p:sp>
    </p:spTree>
    <p:extLst>
      <p:ext uri="{BB962C8B-B14F-4D97-AF65-F5344CB8AC3E}">
        <p14:creationId xmlns:p14="http://schemas.microsoft.com/office/powerpoint/2010/main" val="332655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case messages may be lost (e.g. if sent over a network) it may be necessary for the sender to be blocked waiting for an acknowledgment from the receiver.  In this synchronous send mode, ideas similar to those used in network data link layer can be used.  For example what if message arrives but the acknowledgment itself was lost?</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15</a:t>
            </a:fld>
            <a:endParaRPr lang="en-GB"/>
          </a:p>
        </p:txBody>
      </p:sp>
    </p:spTree>
    <p:extLst>
      <p:ext uri="{BB962C8B-B14F-4D97-AF65-F5344CB8AC3E}">
        <p14:creationId xmlns:p14="http://schemas.microsoft.com/office/powerpoint/2010/main" val="109198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diagram, vertical arrows indicate time axis.  Here task A sent a message in synchronous mode.  Task B received the message after a while and sent the acknowledgment that unblocks A when received.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16</a:t>
            </a:fld>
            <a:endParaRPr lang="en-GB"/>
          </a:p>
        </p:txBody>
      </p:sp>
    </p:spTree>
    <p:extLst>
      <p:ext uri="{BB962C8B-B14F-4D97-AF65-F5344CB8AC3E}">
        <p14:creationId xmlns:p14="http://schemas.microsoft.com/office/powerpoint/2010/main" val="367028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B attempted</a:t>
            </a:r>
            <a:r>
              <a:rPr lang="en-US" baseline="0" dirty="0" smtClean="0"/>
              <a:t> to receive before A sent the message and hence is blocked.  When message from A arrives, B receives it immediately and acknowledges it.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17</a:t>
            </a:fld>
            <a:endParaRPr lang="en-GB"/>
          </a:p>
        </p:txBody>
      </p:sp>
    </p:spTree>
    <p:extLst>
      <p:ext uri="{BB962C8B-B14F-4D97-AF65-F5344CB8AC3E}">
        <p14:creationId xmlns:p14="http://schemas.microsoft.com/office/powerpoint/2010/main" val="395692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sender tries to send to a full queue of messages? </a:t>
            </a:r>
            <a:r>
              <a:rPr lang="en-US" baseline="0" dirty="0" smtClean="0"/>
              <a:t>It either blocks waiting for a place or immediately returns an error.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18</a:t>
            </a:fld>
            <a:endParaRPr lang="en-GB"/>
          </a:p>
        </p:txBody>
      </p:sp>
    </p:spTree>
    <p:extLst>
      <p:ext uri="{BB962C8B-B14F-4D97-AF65-F5344CB8AC3E}">
        <p14:creationId xmlns:p14="http://schemas.microsoft.com/office/powerpoint/2010/main" val="200698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a</a:t>
            </a:r>
            <a:r>
              <a:rPr lang="en-US" baseline="0" dirty="0" smtClean="0"/>
              <a:t> task executes a receive operation with several pending messages.  It may receive the first one sent, or else it receives the one with highest priority.  Messages thus can have priority level normally related to the priority of tasks exchanging them.</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19</a:t>
            </a:fld>
            <a:endParaRPr lang="en-GB"/>
          </a:p>
        </p:txBody>
      </p:sp>
    </p:spTree>
    <p:extLst>
      <p:ext uri="{BB962C8B-B14F-4D97-AF65-F5344CB8AC3E}">
        <p14:creationId xmlns:p14="http://schemas.microsoft.com/office/powerpoint/2010/main" val="77952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basic functions need</a:t>
            </a:r>
            <a:r>
              <a:rPr lang="en-US" baseline="0" dirty="0" smtClean="0"/>
              <a:t> to be </a:t>
            </a:r>
            <a:r>
              <a:rPr lang="en-US" dirty="0" smtClean="0"/>
              <a:t>provided by the system.  The “send” function  sends a message to another destination</a:t>
            </a:r>
            <a:r>
              <a:rPr lang="en-US" baseline="0" dirty="0" smtClean="0"/>
              <a:t> task.  System takes a copy of message contents and put it in the memory space of the destination.  The “receive” function requests the system to bring a message from some source.  We will consider examples of real syntax later.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2</a:t>
            </a:fld>
            <a:endParaRPr lang="en-GB"/>
          </a:p>
        </p:txBody>
      </p:sp>
    </p:spTree>
    <p:extLst>
      <p:ext uri="{BB962C8B-B14F-4D97-AF65-F5344CB8AC3E}">
        <p14:creationId xmlns:p14="http://schemas.microsoft.com/office/powerpoint/2010/main" val="2482338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above applies to all types of operating systems.  In RTOS, the difference is that the time of send and receive operations are critical to have a predictable worst-case execution time for</a:t>
            </a:r>
            <a:r>
              <a:rPr lang="en-US" baseline="0" dirty="0" smtClean="0"/>
              <a:t> tasks.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20</a:t>
            </a:fld>
            <a:endParaRPr lang="en-GB"/>
          </a:p>
        </p:txBody>
      </p:sp>
    </p:spTree>
    <p:extLst>
      <p:ext uri="{BB962C8B-B14F-4D97-AF65-F5344CB8AC3E}">
        <p14:creationId xmlns:p14="http://schemas.microsoft.com/office/powerpoint/2010/main" val="127929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delay of receiving a message will be a</a:t>
            </a:r>
            <a:r>
              <a:rPr lang="en-US" baseline="0" dirty="0" smtClean="0"/>
              <a:t> queuing delay with a maximum value depending on how many messages may be pending in the queue.  Also, in case of synchronous send, maximum delay occurs if an acknowledgment is not received and send is reattempted for several times.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21</a:t>
            </a:fld>
            <a:endParaRPr lang="en-GB"/>
          </a:p>
        </p:txBody>
      </p:sp>
    </p:spTree>
    <p:extLst>
      <p:ext uri="{BB962C8B-B14F-4D97-AF65-F5344CB8AC3E}">
        <p14:creationId xmlns:p14="http://schemas.microsoft.com/office/powerpoint/2010/main" val="175720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 consider the many options that can be used in implementing the above two functions.  According to size and complexity of operating system,</a:t>
            </a:r>
            <a:r>
              <a:rPr lang="en-US" baseline="0" dirty="0" smtClean="0"/>
              <a:t> it provides some subset of these options.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3</a:t>
            </a:fld>
            <a:endParaRPr lang="en-GB"/>
          </a:p>
        </p:txBody>
      </p:sp>
    </p:spTree>
    <p:extLst>
      <p:ext uri="{BB962C8B-B14F-4D97-AF65-F5344CB8AC3E}">
        <p14:creationId xmlns:p14="http://schemas.microsoft.com/office/powerpoint/2010/main" val="217159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a:t>
            </a:r>
            <a:r>
              <a:rPr lang="en-US" baseline="0" dirty="0" smtClean="0"/>
              <a:t> be the contents of message?  Ideally, task can put any of its local variables in a message and sends it to another task.  However, typically the same send function is used to send any data.  From the system point of view, a sequence of bytes is sent regardless of its meaning.  Fixed length messages simplify design (size of buffers, etc.) but longer messages may need to be segmented and shorter messages will need to be padded with extra bytes.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4</a:t>
            </a:fld>
            <a:endParaRPr lang="en-GB"/>
          </a:p>
        </p:txBody>
      </p:sp>
    </p:spTree>
    <p:extLst>
      <p:ext uri="{BB962C8B-B14F-4D97-AF65-F5344CB8AC3E}">
        <p14:creationId xmlns:p14="http://schemas.microsoft.com/office/powerpoint/2010/main" val="324905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specify source and destination? In direct addressing,</a:t>
            </a:r>
            <a:r>
              <a:rPr lang="en-US" baseline="0" dirty="0" smtClean="0"/>
              <a:t> the task id is used to specify them.  This allows only one task to exchange data with only one other task, and these id’s should be known and fixed in the task codes.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5</a:t>
            </a:fld>
            <a:endParaRPr lang="en-GB"/>
          </a:p>
        </p:txBody>
      </p:sp>
    </p:spTree>
    <p:extLst>
      <p:ext uri="{BB962C8B-B14F-4D97-AF65-F5344CB8AC3E}">
        <p14:creationId xmlns:p14="http://schemas.microsoft.com/office/powerpoint/2010/main" val="233261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allow receiving a message from a number of possible sources, and send a message that</a:t>
            </a:r>
            <a:r>
              <a:rPr lang="en-US" baseline="0" dirty="0" smtClean="0"/>
              <a:t> can be received by several processes, the idea of mailbox is used.  The mailbox is a buffer of messages that a task can ask the system to create.  Then, any number of tasks can send messages to the mailbox, and any number of tasks can read messages from the mailbox.  This is useful, for example for a server task that can receive a service request from an arbitrary task at any time.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6</a:t>
            </a:fld>
            <a:endParaRPr lang="en-GB"/>
          </a:p>
        </p:txBody>
      </p:sp>
    </p:spTree>
    <p:extLst>
      <p:ext uri="{BB962C8B-B14F-4D97-AF65-F5344CB8AC3E}">
        <p14:creationId xmlns:p14="http://schemas.microsoft.com/office/powerpoint/2010/main" val="200994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will need to maintain a queue at a task or mailbox to hold messages sent but not yet received.  To</a:t>
            </a:r>
            <a:r>
              <a:rPr lang="en-US" baseline="0" dirty="0" smtClean="0"/>
              <a:t> avoid unbounded growth of this queue, its maximum length need to be specified at creation.</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7</a:t>
            </a:fld>
            <a:endParaRPr lang="en-GB"/>
          </a:p>
        </p:txBody>
      </p:sp>
    </p:spTree>
    <p:extLst>
      <p:ext uri="{BB962C8B-B14F-4D97-AF65-F5344CB8AC3E}">
        <p14:creationId xmlns:p14="http://schemas.microsoft.com/office/powerpoint/2010/main" val="288350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task may attempt to receive a message that was not</a:t>
            </a:r>
            <a:r>
              <a:rPr lang="en-US" baseline="0" dirty="0" smtClean="0"/>
              <a:t> yet sent.  Two options exist: it can be blocked waiting for the message to arrive, or it may immediately return an error. </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8</a:t>
            </a:fld>
            <a:endParaRPr lang="en-GB"/>
          </a:p>
        </p:txBody>
      </p:sp>
    </p:spTree>
    <p:extLst>
      <p:ext uri="{BB962C8B-B14F-4D97-AF65-F5344CB8AC3E}">
        <p14:creationId xmlns:p14="http://schemas.microsoft.com/office/powerpoint/2010/main" val="130051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we consider again the problem of mutual</a:t>
            </a:r>
            <a:r>
              <a:rPr lang="en-US" baseline="0" dirty="0" smtClean="0"/>
              <a:t> exclusion solved before using semaphores.</a:t>
            </a:r>
            <a:endParaRPr lang="en-GB" dirty="0"/>
          </a:p>
        </p:txBody>
      </p:sp>
      <p:sp>
        <p:nvSpPr>
          <p:cNvPr id="4" name="Slide Number Placeholder 3"/>
          <p:cNvSpPr>
            <a:spLocks noGrp="1"/>
          </p:cNvSpPr>
          <p:nvPr>
            <p:ph type="sldNum" sz="quarter" idx="10"/>
          </p:nvPr>
        </p:nvSpPr>
        <p:spPr/>
        <p:txBody>
          <a:bodyPr/>
          <a:lstStyle/>
          <a:p>
            <a:fld id="{46347FC4-2268-4BEE-9FE3-8E4DE5BB88B1}" type="slidenum">
              <a:rPr lang="en-GB" smtClean="0"/>
              <a:t>9</a:t>
            </a:fld>
            <a:endParaRPr lang="en-GB"/>
          </a:p>
        </p:txBody>
      </p:sp>
    </p:spTree>
    <p:extLst>
      <p:ext uri="{BB962C8B-B14F-4D97-AF65-F5344CB8AC3E}">
        <p14:creationId xmlns:p14="http://schemas.microsoft.com/office/powerpoint/2010/main" val="332796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7" Type="http://schemas.openxmlformats.org/officeDocument/2006/relationships/image" Target="../media/image1.png"/><Relationship Id="rId2" Type="http://schemas.microsoft.com/office/2007/relationships/media" Target="../media/media14.mp3"/><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7" Type="http://schemas.openxmlformats.org/officeDocument/2006/relationships/image" Target="../media/image1.png"/><Relationship Id="rId2" Type="http://schemas.microsoft.com/office/2007/relationships/media" Target="../media/media15.mp3"/><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media20.mp3"/><Relationship Id="rId2" Type="http://schemas.microsoft.com/office/2007/relationships/media" Target="../media/media20.mp3"/><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4.mp3"/><Relationship Id="rId7" Type="http://schemas.openxmlformats.org/officeDocument/2006/relationships/notesSlide" Target="../notesSlides/notesSlide4.xml"/><Relationship Id="rId2" Type="http://schemas.microsoft.com/office/2007/relationships/media" Target="../media/media4.mp3"/><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media" Target="../media/media6.mp3"/><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audio" Target="../media/media6.mp3"/></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42938" y="1285875"/>
            <a:ext cx="7715250" cy="1108075"/>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Some communication mechanisms, such as semaphores, require a shared memory among tasks.  The method of </a:t>
            </a:r>
            <a:r>
              <a:rPr lang="en-GB" sz="2400" i="1" dirty="0">
                <a:latin typeface="+mn-lt"/>
                <a:cs typeface="Arial" charset="0"/>
              </a:rPr>
              <a:t>message passing</a:t>
            </a:r>
            <a:r>
              <a:rPr lang="en-GB" sz="2400" dirty="0">
                <a:latin typeface="+mn-lt"/>
                <a:cs typeface="Arial" charset="0"/>
              </a:rPr>
              <a:t> is more general.</a:t>
            </a:r>
          </a:p>
        </p:txBody>
      </p:sp>
      <p:sp>
        <p:nvSpPr>
          <p:cNvPr id="10" name="Rectangle 9"/>
          <p:cNvSpPr/>
          <p:nvPr/>
        </p:nvSpPr>
        <p:spPr>
          <a:xfrm>
            <a:off x="469515" y="327891"/>
            <a:ext cx="4699235"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queues and </a:t>
            </a:r>
            <a:r>
              <a:rPr lang="en-GB" sz="2700" dirty="0" smtClean="0">
                <a:latin typeface="+mn-lt"/>
                <a:cs typeface="Arial" charset="0"/>
              </a:rPr>
              <a:t>mailboxes</a:t>
            </a:r>
            <a:endParaRPr lang="en-GB" sz="2700" dirty="0">
              <a:latin typeface="+mn-lt"/>
              <a:cs typeface="Arial" charset="0"/>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7</a:t>
            </a:r>
            <a:endParaRPr lang="en-GB" sz="1400" i="1" dirty="0">
              <a:solidFill>
                <a:schemeClr val="tx2">
                  <a:lumMod val="50000"/>
                </a:schemeClr>
              </a:solidFill>
              <a:latin typeface="+mn-lt"/>
            </a:endParaRPr>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3388" y="247402"/>
            <a:ext cx="609600" cy="609600"/>
          </a:xfrm>
          <a:prstGeom prst="rect">
            <a:avLst/>
          </a:prstGeom>
        </p:spPr>
      </p:pic>
    </p:spTree>
    <p:extLst>
      <p:ext uri="{BB962C8B-B14F-4D97-AF65-F5344CB8AC3E}">
        <p14:creationId xmlns:p14="http://schemas.microsoft.com/office/powerpoint/2010/main" val="2766004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540134"/>
            <a:ext cx="4914470" cy="1885554"/>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428625" y="1331072"/>
            <a:ext cx="5999162" cy="461963"/>
          </a:xfrm>
          <a:prstGeom prst="rect">
            <a:avLst/>
          </a:prstGeom>
          <a:noFill/>
          <a:ln w="9525">
            <a:noFill/>
            <a:miter lim="800000"/>
            <a:headEnd/>
            <a:tailEnd/>
          </a:ln>
          <a:effectLst/>
        </p:spPr>
        <p:txBody>
          <a:bodyPr wrap="none">
            <a:spAutoFit/>
          </a:bodyPr>
          <a:lstStyle/>
          <a:p>
            <a:pPr algn="just">
              <a:defRPr/>
            </a:pPr>
            <a:r>
              <a:rPr lang="en-US" sz="2400" u="sng" dirty="0">
                <a:solidFill>
                  <a:srgbClr val="002060"/>
                </a:solidFill>
                <a:latin typeface="+mn-lt"/>
                <a:cs typeface="Arial" charset="0"/>
              </a:rPr>
              <a:t>Example </a:t>
            </a:r>
            <a:r>
              <a:rPr lang="en-US" sz="2400" u="sng" dirty="0" smtClean="0">
                <a:solidFill>
                  <a:srgbClr val="002060"/>
                </a:solidFill>
                <a:latin typeface="+mn-lt"/>
                <a:cs typeface="Arial" charset="0"/>
              </a:rPr>
              <a:t>(1):</a:t>
            </a:r>
            <a:r>
              <a:rPr lang="en-US" sz="2400" dirty="0" smtClean="0">
                <a:solidFill>
                  <a:srgbClr val="002060"/>
                </a:solidFill>
                <a:latin typeface="+mn-lt"/>
                <a:cs typeface="Arial" charset="0"/>
              </a:rPr>
              <a:t>  </a:t>
            </a:r>
            <a:r>
              <a:rPr lang="en-US" sz="2400" dirty="0">
                <a:latin typeface="+mn-lt"/>
                <a:cs typeface="Arial" charset="0"/>
              </a:rPr>
              <a:t>Mutual exclusion using messages</a:t>
            </a:r>
          </a:p>
        </p:txBody>
      </p:sp>
      <p:sp>
        <p:nvSpPr>
          <p:cNvPr id="7" name="Text Box 4"/>
          <p:cNvSpPr txBox="1">
            <a:spLocks noChangeArrowheads="1"/>
          </p:cNvSpPr>
          <p:nvPr/>
        </p:nvSpPr>
        <p:spPr bwMode="auto">
          <a:xfrm>
            <a:off x="428625" y="2847950"/>
            <a:ext cx="7783512" cy="461962"/>
          </a:xfrm>
          <a:prstGeom prst="rect">
            <a:avLst/>
          </a:prstGeom>
          <a:noFill/>
          <a:ln w="9525">
            <a:noFill/>
            <a:miter lim="800000"/>
            <a:headEnd/>
            <a:tailEnd/>
          </a:ln>
          <a:effectLst/>
        </p:spPr>
        <p:txBody>
          <a:bodyPr>
            <a:spAutoFit/>
          </a:bodyPr>
          <a:lstStyle/>
          <a:p>
            <a:pPr algn="just">
              <a:defRPr/>
            </a:pPr>
            <a:r>
              <a:rPr lang="en-US" sz="2400" dirty="0">
                <a:latin typeface="+mn-lt"/>
                <a:cs typeface="Arial" charset="0"/>
              </a:rPr>
              <a:t>To access resource, any task will use the following sequence:</a:t>
            </a:r>
          </a:p>
        </p:txBody>
      </p:sp>
      <p:sp>
        <p:nvSpPr>
          <p:cNvPr id="9" name="Text Box 6"/>
          <p:cNvSpPr txBox="1">
            <a:spLocks noChangeArrowheads="1"/>
          </p:cNvSpPr>
          <p:nvPr/>
        </p:nvSpPr>
        <p:spPr bwMode="auto">
          <a:xfrm>
            <a:off x="838517" y="3703062"/>
            <a:ext cx="44326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dirty="0" smtClean="0">
                <a:latin typeface="Courier New" panose="02070309020205020404" pitchFamily="49" charset="0"/>
                <a:cs typeface="Courier New" panose="02070309020205020404" pitchFamily="49" charset="0"/>
              </a:rPr>
              <a:t>receive(Access_box,&amp;</a:t>
            </a:r>
            <a:r>
              <a:rPr lang="en-US" altLang="en-US" sz="2200" dirty="0" err="1" smtClean="0">
                <a:latin typeface="Courier New" panose="02070309020205020404" pitchFamily="49" charset="0"/>
                <a:cs typeface="Courier New" panose="02070309020205020404" pitchFamily="49" charset="0"/>
              </a:rPr>
              <a:t>msg</a:t>
            </a:r>
            <a:r>
              <a:rPr lang="en-US" altLang="en-US" sz="2200" dirty="0" smtClean="0">
                <a:latin typeface="Courier New" panose="02070309020205020404" pitchFamily="49" charset="0"/>
                <a:cs typeface="Courier New" panose="02070309020205020404" pitchFamily="49" charset="0"/>
              </a:rPr>
              <a:t>);</a:t>
            </a:r>
            <a:endParaRPr lang="en-US" altLang="en-US" sz="2200" dirty="0">
              <a:latin typeface="Courier New" panose="02070309020205020404" pitchFamily="49" charset="0"/>
              <a:cs typeface="Courier New" panose="02070309020205020404" pitchFamily="49" charset="0"/>
            </a:endParaRPr>
          </a:p>
        </p:txBody>
      </p:sp>
      <p:sp>
        <p:nvSpPr>
          <p:cNvPr id="11" name="Text Box 7"/>
          <p:cNvSpPr txBox="1">
            <a:spLocks noChangeArrowheads="1"/>
          </p:cNvSpPr>
          <p:nvPr/>
        </p:nvSpPr>
        <p:spPr bwMode="auto">
          <a:xfrm>
            <a:off x="912102" y="4217050"/>
            <a:ext cx="2903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dirty="0" err="1">
                <a:latin typeface="Courier New" panose="02070309020205020404" pitchFamily="49" charset="0"/>
                <a:cs typeface="Courier New" panose="02070309020205020404" pitchFamily="49" charset="0"/>
              </a:rPr>
              <a:t>Access_resource</a:t>
            </a:r>
            <a:r>
              <a:rPr lang="en-US" altLang="en-US" sz="2200" dirty="0">
                <a:latin typeface="Courier New" panose="02070309020205020404" pitchFamily="49" charset="0"/>
                <a:cs typeface="Courier New" panose="02070309020205020404" pitchFamily="49" charset="0"/>
              </a:rPr>
              <a:t>;</a:t>
            </a:r>
          </a:p>
        </p:txBody>
      </p:sp>
      <p:sp>
        <p:nvSpPr>
          <p:cNvPr id="12" name="Text Box 8"/>
          <p:cNvSpPr txBox="1">
            <a:spLocks noChangeArrowheads="1"/>
          </p:cNvSpPr>
          <p:nvPr/>
        </p:nvSpPr>
        <p:spPr bwMode="auto">
          <a:xfrm>
            <a:off x="892768" y="4804898"/>
            <a:ext cx="3922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200" dirty="0" smtClean="0">
                <a:latin typeface="Courier New" panose="02070309020205020404" pitchFamily="49" charset="0"/>
                <a:cs typeface="Courier New" panose="02070309020205020404" pitchFamily="49" charset="0"/>
              </a:rPr>
              <a:t>send(Access_box,&amp;</a:t>
            </a:r>
            <a:r>
              <a:rPr lang="en-US" altLang="en-US" sz="2200" dirty="0" err="1" smtClean="0">
                <a:latin typeface="Courier New" panose="02070309020205020404" pitchFamily="49" charset="0"/>
                <a:cs typeface="Courier New" panose="02070309020205020404" pitchFamily="49" charset="0"/>
              </a:rPr>
              <a:t>msg</a:t>
            </a:r>
            <a:r>
              <a:rPr lang="en-US" altLang="en-US" sz="2200" dirty="0" smtClean="0">
                <a:latin typeface="Courier New" panose="02070309020205020404" pitchFamily="49" charset="0"/>
                <a:cs typeface="Courier New" panose="02070309020205020404" pitchFamily="49" charset="0"/>
              </a:rPr>
              <a:t>);</a:t>
            </a:r>
            <a:endParaRPr lang="en-US" altLang="en-US" sz="2200" dirty="0">
              <a:latin typeface="Courier New" panose="02070309020205020404" pitchFamily="49" charset="0"/>
              <a:cs typeface="Courier New" panose="02070309020205020404" pitchFamily="49" charset="0"/>
            </a:endParaRPr>
          </a:p>
        </p:txBody>
      </p:sp>
      <p:sp>
        <p:nvSpPr>
          <p:cNvPr id="13" name="Rectangle 12"/>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sp>
        <p:nvSpPr>
          <p:cNvPr id="2" name="TextBox 1"/>
          <p:cNvSpPr txBox="1"/>
          <p:nvPr/>
        </p:nvSpPr>
        <p:spPr>
          <a:xfrm>
            <a:off x="419586" y="1875707"/>
            <a:ext cx="8243732" cy="830997"/>
          </a:xfrm>
          <a:prstGeom prst="rect">
            <a:avLst/>
          </a:prstGeom>
          <a:noFill/>
        </p:spPr>
        <p:txBody>
          <a:bodyPr wrap="square" rtlCol="0">
            <a:spAutoFit/>
          </a:bodyPr>
          <a:lstStyle/>
          <a:p>
            <a:pPr algn="just"/>
            <a:r>
              <a:rPr lang="en-US" sz="2400" dirty="0" smtClean="0"/>
              <a:t>Using messages, how to control access to resource (e.g. data) that cannot be accessed by more than one task at the same time</a:t>
            </a:r>
            <a:endParaRPr lang="en-GB" sz="2400" dirty="0"/>
          </a:p>
        </p:txBody>
      </p:sp>
      <p:pic>
        <p:nvPicPr>
          <p:cNvPr id="4"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90" y="270257"/>
            <a:ext cx="609600" cy="609600"/>
          </a:xfrm>
          <a:prstGeom prst="rect">
            <a:avLst/>
          </a:prstGeom>
        </p:spPr>
      </p:pic>
    </p:spTree>
    <p:extLst>
      <p:ext uri="{BB962C8B-B14F-4D97-AF65-F5344CB8AC3E}">
        <p14:creationId xmlns:p14="http://schemas.microsoft.com/office/powerpoint/2010/main" val="492887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428624" y="1233902"/>
            <a:ext cx="5338897" cy="461665"/>
          </a:xfrm>
          <a:prstGeom prst="rect">
            <a:avLst/>
          </a:prstGeom>
          <a:noFill/>
          <a:ln w="9525">
            <a:noFill/>
            <a:miter lim="800000"/>
            <a:headEnd/>
            <a:tailEnd/>
          </a:ln>
          <a:effectLst/>
        </p:spPr>
        <p:txBody>
          <a:bodyPr wrap="none">
            <a:spAutoFit/>
          </a:bodyPr>
          <a:lstStyle/>
          <a:p>
            <a:r>
              <a:rPr lang="en-US" sz="2400" u="sng" dirty="0">
                <a:solidFill>
                  <a:srgbClr val="002060"/>
                </a:solidFill>
                <a:latin typeface="+mn-lt"/>
                <a:cs typeface="Arial" charset="0"/>
              </a:rPr>
              <a:t>Example </a:t>
            </a:r>
            <a:r>
              <a:rPr lang="en-US" sz="2400" u="sng" dirty="0" smtClean="0">
                <a:solidFill>
                  <a:srgbClr val="002060"/>
                </a:solidFill>
                <a:latin typeface="+mn-lt"/>
                <a:cs typeface="Arial" charset="0"/>
              </a:rPr>
              <a:t>(2):</a:t>
            </a:r>
            <a:r>
              <a:rPr lang="en-US" sz="2400" dirty="0" smtClean="0">
                <a:solidFill>
                  <a:srgbClr val="002060"/>
                </a:solidFill>
                <a:latin typeface="+mn-lt"/>
                <a:cs typeface="Arial" charset="0"/>
              </a:rPr>
              <a:t>  </a:t>
            </a:r>
            <a:r>
              <a:rPr lang="en-US" sz="2400" dirty="0"/>
              <a:t>The Reader/Writer Problem</a:t>
            </a:r>
          </a:p>
        </p:txBody>
      </p:sp>
      <p:sp>
        <p:nvSpPr>
          <p:cNvPr id="6" name="Text Box 3"/>
          <p:cNvSpPr txBox="1">
            <a:spLocks noChangeArrowheads="1"/>
          </p:cNvSpPr>
          <p:nvPr/>
        </p:nvSpPr>
        <p:spPr bwMode="auto">
          <a:xfrm>
            <a:off x="428624" y="1698591"/>
            <a:ext cx="8184765" cy="830263"/>
          </a:xfrm>
          <a:prstGeom prst="rect">
            <a:avLst/>
          </a:prstGeom>
          <a:noFill/>
          <a:ln w="9525">
            <a:noFill/>
            <a:miter lim="800000"/>
            <a:headEnd/>
            <a:tailEnd/>
          </a:ln>
          <a:effectLst/>
        </p:spPr>
        <p:txBody>
          <a:bodyPr wrap="square">
            <a:spAutoFit/>
          </a:bodyPr>
          <a:lstStyle/>
          <a:p>
            <a:pPr algn="just">
              <a:defRPr/>
            </a:pPr>
            <a:r>
              <a:rPr lang="en-US" sz="2400" dirty="0">
                <a:latin typeface="+mn-lt"/>
                <a:cs typeface="Arial" charset="0"/>
              </a:rPr>
              <a:t>A buffer of size n with reader and writer tasks running at different speeds.</a:t>
            </a:r>
          </a:p>
        </p:txBody>
      </p:sp>
      <p:sp>
        <p:nvSpPr>
          <p:cNvPr id="17" name="Rectangle 16"/>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89" y="270257"/>
            <a:ext cx="609600" cy="609600"/>
          </a:xfrm>
          <a:prstGeom prst="rect">
            <a:avLst/>
          </a:prstGeom>
        </p:spPr>
      </p:pic>
    </p:spTree>
    <p:extLst>
      <p:ext uri="{BB962C8B-B14F-4D97-AF65-F5344CB8AC3E}">
        <p14:creationId xmlns:p14="http://schemas.microsoft.com/office/powerpoint/2010/main" val="642847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29107" y="2864364"/>
            <a:ext cx="3752412" cy="143100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428624" y="1233902"/>
            <a:ext cx="5338897" cy="461665"/>
          </a:xfrm>
          <a:prstGeom prst="rect">
            <a:avLst/>
          </a:prstGeom>
          <a:noFill/>
          <a:ln w="9525">
            <a:noFill/>
            <a:miter lim="800000"/>
            <a:headEnd/>
            <a:tailEnd/>
          </a:ln>
          <a:effectLst/>
        </p:spPr>
        <p:txBody>
          <a:bodyPr wrap="none">
            <a:spAutoFit/>
          </a:bodyPr>
          <a:lstStyle/>
          <a:p>
            <a:r>
              <a:rPr lang="en-US" sz="2400" u="sng" dirty="0">
                <a:solidFill>
                  <a:srgbClr val="002060"/>
                </a:solidFill>
                <a:latin typeface="+mn-lt"/>
                <a:cs typeface="Arial" charset="0"/>
              </a:rPr>
              <a:t>Example </a:t>
            </a:r>
            <a:r>
              <a:rPr lang="en-US" sz="2400" u="sng" dirty="0" smtClean="0">
                <a:solidFill>
                  <a:srgbClr val="002060"/>
                </a:solidFill>
                <a:latin typeface="+mn-lt"/>
                <a:cs typeface="Arial" charset="0"/>
              </a:rPr>
              <a:t>(2):</a:t>
            </a:r>
            <a:r>
              <a:rPr lang="en-US" sz="2400" dirty="0" smtClean="0">
                <a:solidFill>
                  <a:srgbClr val="002060"/>
                </a:solidFill>
                <a:latin typeface="+mn-lt"/>
                <a:cs typeface="Arial" charset="0"/>
              </a:rPr>
              <a:t>  </a:t>
            </a:r>
            <a:r>
              <a:rPr lang="en-US" sz="2400" dirty="0"/>
              <a:t>The Reader/Writer Problem</a:t>
            </a:r>
          </a:p>
        </p:txBody>
      </p:sp>
      <p:sp>
        <p:nvSpPr>
          <p:cNvPr id="6" name="Text Box 3"/>
          <p:cNvSpPr txBox="1">
            <a:spLocks noChangeArrowheads="1"/>
          </p:cNvSpPr>
          <p:nvPr/>
        </p:nvSpPr>
        <p:spPr bwMode="auto">
          <a:xfrm>
            <a:off x="428624" y="1698591"/>
            <a:ext cx="8184765" cy="830263"/>
          </a:xfrm>
          <a:prstGeom prst="rect">
            <a:avLst/>
          </a:prstGeom>
          <a:noFill/>
          <a:ln w="9525">
            <a:noFill/>
            <a:miter lim="800000"/>
            <a:headEnd/>
            <a:tailEnd/>
          </a:ln>
          <a:effectLst/>
        </p:spPr>
        <p:txBody>
          <a:bodyPr wrap="square">
            <a:spAutoFit/>
          </a:bodyPr>
          <a:lstStyle/>
          <a:p>
            <a:pPr algn="just">
              <a:defRPr/>
            </a:pPr>
            <a:r>
              <a:rPr lang="en-US" sz="2400" dirty="0">
                <a:latin typeface="+mn-lt"/>
                <a:cs typeface="Arial" charset="0"/>
              </a:rPr>
              <a:t>A buffer of size n with reader and writer tasks running at different speeds.</a:t>
            </a:r>
          </a:p>
        </p:txBody>
      </p:sp>
      <p:sp>
        <p:nvSpPr>
          <p:cNvPr id="7" name="Text Box 4"/>
          <p:cNvSpPr txBox="1">
            <a:spLocks noChangeArrowheads="1"/>
          </p:cNvSpPr>
          <p:nvPr/>
        </p:nvSpPr>
        <p:spPr bwMode="auto">
          <a:xfrm>
            <a:off x="500063" y="2571750"/>
            <a:ext cx="1524000" cy="430213"/>
          </a:xfrm>
          <a:prstGeom prst="rect">
            <a:avLst/>
          </a:prstGeom>
          <a:noFill/>
          <a:ln w="9525">
            <a:noFill/>
            <a:miter lim="800000"/>
            <a:headEnd/>
            <a:tailEnd/>
          </a:ln>
          <a:effectLst/>
        </p:spPr>
        <p:txBody>
          <a:bodyPr wrap="none">
            <a:spAutoFit/>
          </a:bodyPr>
          <a:lstStyle/>
          <a:p>
            <a:pPr algn="just">
              <a:defRPr/>
            </a:pPr>
            <a:r>
              <a:rPr lang="en-US" sz="2200" u="sng" dirty="0">
                <a:latin typeface="+mn-lt"/>
                <a:cs typeface="Arial" charset="0"/>
              </a:rPr>
              <a:t>Reader task</a:t>
            </a:r>
          </a:p>
        </p:txBody>
      </p:sp>
      <p:sp>
        <p:nvSpPr>
          <p:cNvPr id="9" name="Text Box 6"/>
          <p:cNvSpPr txBox="1">
            <a:spLocks noChangeArrowheads="1"/>
          </p:cNvSpPr>
          <p:nvPr/>
        </p:nvSpPr>
        <p:spPr bwMode="auto">
          <a:xfrm>
            <a:off x="2511296" y="3795311"/>
            <a:ext cx="341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latin typeface="Courier New" panose="02070309020205020404" pitchFamily="49" charset="0"/>
                <a:cs typeface="Courier New" panose="02070309020205020404" pitchFamily="49" charset="0"/>
              </a:rPr>
              <a:t>send(</a:t>
            </a:r>
            <a:r>
              <a:rPr lang="en-US" altLang="en-US" sz="2000" dirty="0" err="1">
                <a:latin typeface="Courier New" panose="02070309020205020404" pitchFamily="49" charset="0"/>
                <a:cs typeface="Courier New" panose="02070309020205020404" pitchFamily="49" charset="0"/>
              </a:rPr>
              <a:t>writer</a:t>
            </a:r>
            <a:r>
              <a:rPr lang="en-US" altLang="en-US" sz="2000" dirty="0" err="1" smtClean="0">
                <a:latin typeface="Courier New" panose="02070309020205020404" pitchFamily="49" charset="0"/>
                <a:cs typeface="Courier New" panose="02070309020205020404" pitchFamily="49" charset="0"/>
              </a:rPr>
              <a:t>,’empty</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11" name="Text Box 7"/>
          <p:cNvSpPr txBox="1">
            <a:spLocks noChangeArrowheads="1"/>
          </p:cNvSpPr>
          <p:nvPr/>
        </p:nvSpPr>
        <p:spPr bwMode="auto">
          <a:xfrm>
            <a:off x="2557422" y="2938061"/>
            <a:ext cx="372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smtClean="0">
                <a:latin typeface="Courier New" panose="02070309020205020404" pitchFamily="49" charset="0"/>
                <a:cs typeface="Courier New" panose="02070309020205020404" pitchFamily="49" charset="0"/>
              </a:rPr>
              <a:t>receive(</a:t>
            </a:r>
            <a:r>
              <a:rPr lang="en-US" altLang="en-US" sz="2000" dirty="0" err="1" smtClean="0">
                <a:latin typeface="Courier New" panose="02070309020205020404" pitchFamily="49" charset="0"/>
                <a:cs typeface="Courier New" panose="02070309020205020404" pitchFamily="49" charset="0"/>
              </a:rPr>
              <a:t>writer,’full</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12" name="Text Box 8"/>
          <p:cNvSpPr txBox="1">
            <a:spLocks noChangeArrowheads="1"/>
          </p:cNvSpPr>
          <p:nvPr/>
        </p:nvSpPr>
        <p:spPr bwMode="auto">
          <a:xfrm>
            <a:off x="2557333" y="3366686"/>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Courier New" panose="02070309020205020404" pitchFamily="49" charset="0"/>
                <a:cs typeface="Courier New" panose="02070309020205020404" pitchFamily="49" charset="0"/>
              </a:rPr>
              <a:t>Read_data_item;</a:t>
            </a:r>
          </a:p>
        </p:txBody>
      </p:sp>
      <p:sp>
        <p:nvSpPr>
          <p:cNvPr id="17" name="Rectangle 16"/>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5396" y="291083"/>
            <a:ext cx="609600" cy="609600"/>
          </a:xfrm>
          <a:prstGeom prst="rect">
            <a:avLst/>
          </a:prstGeom>
        </p:spPr>
      </p:pic>
    </p:spTree>
    <p:extLst>
      <p:ext uri="{BB962C8B-B14F-4D97-AF65-F5344CB8AC3E}">
        <p14:creationId xmlns:p14="http://schemas.microsoft.com/office/powerpoint/2010/main" val="436921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547097" y="4754772"/>
            <a:ext cx="3840669" cy="143100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2529107" y="2864364"/>
            <a:ext cx="3752412" cy="1431009"/>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428624" y="1233902"/>
            <a:ext cx="5338897" cy="461665"/>
          </a:xfrm>
          <a:prstGeom prst="rect">
            <a:avLst/>
          </a:prstGeom>
          <a:noFill/>
          <a:ln w="9525">
            <a:noFill/>
            <a:miter lim="800000"/>
            <a:headEnd/>
            <a:tailEnd/>
          </a:ln>
          <a:effectLst/>
        </p:spPr>
        <p:txBody>
          <a:bodyPr wrap="none">
            <a:spAutoFit/>
          </a:bodyPr>
          <a:lstStyle/>
          <a:p>
            <a:r>
              <a:rPr lang="en-US" sz="2400" u="sng" dirty="0">
                <a:solidFill>
                  <a:srgbClr val="002060"/>
                </a:solidFill>
                <a:latin typeface="+mn-lt"/>
                <a:cs typeface="Arial" charset="0"/>
              </a:rPr>
              <a:t>Example </a:t>
            </a:r>
            <a:r>
              <a:rPr lang="en-US" sz="2400" u="sng" dirty="0" smtClean="0">
                <a:solidFill>
                  <a:srgbClr val="002060"/>
                </a:solidFill>
                <a:latin typeface="+mn-lt"/>
                <a:cs typeface="Arial" charset="0"/>
              </a:rPr>
              <a:t>(2):</a:t>
            </a:r>
            <a:r>
              <a:rPr lang="en-US" sz="2400" dirty="0" smtClean="0">
                <a:solidFill>
                  <a:srgbClr val="002060"/>
                </a:solidFill>
                <a:latin typeface="+mn-lt"/>
                <a:cs typeface="Arial" charset="0"/>
              </a:rPr>
              <a:t>  </a:t>
            </a:r>
            <a:r>
              <a:rPr lang="en-US" sz="2400" dirty="0"/>
              <a:t>The Reader/Writer Problem</a:t>
            </a:r>
          </a:p>
        </p:txBody>
      </p:sp>
      <p:sp>
        <p:nvSpPr>
          <p:cNvPr id="6" name="Text Box 3"/>
          <p:cNvSpPr txBox="1">
            <a:spLocks noChangeArrowheads="1"/>
          </p:cNvSpPr>
          <p:nvPr/>
        </p:nvSpPr>
        <p:spPr bwMode="auto">
          <a:xfrm>
            <a:off x="428624" y="1698591"/>
            <a:ext cx="8184765" cy="830263"/>
          </a:xfrm>
          <a:prstGeom prst="rect">
            <a:avLst/>
          </a:prstGeom>
          <a:noFill/>
          <a:ln w="9525">
            <a:noFill/>
            <a:miter lim="800000"/>
            <a:headEnd/>
            <a:tailEnd/>
          </a:ln>
          <a:effectLst/>
        </p:spPr>
        <p:txBody>
          <a:bodyPr wrap="square">
            <a:spAutoFit/>
          </a:bodyPr>
          <a:lstStyle/>
          <a:p>
            <a:pPr algn="just">
              <a:defRPr/>
            </a:pPr>
            <a:r>
              <a:rPr lang="en-US" sz="2400" dirty="0">
                <a:latin typeface="+mn-lt"/>
                <a:cs typeface="Arial" charset="0"/>
              </a:rPr>
              <a:t>A buffer of size n with reader and writer tasks running at different speeds.</a:t>
            </a:r>
          </a:p>
        </p:txBody>
      </p:sp>
      <p:sp>
        <p:nvSpPr>
          <p:cNvPr id="7" name="Text Box 4"/>
          <p:cNvSpPr txBox="1">
            <a:spLocks noChangeArrowheads="1"/>
          </p:cNvSpPr>
          <p:nvPr/>
        </p:nvSpPr>
        <p:spPr bwMode="auto">
          <a:xfrm>
            <a:off x="500063" y="2571750"/>
            <a:ext cx="1524000" cy="430213"/>
          </a:xfrm>
          <a:prstGeom prst="rect">
            <a:avLst/>
          </a:prstGeom>
          <a:noFill/>
          <a:ln w="9525">
            <a:noFill/>
            <a:miter lim="800000"/>
            <a:headEnd/>
            <a:tailEnd/>
          </a:ln>
          <a:effectLst/>
        </p:spPr>
        <p:txBody>
          <a:bodyPr wrap="none">
            <a:spAutoFit/>
          </a:bodyPr>
          <a:lstStyle/>
          <a:p>
            <a:pPr algn="just">
              <a:defRPr/>
            </a:pPr>
            <a:r>
              <a:rPr lang="en-US" sz="2200" u="sng" dirty="0">
                <a:latin typeface="+mn-lt"/>
                <a:cs typeface="Arial" charset="0"/>
              </a:rPr>
              <a:t>Reader task</a:t>
            </a:r>
          </a:p>
        </p:txBody>
      </p:sp>
      <p:sp>
        <p:nvSpPr>
          <p:cNvPr id="8" name="Text Box 5"/>
          <p:cNvSpPr txBox="1">
            <a:spLocks noChangeArrowheads="1"/>
          </p:cNvSpPr>
          <p:nvPr/>
        </p:nvSpPr>
        <p:spPr bwMode="auto">
          <a:xfrm>
            <a:off x="2593134" y="4797695"/>
            <a:ext cx="387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latin typeface="Courier New" panose="02070309020205020404" pitchFamily="49" charset="0"/>
                <a:cs typeface="Courier New" panose="02070309020205020404" pitchFamily="49" charset="0"/>
              </a:rPr>
              <a:t>receive(</a:t>
            </a:r>
            <a:r>
              <a:rPr lang="en-US" altLang="en-US" sz="2000" dirty="0" err="1">
                <a:latin typeface="Courier New" panose="02070309020205020404" pitchFamily="49" charset="0"/>
                <a:cs typeface="Courier New" panose="02070309020205020404" pitchFamily="49" charset="0"/>
              </a:rPr>
              <a:t>reader</a:t>
            </a:r>
            <a:r>
              <a:rPr lang="en-US" altLang="en-US" sz="2000" dirty="0" err="1" smtClean="0">
                <a:latin typeface="Courier New" panose="02070309020205020404" pitchFamily="49" charset="0"/>
                <a:cs typeface="Courier New" panose="02070309020205020404" pitchFamily="49" charset="0"/>
              </a:rPr>
              <a:t>,’empty</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9" name="Text Box 6"/>
          <p:cNvSpPr txBox="1">
            <a:spLocks noChangeArrowheads="1"/>
          </p:cNvSpPr>
          <p:nvPr/>
        </p:nvSpPr>
        <p:spPr bwMode="auto">
          <a:xfrm>
            <a:off x="2511296" y="3795311"/>
            <a:ext cx="341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latin typeface="Courier New" panose="02070309020205020404" pitchFamily="49" charset="0"/>
                <a:cs typeface="Courier New" panose="02070309020205020404" pitchFamily="49" charset="0"/>
              </a:rPr>
              <a:t>send(</a:t>
            </a:r>
            <a:r>
              <a:rPr lang="en-US" altLang="en-US" sz="2000" dirty="0" err="1">
                <a:latin typeface="Courier New" panose="02070309020205020404" pitchFamily="49" charset="0"/>
                <a:cs typeface="Courier New" panose="02070309020205020404" pitchFamily="49" charset="0"/>
              </a:rPr>
              <a:t>writer</a:t>
            </a:r>
            <a:r>
              <a:rPr lang="en-US" altLang="en-US" sz="2000" dirty="0" err="1" smtClean="0">
                <a:latin typeface="Courier New" panose="02070309020205020404" pitchFamily="49" charset="0"/>
                <a:cs typeface="Courier New" panose="02070309020205020404" pitchFamily="49" charset="0"/>
              </a:rPr>
              <a:t>,’empty</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11" name="Text Box 7"/>
          <p:cNvSpPr txBox="1">
            <a:spLocks noChangeArrowheads="1"/>
          </p:cNvSpPr>
          <p:nvPr/>
        </p:nvSpPr>
        <p:spPr bwMode="auto">
          <a:xfrm>
            <a:off x="2557422" y="2938061"/>
            <a:ext cx="372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smtClean="0">
                <a:latin typeface="Courier New" panose="02070309020205020404" pitchFamily="49" charset="0"/>
                <a:cs typeface="Courier New" panose="02070309020205020404" pitchFamily="49" charset="0"/>
              </a:rPr>
              <a:t>receive(</a:t>
            </a:r>
            <a:r>
              <a:rPr lang="en-US" altLang="en-US" sz="2000" dirty="0" err="1" smtClean="0">
                <a:latin typeface="Courier New" panose="02070309020205020404" pitchFamily="49" charset="0"/>
                <a:cs typeface="Courier New" panose="02070309020205020404" pitchFamily="49" charset="0"/>
              </a:rPr>
              <a:t>writer,’full</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12" name="Text Box 8"/>
          <p:cNvSpPr txBox="1">
            <a:spLocks noChangeArrowheads="1"/>
          </p:cNvSpPr>
          <p:nvPr/>
        </p:nvSpPr>
        <p:spPr bwMode="auto">
          <a:xfrm>
            <a:off x="2557333" y="3366686"/>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Courier New" panose="02070309020205020404" pitchFamily="49" charset="0"/>
                <a:cs typeface="Courier New" panose="02070309020205020404" pitchFamily="49" charset="0"/>
              </a:rPr>
              <a:t>Read_data_item;</a:t>
            </a:r>
          </a:p>
        </p:txBody>
      </p:sp>
      <p:sp>
        <p:nvSpPr>
          <p:cNvPr id="13" name="Text Box 9"/>
          <p:cNvSpPr txBox="1">
            <a:spLocks noChangeArrowheads="1"/>
          </p:cNvSpPr>
          <p:nvPr/>
        </p:nvSpPr>
        <p:spPr bwMode="auto">
          <a:xfrm>
            <a:off x="428625" y="4429125"/>
            <a:ext cx="1449388" cy="430213"/>
          </a:xfrm>
          <a:prstGeom prst="rect">
            <a:avLst/>
          </a:prstGeom>
          <a:noFill/>
          <a:ln w="9525">
            <a:noFill/>
            <a:miter lim="800000"/>
            <a:headEnd/>
            <a:tailEnd/>
          </a:ln>
          <a:effectLst/>
        </p:spPr>
        <p:txBody>
          <a:bodyPr wrap="none">
            <a:spAutoFit/>
          </a:bodyPr>
          <a:lstStyle/>
          <a:p>
            <a:pPr algn="just">
              <a:defRPr/>
            </a:pPr>
            <a:r>
              <a:rPr lang="en-US" sz="2200" u="sng" dirty="0">
                <a:latin typeface="+mn-lt"/>
                <a:cs typeface="Arial" charset="0"/>
              </a:rPr>
              <a:t>Writer task</a:t>
            </a:r>
          </a:p>
        </p:txBody>
      </p:sp>
      <p:sp>
        <p:nvSpPr>
          <p:cNvPr id="14" name="Text Box 10"/>
          <p:cNvSpPr txBox="1">
            <a:spLocks noChangeArrowheads="1"/>
          </p:cNvSpPr>
          <p:nvPr/>
        </p:nvSpPr>
        <p:spPr bwMode="auto">
          <a:xfrm>
            <a:off x="2578847" y="5226320"/>
            <a:ext cx="264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Courier New" panose="02070309020205020404" pitchFamily="49" charset="0"/>
                <a:cs typeface="Courier New" panose="02070309020205020404" pitchFamily="49" charset="0"/>
              </a:rPr>
              <a:t>Write_data_item;</a:t>
            </a:r>
          </a:p>
        </p:txBody>
      </p:sp>
      <p:sp>
        <p:nvSpPr>
          <p:cNvPr id="15" name="Text Box 11"/>
          <p:cNvSpPr txBox="1">
            <a:spLocks noChangeArrowheads="1"/>
          </p:cNvSpPr>
          <p:nvPr/>
        </p:nvSpPr>
        <p:spPr bwMode="auto">
          <a:xfrm>
            <a:off x="2593134" y="5654945"/>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latin typeface="Courier New" panose="02070309020205020404" pitchFamily="49" charset="0"/>
                <a:cs typeface="Courier New" panose="02070309020205020404" pitchFamily="49" charset="0"/>
              </a:rPr>
              <a:t>send(</a:t>
            </a:r>
            <a:r>
              <a:rPr lang="en-US" altLang="en-US" sz="2000" dirty="0" err="1">
                <a:latin typeface="Courier New" panose="02070309020205020404" pitchFamily="49" charset="0"/>
                <a:cs typeface="Courier New" panose="02070309020205020404" pitchFamily="49" charset="0"/>
              </a:rPr>
              <a:t>reader</a:t>
            </a:r>
            <a:r>
              <a:rPr lang="en-US" altLang="en-US" sz="2000" dirty="0" err="1" smtClean="0">
                <a:latin typeface="Courier New" panose="02070309020205020404" pitchFamily="49" charset="0"/>
                <a:cs typeface="Courier New" panose="02070309020205020404" pitchFamily="49" charset="0"/>
              </a:rPr>
              <a:t>,’full</a:t>
            </a:r>
            <a:r>
              <a:rPr lang="en-US" altLang="en-US" sz="2000" dirty="0" smtClean="0">
                <a:latin typeface="Courier New" panose="02070309020205020404" pitchFamily="49" charset="0"/>
                <a:cs typeface="Courier New" panose="02070309020205020404" pitchFamily="49" charset="0"/>
              </a:rPr>
              <a:t>’);</a:t>
            </a:r>
            <a:endParaRPr lang="en-US" altLang="en-US" sz="2000" dirty="0">
              <a:latin typeface="Courier New" panose="02070309020205020404" pitchFamily="49" charset="0"/>
              <a:cs typeface="Courier New" panose="02070309020205020404" pitchFamily="49" charset="0"/>
            </a:endParaRPr>
          </a:p>
        </p:txBody>
      </p:sp>
      <p:sp>
        <p:nvSpPr>
          <p:cNvPr id="17" name="Rectangle 16"/>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0065" y="270257"/>
            <a:ext cx="609600" cy="609600"/>
          </a:xfrm>
          <a:prstGeom prst="rect">
            <a:avLst/>
          </a:prstGeom>
        </p:spPr>
      </p:pic>
    </p:spTree>
    <p:extLst>
      <p:ext uri="{BB962C8B-B14F-4D97-AF65-F5344CB8AC3E}">
        <p14:creationId xmlns:p14="http://schemas.microsoft.com/office/powerpoint/2010/main" val="1364753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 name="PPTLabsHighlightTextFragmentsShape24b72953-b943-48d0-9b06-f16aefe43bf4"/>
          <p:cNvSpPr/>
          <p:nvPr>
            <p:custDataLst>
              <p:tags r:id="rId1"/>
            </p:custDataLst>
          </p:nvPr>
        </p:nvSpPr>
        <p:spPr>
          <a:xfrm>
            <a:off x="1215467" y="3991836"/>
            <a:ext cx="2585593"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4"/>
          <p:cNvSpPr txBox="1">
            <a:spLocks noChangeArrowheads="1"/>
          </p:cNvSpPr>
          <p:nvPr/>
        </p:nvSpPr>
        <p:spPr bwMode="auto">
          <a:xfrm>
            <a:off x="451117" y="3991836"/>
            <a:ext cx="8139607" cy="738664"/>
          </a:xfrm>
          <a:prstGeom prst="rect">
            <a:avLst/>
          </a:prstGeom>
          <a:noFill/>
          <a:ln w="9525">
            <a:noFill/>
            <a:miter lim="800000"/>
            <a:headEnd/>
            <a:tailEnd/>
          </a:ln>
        </p:spPr>
        <p:txBody>
          <a:bodyPr wrap="square" lIns="0" tIns="0" rIns="0" bIns="0">
            <a:spAutoFit/>
          </a:bodyPr>
          <a:lstStyle/>
          <a:p>
            <a:pPr algn="just">
              <a:buClr>
                <a:srgbClr val="000000"/>
              </a:buClr>
              <a:buSzPct val="85000"/>
              <a:buFont typeface="Times New Roman" pitchFamily="18" charset="0"/>
              <a:buBlip>
                <a:blip r:embed="rId6"/>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 in </a:t>
            </a:r>
            <a:r>
              <a:rPr lang="en-GB" sz="2400" dirty="0" smtClean="0">
                <a:latin typeface="+mn-lt"/>
                <a:cs typeface="Arial" charset="0"/>
              </a:rPr>
              <a:t>asynchronous </a:t>
            </a:r>
            <a:r>
              <a:rPr lang="en-GB" sz="2400" dirty="0">
                <a:latin typeface="+mn-lt"/>
                <a:cs typeface="Arial" charset="0"/>
              </a:rPr>
              <a:t>send, sender will continue operation regardless of whether the message was received or not.</a:t>
            </a:r>
          </a:p>
        </p:txBody>
      </p:sp>
      <p:sp>
        <p:nvSpPr>
          <p:cNvPr id="9" name="Text Box 2"/>
          <p:cNvSpPr txBox="1">
            <a:spLocks noChangeArrowheads="1"/>
          </p:cNvSpPr>
          <p:nvPr/>
        </p:nvSpPr>
        <p:spPr bwMode="auto">
          <a:xfrm>
            <a:off x="469515" y="327928"/>
            <a:ext cx="4240392"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smtClean="0">
                <a:latin typeface="+mn-lt"/>
                <a:cs typeface="Arial" charset="0"/>
              </a:rPr>
              <a:t>Queuing and Synchronization</a:t>
            </a:r>
            <a:endParaRPr lang="en-GB" sz="2700" dirty="0">
              <a:latin typeface="+mn-lt"/>
              <a:cs typeface="Arial" charset="0"/>
            </a:endParaRPr>
          </a:p>
        </p:txBody>
      </p:sp>
      <p:sp>
        <p:nvSpPr>
          <p:cNvPr id="11" name="TextBox 10"/>
          <p:cNvSpPr txBox="1"/>
          <p:nvPr/>
        </p:nvSpPr>
        <p:spPr>
          <a:xfrm>
            <a:off x="397471" y="2120298"/>
            <a:ext cx="8193253" cy="1200329"/>
          </a:xfrm>
          <a:prstGeom prst="rect">
            <a:avLst/>
          </a:prstGeom>
          <a:noFill/>
        </p:spPr>
        <p:txBody>
          <a:bodyPr wrap="square" rtlCol="0">
            <a:spAutoFit/>
          </a:bodyPr>
          <a:lstStyle/>
          <a:p>
            <a:pPr algn="just"/>
            <a:r>
              <a:rPr lang="en-GB" sz="2400" dirty="0">
                <a:solidFill>
                  <a:schemeClr val="bg1">
                    <a:lumMod val="75000"/>
                  </a:schemeClr>
                </a:solidFill>
                <a:latin typeface="+mn-lt"/>
              </a:rPr>
              <a:t>If </a:t>
            </a:r>
            <a:r>
              <a:rPr lang="en-GB" sz="2400" dirty="0" smtClean="0">
                <a:solidFill>
                  <a:schemeClr val="bg1">
                    <a:lumMod val="75000"/>
                  </a:schemeClr>
                </a:solidFill>
                <a:latin typeface="+mn-lt"/>
              </a:rPr>
              <a:t>no message </a:t>
            </a:r>
            <a:r>
              <a:rPr lang="en-GB" sz="2400" dirty="0">
                <a:solidFill>
                  <a:schemeClr val="bg1">
                    <a:lumMod val="75000"/>
                  </a:schemeClr>
                </a:solidFill>
                <a:latin typeface="+mn-lt"/>
              </a:rPr>
              <a:t>is available, the receiver </a:t>
            </a:r>
            <a:r>
              <a:rPr lang="en-GB" sz="2400" dirty="0" smtClean="0">
                <a:solidFill>
                  <a:schemeClr val="bg1">
                    <a:lumMod val="75000"/>
                  </a:schemeClr>
                </a:solidFill>
                <a:latin typeface="+mn-lt"/>
              </a:rPr>
              <a:t>will typically be blocked </a:t>
            </a:r>
            <a:r>
              <a:rPr lang="en-GB" sz="2400" dirty="0">
                <a:solidFill>
                  <a:schemeClr val="bg1">
                    <a:lumMod val="75000"/>
                  </a:schemeClr>
                </a:solidFill>
                <a:latin typeface="+mn-lt"/>
              </a:rPr>
              <a:t>until one arrives. </a:t>
            </a:r>
            <a:r>
              <a:rPr lang="en-GB" sz="2400" dirty="0" smtClean="0">
                <a:solidFill>
                  <a:schemeClr val="bg1">
                    <a:lumMod val="75000"/>
                  </a:schemeClr>
                </a:solidFill>
                <a:latin typeface="+mn-lt"/>
              </a:rPr>
              <a:t> Alternatively</a:t>
            </a:r>
            <a:r>
              <a:rPr lang="en-GB" sz="2400" dirty="0">
                <a:solidFill>
                  <a:schemeClr val="bg1">
                    <a:lumMod val="75000"/>
                  </a:schemeClr>
                </a:solidFill>
                <a:latin typeface="+mn-lt"/>
              </a:rPr>
              <a:t>, it </a:t>
            </a:r>
            <a:r>
              <a:rPr lang="en-GB" sz="2400" dirty="0" smtClean="0">
                <a:solidFill>
                  <a:schemeClr val="bg1">
                    <a:lumMod val="75000"/>
                  </a:schemeClr>
                </a:solidFill>
                <a:latin typeface="+mn-lt"/>
              </a:rPr>
              <a:t>can return </a:t>
            </a:r>
            <a:r>
              <a:rPr lang="en-GB" sz="2400" dirty="0">
                <a:solidFill>
                  <a:schemeClr val="bg1">
                    <a:lumMod val="75000"/>
                  </a:schemeClr>
                </a:solidFill>
                <a:latin typeface="+mn-lt"/>
              </a:rPr>
              <a:t>immediately with an error code.</a:t>
            </a:r>
          </a:p>
        </p:txBody>
      </p:sp>
      <p:sp>
        <p:nvSpPr>
          <p:cNvPr id="2" name="TextBox 1"/>
          <p:cNvSpPr txBox="1"/>
          <p:nvPr/>
        </p:nvSpPr>
        <p:spPr>
          <a:xfrm>
            <a:off x="361857" y="3360238"/>
            <a:ext cx="5333191" cy="461665"/>
          </a:xfrm>
          <a:prstGeom prst="rect">
            <a:avLst/>
          </a:prstGeom>
          <a:noFill/>
        </p:spPr>
        <p:txBody>
          <a:bodyPr wrap="none" rtlCol="0">
            <a:spAutoFit/>
          </a:bodyPr>
          <a:lstStyle/>
          <a:p>
            <a:r>
              <a:rPr lang="en-US" sz="2400" dirty="0" smtClean="0">
                <a:latin typeface="+mn-lt"/>
              </a:rPr>
              <a:t>Sender can operate in one of two modes:</a:t>
            </a:r>
            <a:endParaRPr lang="en-GB" sz="2400" dirty="0">
              <a:latin typeface="+mn-lt"/>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9</a:t>
            </a:r>
            <a:endParaRPr lang="en-GB" sz="1400" i="1" dirty="0">
              <a:solidFill>
                <a:schemeClr val="tx2">
                  <a:lumMod val="50000"/>
                </a:schemeClr>
              </a:solidFill>
              <a:latin typeface="+mn-lt"/>
            </a:endParaRPr>
          </a:p>
        </p:txBody>
      </p:sp>
      <p:sp>
        <p:nvSpPr>
          <p:cNvPr id="14" name="TextBox 13"/>
          <p:cNvSpPr txBox="1"/>
          <p:nvPr/>
        </p:nvSpPr>
        <p:spPr>
          <a:xfrm>
            <a:off x="428625" y="1204831"/>
            <a:ext cx="8162099" cy="830997"/>
          </a:xfrm>
          <a:prstGeom prst="rect">
            <a:avLst/>
          </a:prstGeom>
          <a:noFill/>
        </p:spPr>
        <p:txBody>
          <a:bodyPr wrap="square" rtlCol="0">
            <a:spAutoFit/>
          </a:bodyPr>
          <a:lstStyle/>
          <a:p>
            <a:pPr algn="just"/>
            <a:r>
              <a:rPr lang="en-GB" sz="2400" dirty="0" smtClean="0">
                <a:solidFill>
                  <a:schemeClr val="bg1">
                    <a:lumMod val="75000"/>
                  </a:schemeClr>
                </a:solidFill>
                <a:latin typeface="+mn-lt"/>
              </a:rPr>
              <a:t>A message sent but not yet received is queued by the system. Queue will have a pre-specified maximum capacity.</a:t>
            </a:r>
            <a:endParaRPr lang="en-GB" sz="2400" dirty="0">
              <a:solidFill>
                <a:schemeClr val="bg1">
                  <a:lumMod val="75000"/>
                </a:schemeClr>
              </a:solidFill>
              <a:latin typeface="+mn-lt"/>
            </a:endParaRPr>
          </a:p>
        </p:txBody>
      </p: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4" name="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12275" y="280184"/>
            <a:ext cx="609600" cy="609600"/>
          </a:xfrm>
          <a:prstGeom prst="rect">
            <a:avLst/>
          </a:prstGeom>
        </p:spPr>
      </p:pic>
    </p:spTree>
    <p:extLst>
      <p:ext uri="{BB962C8B-B14F-4D97-AF65-F5344CB8AC3E}">
        <p14:creationId xmlns:p14="http://schemas.microsoft.com/office/powerpoint/2010/main" val="2013157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6" name="Text Box 4"/>
          <p:cNvSpPr txBox="1">
            <a:spLocks noChangeArrowheads="1"/>
          </p:cNvSpPr>
          <p:nvPr/>
        </p:nvSpPr>
        <p:spPr bwMode="auto">
          <a:xfrm>
            <a:off x="451117" y="3991836"/>
            <a:ext cx="8139607" cy="738664"/>
          </a:xfrm>
          <a:prstGeom prst="rect">
            <a:avLst/>
          </a:prstGeom>
          <a:noFill/>
          <a:ln w="9525">
            <a:noFill/>
            <a:miter lim="800000"/>
            <a:headEnd/>
            <a:tailEnd/>
          </a:ln>
        </p:spPr>
        <p:txBody>
          <a:bodyPr wrap="square" lIns="0" tIns="0" rIns="0" bIns="0">
            <a:spAutoFit/>
          </a:bodyPr>
          <a:lstStyle/>
          <a:p>
            <a:pPr algn="just">
              <a:buClr>
                <a:srgbClr val="000000"/>
              </a:buClr>
              <a:buSzPct val="85000"/>
              <a:buFont typeface="Times New Roman" pitchFamily="18" charset="0"/>
              <a:buBlip>
                <a:blip r:embed="rId6"/>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 in </a:t>
            </a:r>
            <a:r>
              <a:rPr lang="en-GB" sz="2400" dirty="0" smtClean="0">
                <a:latin typeface="+mn-lt"/>
                <a:cs typeface="Arial" charset="0"/>
              </a:rPr>
              <a:t>asynchronous </a:t>
            </a:r>
            <a:r>
              <a:rPr lang="en-GB" sz="2400" dirty="0">
                <a:latin typeface="+mn-lt"/>
                <a:cs typeface="Arial" charset="0"/>
              </a:rPr>
              <a:t>send, sender will continue operation regardless of whether the message was received or not.</a:t>
            </a:r>
          </a:p>
        </p:txBody>
      </p:sp>
      <p:sp>
        <p:nvSpPr>
          <p:cNvPr id="3" name="PPTLabsHighlightTextFragmentsShapeea0eb96d-eaf5-4076-b22b-f34bb93bf029"/>
          <p:cNvSpPr/>
          <p:nvPr>
            <p:custDataLst>
              <p:tags r:id="rId1"/>
            </p:custDataLst>
          </p:nvPr>
        </p:nvSpPr>
        <p:spPr>
          <a:xfrm>
            <a:off x="1008648" y="5083420"/>
            <a:ext cx="2226374"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5"/>
          <p:cNvSpPr txBox="1">
            <a:spLocks noChangeArrowheads="1"/>
          </p:cNvSpPr>
          <p:nvPr/>
        </p:nvSpPr>
        <p:spPr bwMode="auto">
          <a:xfrm>
            <a:off x="451118" y="5083420"/>
            <a:ext cx="8139606" cy="738187"/>
          </a:xfrm>
          <a:prstGeom prst="rect">
            <a:avLst/>
          </a:prstGeom>
          <a:noFill/>
          <a:ln w="9525">
            <a:noFill/>
            <a:miter lim="800000"/>
            <a:headEnd/>
            <a:tailEnd/>
          </a:ln>
        </p:spPr>
        <p:txBody>
          <a:bodyPr wrap="square" lIns="0" tIns="0" rIns="0" bIns="0">
            <a:spAutoFit/>
          </a:bodyPr>
          <a:lstStyle/>
          <a:p>
            <a:pPr algn="just">
              <a:buClr>
                <a:srgbClr val="000000"/>
              </a:buClr>
              <a:buSzPct val="85000"/>
              <a:buFont typeface="Times New Roman" pitchFamily="18" charset="0"/>
              <a:buBlip>
                <a:blip r:embed="rId6"/>
              </a:buBlip>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 In </a:t>
            </a:r>
            <a:r>
              <a:rPr lang="en-GB" sz="2400" dirty="0" smtClean="0">
                <a:latin typeface="+mn-lt"/>
                <a:cs typeface="Arial" charset="0"/>
              </a:rPr>
              <a:t>synchronous </a:t>
            </a:r>
            <a:r>
              <a:rPr lang="en-GB" sz="2400" dirty="0">
                <a:latin typeface="+mn-lt"/>
                <a:cs typeface="Arial" charset="0"/>
              </a:rPr>
              <a:t>send, the sender will be blocked until it receives an acknowledgment from the receiver.</a:t>
            </a:r>
          </a:p>
        </p:txBody>
      </p:sp>
      <p:sp>
        <p:nvSpPr>
          <p:cNvPr id="9" name="Text Box 2"/>
          <p:cNvSpPr txBox="1">
            <a:spLocks noChangeArrowheads="1"/>
          </p:cNvSpPr>
          <p:nvPr/>
        </p:nvSpPr>
        <p:spPr bwMode="auto">
          <a:xfrm>
            <a:off x="469515" y="327928"/>
            <a:ext cx="4240392"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smtClean="0">
                <a:latin typeface="+mn-lt"/>
                <a:cs typeface="Arial" charset="0"/>
              </a:rPr>
              <a:t>Queuing and Synchronization</a:t>
            </a:r>
            <a:endParaRPr lang="en-GB" sz="2700" dirty="0">
              <a:latin typeface="+mn-lt"/>
              <a:cs typeface="Arial" charset="0"/>
            </a:endParaRPr>
          </a:p>
        </p:txBody>
      </p:sp>
      <p:sp>
        <p:nvSpPr>
          <p:cNvPr id="11" name="TextBox 10"/>
          <p:cNvSpPr txBox="1"/>
          <p:nvPr/>
        </p:nvSpPr>
        <p:spPr>
          <a:xfrm>
            <a:off x="397471" y="2120298"/>
            <a:ext cx="8193253" cy="1200329"/>
          </a:xfrm>
          <a:prstGeom prst="rect">
            <a:avLst/>
          </a:prstGeom>
          <a:noFill/>
        </p:spPr>
        <p:txBody>
          <a:bodyPr wrap="square" rtlCol="0">
            <a:spAutoFit/>
          </a:bodyPr>
          <a:lstStyle/>
          <a:p>
            <a:pPr algn="just"/>
            <a:r>
              <a:rPr lang="en-GB" sz="2400" dirty="0">
                <a:solidFill>
                  <a:schemeClr val="bg1">
                    <a:lumMod val="75000"/>
                  </a:schemeClr>
                </a:solidFill>
                <a:latin typeface="+mn-lt"/>
              </a:rPr>
              <a:t>If </a:t>
            </a:r>
            <a:r>
              <a:rPr lang="en-GB" sz="2400" dirty="0" smtClean="0">
                <a:solidFill>
                  <a:schemeClr val="bg1">
                    <a:lumMod val="75000"/>
                  </a:schemeClr>
                </a:solidFill>
                <a:latin typeface="+mn-lt"/>
              </a:rPr>
              <a:t>no message </a:t>
            </a:r>
            <a:r>
              <a:rPr lang="en-GB" sz="2400" dirty="0">
                <a:solidFill>
                  <a:schemeClr val="bg1">
                    <a:lumMod val="75000"/>
                  </a:schemeClr>
                </a:solidFill>
                <a:latin typeface="+mn-lt"/>
              </a:rPr>
              <a:t>is available, the receiver </a:t>
            </a:r>
            <a:r>
              <a:rPr lang="en-GB" sz="2400" dirty="0" smtClean="0">
                <a:solidFill>
                  <a:schemeClr val="bg1">
                    <a:lumMod val="75000"/>
                  </a:schemeClr>
                </a:solidFill>
                <a:latin typeface="+mn-lt"/>
              </a:rPr>
              <a:t>will typically be blocked </a:t>
            </a:r>
            <a:r>
              <a:rPr lang="en-GB" sz="2400" dirty="0">
                <a:solidFill>
                  <a:schemeClr val="bg1">
                    <a:lumMod val="75000"/>
                  </a:schemeClr>
                </a:solidFill>
                <a:latin typeface="+mn-lt"/>
              </a:rPr>
              <a:t>until one arrives. </a:t>
            </a:r>
            <a:r>
              <a:rPr lang="en-GB" sz="2400" dirty="0" smtClean="0">
                <a:solidFill>
                  <a:schemeClr val="bg1">
                    <a:lumMod val="75000"/>
                  </a:schemeClr>
                </a:solidFill>
                <a:latin typeface="+mn-lt"/>
              </a:rPr>
              <a:t> Alternatively</a:t>
            </a:r>
            <a:r>
              <a:rPr lang="en-GB" sz="2400" dirty="0">
                <a:solidFill>
                  <a:schemeClr val="bg1">
                    <a:lumMod val="75000"/>
                  </a:schemeClr>
                </a:solidFill>
                <a:latin typeface="+mn-lt"/>
              </a:rPr>
              <a:t>, it </a:t>
            </a:r>
            <a:r>
              <a:rPr lang="en-GB" sz="2400" dirty="0" smtClean="0">
                <a:solidFill>
                  <a:schemeClr val="bg1">
                    <a:lumMod val="75000"/>
                  </a:schemeClr>
                </a:solidFill>
                <a:latin typeface="+mn-lt"/>
              </a:rPr>
              <a:t>can return </a:t>
            </a:r>
            <a:r>
              <a:rPr lang="en-GB" sz="2400" dirty="0">
                <a:solidFill>
                  <a:schemeClr val="bg1">
                    <a:lumMod val="75000"/>
                  </a:schemeClr>
                </a:solidFill>
                <a:latin typeface="+mn-lt"/>
              </a:rPr>
              <a:t>immediately with an error code.</a:t>
            </a:r>
          </a:p>
        </p:txBody>
      </p:sp>
      <p:sp>
        <p:nvSpPr>
          <p:cNvPr id="2" name="TextBox 1"/>
          <p:cNvSpPr txBox="1"/>
          <p:nvPr/>
        </p:nvSpPr>
        <p:spPr>
          <a:xfrm>
            <a:off x="361857" y="3360238"/>
            <a:ext cx="5333191" cy="461665"/>
          </a:xfrm>
          <a:prstGeom prst="rect">
            <a:avLst/>
          </a:prstGeom>
          <a:noFill/>
        </p:spPr>
        <p:txBody>
          <a:bodyPr wrap="none" rtlCol="0">
            <a:spAutoFit/>
          </a:bodyPr>
          <a:lstStyle/>
          <a:p>
            <a:r>
              <a:rPr lang="en-US" sz="2400" dirty="0" smtClean="0">
                <a:latin typeface="+mn-lt"/>
              </a:rPr>
              <a:t>Sender can operate in one of two modes:</a:t>
            </a:r>
            <a:endParaRPr lang="en-GB" sz="2400" dirty="0">
              <a:latin typeface="+mn-lt"/>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9</a:t>
            </a:r>
            <a:endParaRPr lang="en-GB" sz="1400" i="1" dirty="0">
              <a:solidFill>
                <a:schemeClr val="tx2">
                  <a:lumMod val="50000"/>
                </a:schemeClr>
              </a:solidFill>
              <a:latin typeface="+mn-lt"/>
            </a:endParaRPr>
          </a:p>
        </p:txBody>
      </p:sp>
      <p:sp>
        <p:nvSpPr>
          <p:cNvPr id="14" name="TextBox 13"/>
          <p:cNvSpPr txBox="1"/>
          <p:nvPr/>
        </p:nvSpPr>
        <p:spPr>
          <a:xfrm>
            <a:off x="428625" y="1204831"/>
            <a:ext cx="8162099" cy="830997"/>
          </a:xfrm>
          <a:prstGeom prst="rect">
            <a:avLst/>
          </a:prstGeom>
          <a:noFill/>
        </p:spPr>
        <p:txBody>
          <a:bodyPr wrap="square" rtlCol="0">
            <a:spAutoFit/>
          </a:bodyPr>
          <a:lstStyle/>
          <a:p>
            <a:pPr algn="just"/>
            <a:r>
              <a:rPr lang="en-GB" sz="2400" dirty="0" smtClean="0">
                <a:solidFill>
                  <a:schemeClr val="bg1">
                    <a:lumMod val="75000"/>
                  </a:schemeClr>
                </a:solidFill>
                <a:latin typeface="+mn-lt"/>
              </a:rPr>
              <a:t>A message sent but not yet received is queued by the system. Queue will have a pre-specified maximum capacity.</a:t>
            </a:r>
            <a:endParaRPr lang="en-GB" sz="2400" dirty="0">
              <a:solidFill>
                <a:schemeClr val="bg1">
                  <a:lumMod val="75000"/>
                </a:schemeClr>
              </a:solidFill>
              <a:latin typeface="+mn-lt"/>
            </a:endParaRPr>
          </a:p>
        </p:txBody>
      </p:sp>
      <p:sp>
        <p:nvSpPr>
          <p:cNvPr id="15"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4" name="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24058" y="270885"/>
            <a:ext cx="609600" cy="609600"/>
          </a:xfrm>
          <a:prstGeom prst="rect">
            <a:avLst/>
          </a:prstGeom>
        </p:spPr>
      </p:pic>
    </p:spTree>
    <p:extLst>
      <p:ext uri="{BB962C8B-B14F-4D97-AF65-F5344CB8AC3E}">
        <p14:creationId xmlns:p14="http://schemas.microsoft.com/office/powerpoint/2010/main" val="2347441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7" name="Text Box 2"/>
          <p:cNvSpPr txBox="1">
            <a:spLocks noChangeArrowheads="1"/>
          </p:cNvSpPr>
          <p:nvPr/>
        </p:nvSpPr>
        <p:spPr bwMode="auto">
          <a:xfrm>
            <a:off x="2147888" y="1428750"/>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u="sng"/>
              <a:t>Task A</a:t>
            </a:r>
          </a:p>
        </p:txBody>
      </p:sp>
      <p:sp>
        <p:nvSpPr>
          <p:cNvPr id="18" name="Line 3"/>
          <p:cNvSpPr>
            <a:spLocks noChangeShapeType="1"/>
          </p:cNvSpPr>
          <p:nvPr/>
        </p:nvSpPr>
        <p:spPr bwMode="auto">
          <a:xfrm>
            <a:off x="2589213" y="1984375"/>
            <a:ext cx="0" cy="5556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 name="Text Box 4"/>
          <p:cNvSpPr txBox="1">
            <a:spLocks noChangeArrowheads="1"/>
          </p:cNvSpPr>
          <p:nvPr/>
        </p:nvSpPr>
        <p:spPr bwMode="auto">
          <a:xfrm>
            <a:off x="1643063" y="2724150"/>
            <a:ext cx="2065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send message to B</a:t>
            </a:r>
          </a:p>
        </p:txBody>
      </p:sp>
      <p:sp>
        <p:nvSpPr>
          <p:cNvPr id="21" name="Text Box 5"/>
          <p:cNvSpPr txBox="1">
            <a:spLocks noChangeArrowheads="1"/>
          </p:cNvSpPr>
          <p:nvPr/>
        </p:nvSpPr>
        <p:spPr bwMode="auto">
          <a:xfrm>
            <a:off x="1704975" y="3094038"/>
            <a:ext cx="1363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is blocked</a:t>
            </a:r>
          </a:p>
        </p:txBody>
      </p:sp>
      <p:sp>
        <p:nvSpPr>
          <p:cNvPr id="22" name="Line 6"/>
          <p:cNvSpPr>
            <a:spLocks noChangeShapeType="1"/>
          </p:cNvSpPr>
          <p:nvPr/>
        </p:nvSpPr>
        <p:spPr bwMode="auto">
          <a:xfrm>
            <a:off x="2589213" y="3587750"/>
            <a:ext cx="0" cy="1108075"/>
          </a:xfrm>
          <a:prstGeom prst="line">
            <a:avLst/>
          </a:prstGeom>
          <a:noFill/>
          <a:ln w="3810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3" name="Text Box 7"/>
          <p:cNvSpPr txBox="1">
            <a:spLocks noChangeArrowheads="1"/>
          </p:cNvSpPr>
          <p:nvPr/>
        </p:nvSpPr>
        <p:spPr bwMode="auto">
          <a:xfrm>
            <a:off x="1770063" y="4759325"/>
            <a:ext cx="1670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receives ack.</a:t>
            </a:r>
          </a:p>
        </p:txBody>
      </p:sp>
      <p:sp>
        <p:nvSpPr>
          <p:cNvPr id="24" name="Text Box 8"/>
          <p:cNvSpPr txBox="1">
            <a:spLocks noChangeArrowheads="1"/>
          </p:cNvSpPr>
          <p:nvPr/>
        </p:nvSpPr>
        <p:spPr bwMode="auto">
          <a:xfrm>
            <a:off x="1770063" y="5189538"/>
            <a:ext cx="1323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continues</a:t>
            </a:r>
          </a:p>
        </p:txBody>
      </p:sp>
      <p:sp>
        <p:nvSpPr>
          <p:cNvPr id="25" name="Line 9"/>
          <p:cNvSpPr>
            <a:spLocks noChangeShapeType="1"/>
          </p:cNvSpPr>
          <p:nvPr/>
        </p:nvSpPr>
        <p:spPr bwMode="auto">
          <a:xfrm>
            <a:off x="4167188" y="2970213"/>
            <a:ext cx="1323975" cy="309562"/>
          </a:xfrm>
          <a:prstGeom prst="line">
            <a:avLst/>
          </a:prstGeom>
          <a:noFill/>
          <a:ln w="28575">
            <a:solidFill>
              <a:schemeClr val="tx1"/>
            </a:solidFill>
            <a:round/>
            <a:headEnd type="oval" w="lg" len="lg"/>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6" name="Text Box 10"/>
          <p:cNvSpPr txBox="1">
            <a:spLocks noChangeArrowheads="1"/>
          </p:cNvSpPr>
          <p:nvPr/>
        </p:nvSpPr>
        <p:spPr bwMode="auto">
          <a:xfrm>
            <a:off x="6188075" y="143033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u="sng"/>
              <a:t>Task B</a:t>
            </a:r>
          </a:p>
        </p:txBody>
      </p:sp>
      <p:sp>
        <p:nvSpPr>
          <p:cNvPr id="27" name="Line 11"/>
          <p:cNvSpPr>
            <a:spLocks noChangeShapeType="1"/>
          </p:cNvSpPr>
          <p:nvPr/>
        </p:nvSpPr>
        <p:spPr bwMode="auto">
          <a:xfrm>
            <a:off x="6627813" y="1984375"/>
            <a:ext cx="0" cy="184943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8" name="Text Box 12"/>
          <p:cNvSpPr txBox="1">
            <a:spLocks noChangeArrowheads="1"/>
          </p:cNvSpPr>
          <p:nvPr/>
        </p:nvSpPr>
        <p:spPr bwMode="auto">
          <a:xfrm>
            <a:off x="5808663" y="3957638"/>
            <a:ext cx="2041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executes receive</a:t>
            </a:r>
          </a:p>
        </p:txBody>
      </p:sp>
      <p:sp>
        <p:nvSpPr>
          <p:cNvPr id="29" name="Text Box 13"/>
          <p:cNvSpPr txBox="1">
            <a:spLocks noChangeArrowheads="1"/>
          </p:cNvSpPr>
          <p:nvPr/>
        </p:nvSpPr>
        <p:spPr bwMode="auto">
          <a:xfrm>
            <a:off x="5808663" y="4387850"/>
            <a:ext cx="1373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sends ack</a:t>
            </a:r>
          </a:p>
        </p:txBody>
      </p:sp>
      <p:sp>
        <p:nvSpPr>
          <p:cNvPr id="30" name="Text Box 14"/>
          <p:cNvSpPr txBox="1">
            <a:spLocks noChangeArrowheads="1"/>
          </p:cNvSpPr>
          <p:nvPr/>
        </p:nvSpPr>
        <p:spPr bwMode="auto">
          <a:xfrm>
            <a:off x="5808663" y="4881563"/>
            <a:ext cx="1325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continues</a:t>
            </a:r>
          </a:p>
        </p:txBody>
      </p:sp>
      <p:sp>
        <p:nvSpPr>
          <p:cNvPr id="31" name="Line 15"/>
          <p:cNvSpPr>
            <a:spLocks noChangeShapeType="1"/>
          </p:cNvSpPr>
          <p:nvPr/>
        </p:nvSpPr>
        <p:spPr bwMode="auto">
          <a:xfrm flipV="1">
            <a:off x="4041775" y="4573588"/>
            <a:ext cx="1450975" cy="369887"/>
          </a:xfrm>
          <a:prstGeom prst="line">
            <a:avLst/>
          </a:prstGeom>
          <a:noFill/>
          <a:ln w="28575">
            <a:solidFill>
              <a:schemeClr val="tx1"/>
            </a:solidFill>
            <a:round/>
            <a:headEnd type="stealth" w="lg" len="lg"/>
            <a:tailEnd type="oval" w="lg" len="lg"/>
          </a:ln>
          <a:extLst>
            <a:ext uri="{909E8E84-426E-40DD-AFC4-6F175D3DCCD1}">
              <a14:hiddenFill xmlns:a14="http://schemas.microsoft.com/office/drawing/2010/main">
                <a:noFill/>
              </a14:hiddenFill>
            </a:ext>
          </a:extLst>
        </p:spPr>
        <p:txBody>
          <a:bodyPr/>
          <a:lstStyle/>
          <a:p>
            <a:endParaRPr lang="en-GB"/>
          </a:p>
        </p:txBody>
      </p:sp>
      <p:sp>
        <p:nvSpPr>
          <p:cNvPr id="32" name="Line 16"/>
          <p:cNvSpPr>
            <a:spLocks noChangeShapeType="1"/>
          </p:cNvSpPr>
          <p:nvPr/>
        </p:nvSpPr>
        <p:spPr bwMode="auto">
          <a:xfrm>
            <a:off x="2527300" y="5621338"/>
            <a:ext cx="0" cy="55562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3" name="Line 17"/>
          <p:cNvSpPr>
            <a:spLocks noChangeShapeType="1"/>
          </p:cNvSpPr>
          <p:nvPr/>
        </p:nvSpPr>
        <p:spPr bwMode="auto">
          <a:xfrm>
            <a:off x="6565900" y="5437188"/>
            <a:ext cx="0" cy="6778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4" name="Text Box 2"/>
          <p:cNvSpPr txBox="1">
            <a:spLocks noChangeArrowheads="1"/>
          </p:cNvSpPr>
          <p:nvPr/>
        </p:nvSpPr>
        <p:spPr bwMode="auto">
          <a:xfrm>
            <a:off x="388810" y="369535"/>
            <a:ext cx="4588564"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a:latin typeface="+mn-lt"/>
                <a:cs typeface="Arial" charset="0"/>
              </a:rPr>
              <a:t>Message </a:t>
            </a:r>
            <a:r>
              <a:rPr lang="en-GB" sz="2700" dirty="0" smtClean="0">
                <a:latin typeface="+mn-lt"/>
                <a:cs typeface="Arial" charset="0"/>
              </a:rPr>
              <a:t>Synchronization Modes</a:t>
            </a:r>
            <a:endParaRPr lang="en-GB" sz="2700" dirty="0">
              <a:latin typeface="+mn-lt"/>
              <a:cs typeface="Arial" charset="0"/>
            </a:endParaRPr>
          </a:p>
        </p:txBody>
      </p:sp>
      <p:sp>
        <p:nvSpPr>
          <p:cNvPr id="36" name="TextBox 35"/>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10</a:t>
            </a:r>
            <a:endParaRPr lang="en-GB" sz="1400" i="1" dirty="0">
              <a:solidFill>
                <a:schemeClr val="tx2">
                  <a:lumMod val="50000"/>
                </a:schemeClr>
              </a:solidFill>
              <a:latin typeface="+mn-lt"/>
            </a:endParaRPr>
          </a:p>
        </p:txBody>
      </p:sp>
      <p:sp>
        <p:nvSpPr>
          <p:cNvPr id="3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3647" y="272484"/>
            <a:ext cx="609600" cy="609600"/>
          </a:xfrm>
          <a:prstGeom prst="rect">
            <a:avLst/>
          </a:prstGeom>
        </p:spPr>
      </p:pic>
    </p:spTree>
    <p:extLst>
      <p:ext uri="{BB962C8B-B14F-4D97-AF65-F5344CB8AC3E}">
        <p14:creationId xmlns:p14="http://schemas.microsoft.com/office/powerpoint/2010/main" val="3542520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2090738" y="1428750"/>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u="sng"/>
              <a:t>Task A</a:t>
            </a:r>
          </a:p>
        </p:txBody>
      </p:sp>
      <p:sp>
        <p:nvSpPr>
          <p:cNvPr id="6" name="Line 3"/>
          <p:cNvSpPr>
            <a:spLocks noChangeShapeType="1"/>
          </p:cNvSpPr>
          <p:nvPr/>
        </p:nvSpPr>
        <p:spPr bwMode="auto">
          <a:xfrm>
            <a:off x="2536825" y="1963738"/>
            <a:ext cx="0" cy="118745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7" name="Text Box 4"/>
          <p:cNvSpPr txBox="1">
            <a:spLocks noChangeArrowheads="1"/>
          </p:cNvSpPr>
          <p:nvPr/>
        </p:nvSpPr>
        <p:spPr bwMode="auto">
          <a:xfrm>
            <a:off x="1643063" y="3268663"/>
            <a:ext cx="20891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send message to B</a:t>
            </a:r>
          </a:p>
        </p:txBody>
      </p:sp>
      <p:sp>
        <p:nvSpPr>
          <p:cNvPr id="8" name="Text Box 5"/>
          <p:cNvSpPr txBox="1">
            <a:spLocks noChangeArrowheads="1"/>
          </p:cNvSpPr>
          <p:nvPr/>
        </p:nvSpPr>
        <p:spPr bwMode="auto">
          <a:xfrm>
            <a:off x="1706563" y="3624263"/>
            <a:ext cx="1377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is blocked</a:t>
            </a:r>
          </a:p>
        </p:txBody>
      </p:sp>
      <p:sp>
        <p:nvSpPr>
          <p:cNvPr id="9" name="Line 6"/>
          <p:cNvSpPr>
            <a:spLocks noChangeShapeType="1"/>
          </p:cNvSpPr>
          <p:nvPr/>
        </p:nvSpPr>
        <p:spPr bwMode="auto">
          <a:xfrm>
            <a:off x="2536825" y="4040188"/>
            <a:ext cx="0" cy="831850"/>
          </a:xfrm>
          <a:prstGeom prst="line">
            <a:avLst/>
          </a:prstGeom>
          <a:noFill/>
          <a:ln w="3810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 name="Text Box 7"/>
          <p:cNvSpPr txBox="1">
            <a:spLocks noChangeArrowheads="1"/>
          </p:cNvSpPr>
          <p:nvPr/>
        </p:nvSpPr>
        <p:spPr bwMode="auto">
          <a:xfrm>
            <a:off x="1708150" y="4991100"/>
            <a:ext cx="16891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receives ack.</a:t>
            </a:r>
          </a:p>
        </p:txBody>
      </p:sp>
      <p:sp>
        <p:nvSpPr>
          <p:cNvPr id="12" name="Text Box 8"/>
          <p:cNvSpPr txBox="1">
            <a:spLocks noChangeArrowheads="1"/>
          </p:cNvSpPr>
          <p:nvPr/>
        </p:nvSpPr>
        <p:spPr bwMode="auto">
          <a:xfrm>
            <a:off x="1708150" y="5405438"/>
            <a:ext cx="1339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 continues</a:t>
            </a:r>
          </a:p>
        </p:txBody>
      </p:sp>
      <p:sp>
        <p:nvSpPr>
          <p:cNvPr id="13" name="Line 9"/>
          <p:cNvSpPr>
            <a:spLocks noChangeShapeType="1"/>
          </p:cNvSpPr>
          <p:nvPr/>
        </p:nvSpPr>
        <p:spPr bwMode="auto">
          <a:xfrm>
            <a:off x="4132263" y="3506788"/>
            <a:ext cx="1341437" cy="712787"/>
          </a:xfrm>
          <a:prstGeom prst="line">
            <a:avLst/>
          </a:prstGeom>
          <a:noFill/>
          <a:ln w="28575">
            <a:solidFill>
              <a:schemeClr val="tx1"/>
            </a:solidFill>
            <a:round/>
            <a:headEnd type="oval" w="lg" len="lg"/>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 name="Text Box 10"/>
          <p:cNvSpPr txBox="1">
            <a:spLocks noChangeArrowheads="1"/>
          </p:cNvSpPr>
          <p:nvPr/>
        </p:nvSpPr>
        <p:spPr bwMode="auto">
          <a:xfrm>
            <a:off x="6176963" y="1430338"/>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u="sng"/>
              <a:t>Task B</a:t>
            </a:r>
          </a:p>
        </p:txBody>
      </p:sp>
      <p:sp>
        <p:nvSpPr>
          <p:cNvPr id="15" name="Line 11"/>
          <p:cNvSpPr>
            <a:spLocks noChangeShapeType="1"/>
          </p:cNvSpPr>
          <p:nvPr/>
        </p:nvSpPr>
        <p:spPr bwMode="auto">
          <a:xfrm>
            <a:off x="6623050" y="1963738"/>
            <a:ext cx="0" cy="2968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 name="Text Box 12"/>
          <p:cNvSpPr txBox="1">
            <a:spLocks noChangeArrowheads="1"/>
          </p:cNvSpPr>
          <p:nvPr/>
        </p:nvSpPr>
        <p:spPr bwMode="auto">
          <a:xfrm>
            <a:off x="5856288" y="2379663"/>
            <a:ext cx="20653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executes receive</a:t>
            </a:r>
          </a:p>
        </p:txBody>
      </p:sp>
      <p:sp>
        <p:nvSpPr>
          <p:cNvPr id="18" name="Text Box 13"/>
          <p:cNvSpPr txBox="1">
            <a:spLocks noChangeArrowheads="1"/>
          </p:cNvSpPr>
          <p:nvPr/>
        </p:nvSpPr>
        <p:spPr bwMode="auto">
          <a:xfrm>
            <a:off x="5984875" y="4575175"/>
            <a:ext cx="1389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sends ack</a:t>
            </a:r>
          </a:p>
        </p:txBody>
      </p:sp>
      <p:sp>
        <p:nvSpPr>
          <p:cNvPr id="20" name="Line 14"/>
          <p:cNvSpPr>
            <a:spLocks noChangeShapeType="1"/>
          </p:cNvSpPr>
          <p:nvPr/>
        </p:nvSpPr>
        <p:spPr bwMode="auto">
          <a:xfrm flipV="1">
            <a:off x="4006850" y="4752975"/>
            <a:ext cx="1466850" cy="355600"/>
          </a:xfrm>
          <a:prstGeom prst="line">
            <a:avLst/>
          </a:prstGeom>
          <a:noFill/>
          <a:ln w="28575">
            <a:solidFill>
              <a:schemeClr val="tx1"/>
            </a:solidFill>
            <a:round/>
            <a:headEnd type="stealth" w="lg" len="lg"/>
            <a:tailEnd type="oval" w="lg" len="lg"/>
          </a:ln>
          <a:extLst>
            <a:ext uri="{909E8E84-426E-40DD-AFC4-6F175D3DCCD1}">
              <a14:hiddenFill xmlns:a14="http://schemas.microsoft.com/office/drawing/2010/main">
                <a:noFill/>
              </a14:hiddenFill>
            </a:ext>
          </a:extLst>
        </p:spPr>
        <p:txBody>
          <a:bodyPr/>
          <a:lstStyle/>
          <a:p>
            <a:endParaRPr lang="en-GB"/>
          </a:p>
        </p:txBody>
      </p:sp>
      <p:sp>
        <p:nvSpPr>
          <p:cNvPr id="21" name="Line 15"/>
          <p:cNvSpPr>
            <a:spLocks noChangeShapeType="1"/>
          </p:cNvSpPr>
          <p:nvPr/>
        </p:nvSpPr>
        <p:spPr bwMode="auto">
          <a:xfrm>
            <a:off x="2473325" y="5821363"/>
            <a:ext cx="0" cy="3556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 name="Line 16"/>
          <p:cNvSpPr>
            <a:spLocks noChangeShapeType="1"/>
          </p:cNvSpPr>
          <p:nvPr/>
        </p:nvSpPr>
        <p:spPr bwMode="auto">
          <a:xfrm>
            <a:off x="6686550" y="5108575"/>
            <a:ext cx="0" cy="65246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3" name="Text Box 18"/>
          <p:cNvSpPr txBox="1">
            <a:spLocks noChangeArrowheads="1"/>
          </p:cNvSpPr>
          <p:nvPr/>
        </p:nvSpPr>
        <p:spPr bwMode="auto">
          <a:xfrm>
            <a:off x="5856288" y="2735263"/>
            <a:ext cx="1377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is blocked</a:t>
            </a:r>
          </a:p>
        </p:txBody>
      </p:sp>
      <p:sp>
        <p:nvSpPr>
          <p:cNvPr id="24" name="Line 19"/>
          <p:cNvSpPr>
            <a:spLocks noChangeShapeType="1"/>
          </p:cNvSpPr>
          <p:nvPr/>
        </p:nvSpPr>
        <p:spPr bwMode="auto">
          <a:xfrm>
            <a:off x="6623050" y="3209925"/>
            <a:ext cx="0" cy="830263"/>
          </a:xfrm>
          <a:prstGeom prst="line">
            <a:avLst/>
          </a:prstGeom>
          <a:noFill/>
          <a:ln w="3810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Text Box 20"/>
          <p:cNvSpPr txBox="1">
            <a:spLocks noChangeArrowheads="1"/>
          </p:cNvSpPr>
          <p:nvPr/>
        </p:nvSpPr>
        <p:spPr bwMode="auto">
          <a:xfrm>
            <a:off x="5984875" y="4159250"/>
            <a:ext cx="1339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B continues</a:t>
            </a:r>
          </a:p>
        </p:txBody>
      </p:sp>
      <p:sp>
        <p:nvSpPr>
          <p:cNvPr id="26" name="Text Box 2"/>
          <p:cNvSpPr txBox="1">
            <a:spLocks noChangeArrowheads="1"/>
          </p:cNvSpPr>
          <p:nvPr/>
        </p:nvSpPr>
        <p:spPr bwMode="auto">
          <a:xfrm>
            <a:off x="388810" y="369535"/>
            <a:ext cx="4588564"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a:latin typeface="+mn-lt"/>
                <a:cs typeface="Arial" charset="0"/>
              </a:rPr>
              <a:t>Message </a:t>
            </a:r>
            <a:r>
              <a:rPr lang="en-GB" sz="2700" dirty="0" smtClean="0">
                <a:latin typeface="+mn-lt"/>
                <a:cs typeface="Arial" charset="0"/>
              </a:rPr>
              <a:t>Synchronization Modes</a:t>
            </a:r>
            <a:endParaRPr lang="en-GB" sz="2700" dirty="0">
              <a:latin typeface="+mn-lt"/>
              <a:cs typeface="Arial" charset="0"/>
            </a:endParaRPr>
          </a:p>
        </p:txBody>
      </p:sp>
      <p:sp>
        <p:nvSpPr>
          <p:cNvPr id="28" name="TextBox 27"/>
          <p:cNvSpPr txBox="1"/>
          <p:nvPr/>
        </p:nvSpPr>
        <p:spPr>
          <a:xfrm>
            <a:off x="7314338" y="6345336"/>
            <a:ext cx="1398909"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11</a:t>
            </a:r>
            <a:endParaRPr lang="en-GB" sz="1400" i="1" dirty="0">
              <a:solidFill>
                <a:schemeClr val="tx2">
                  <a:lumMod val="50000"/>
                </a:schemeClr>
              </a:solidFill>
              <a:latin typeface="+mn-lt"/>
            </a:endParaRPr>
          </a:p>
        </p:txBody>
      </p:sp>
      <p:sp>
        <p:nvSpPr>
          <p:cNvPr id="2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3790" y="272484"/>
            <a:ext cx="609600" cy="609600"/>
          </a:xfrm>
          <a:prstGeom prst="rect">
            <a:avLst/>
          </a:prstGeom>
        </p:spPr>
      </p:pic>
    </p:spTree>
    <p:extLst>
      <p:ext uri="{BB962C8B-B14F-4D97-AF65-F5344CB8AC3E}">
        <p14:creationId xmlns:p14="http://schemas.microsoft.com/office/powerpoint/2010/main" val="38168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391230" y="1550586"/>
            <a:ext cx="8222160" cy="830997"/>
          </a:xfrm>
          <a:prstGeom prst="rect">
            <a:avLst/>
          </a:prstGeom>
          <a:noFill/>
        </p:spPr>
        <p:txBody>
          <a:bodyPr wrap="square" rtlCol="0">
            <a:spAutoFit/>
          </a:bodyPr>
          <a:lstStyle/>
          <a:p>
            <a:pPr algn="just"/>
            <a:r>
              <a:rPr lang="en-US" sz="2400" dirty="0" smtClean="0">
                <a:latin typeface="+mn-lt"/>
              </a:rPr>
              <a:t>Even with asynchronous send, the sender may be blocked if the receiving queue or mailbox is full.</a:t>
            </a:r>
            <a:endParaRPr lang="en-GB" sz="2400" dirty="0">
              <a:latin typeface="+mn-lt"/>
            </a:endParaRPr>
          </a:p>
        </p:txBody>
      </p:sp>
      <p:sp>
        <p:nvSpPr>
          <p:cNvPr id="8" name="Text Box 2"/>
          <p:cNvSpPr txBox="1">
            <a:spLocks noChangeArrowheads="1"/>
          </p:cNvSpPr>
          <p:nvPr/>
        </p:nvSpPr>
        <p:spPr bwMode="auto">
          <a:xfrm>
            <a:off x="388810" y="369535"/>
            <a:ext cx="4588564"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a:latin typeface="+mn-lt"/>
                <a:cs typeface="Arial" charset="0"/>
              </a:rPr>
              <a:t>Message </a:t>
            </a:r>
            <a:r>
              <a:rPr lang="en-GB" sz="2700" dirty="0" smtClean="0">
                <a:latin typeface="+mn-lt"/>
                <a:cs typeface="Arial" charset="0"/>
              </a:rPr>
              <a:t>Synchronization Modes</a:t>
            </a:r>
            <a:endParaRPr lang="en-GB" sz="2700" dirty="0">
              <a:latin typeface="+mn-lt"/>
              <a:cs typeface="Arial" charset="0"/>
            </a:endParaRPr>
          </a:p>
        </p:txBody>
      </p:sp>
      <p:sp>
        <p:nvSpPr>
          <p:cNvPr id="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2" name="TextBox 21"/>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solidFill>
                <a:latin typeface="+mn-lt"/>
              </a:rPr>
              <a:t>Week 6- Page 1</a:t>
            </a:r>
            <a:endParaRPr lang="en-GB" sz="1400" i="1" dirty="0">
              <a:solidFill>
                <a:schemeClr val="tx2"/>
              </a:solidFill>
              <a:latin typeface="+mn-lt"/>
            </a:endParaRPr>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5478" y="218483"/>
            <a:ext cx="609600" cy="609600"/>
          </a:xfrm>
          <a:prstGeom prst="rect">
            <a:avLst/>
          </a:prstGeom>
        </p:spPr>
      </p:pic>
    </p:spTree>
    <p:extLst>
      <p:ext uri="{BB962C8B-B14F-4D97-AF65-F5344CB8AC3E}">
        <p14:creationId xmlns:p14="http://schemas.microsoft.com/office/powerpoint/2010/main" val="3923521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4"/>
          <p:cNvSpPr txBox="1">
            <a:spLocks noChangeArrowheads="1"/>
          </p:cNvSpPr>
          <p:nvPr/>
        </p:nvSpPr>
        <p:spPr bwMode="auto">
          <a:xfrm>
            <a:off x="497344" y="2725670"/>
            <a:ext cx="8124531" cy="842931"/>
          </a:xfrm>
          <a:prstGeom prst="rect">
            <a:avLst/>
          </a:prstGeom>
          <a:noFill/>
          <a:ln w="9525">
            <a:noFill/>
            <a:miter lim="800000"/>
            <a:headEnd/>
            <a:tailEnd/>
          </a:ln>
        </p:spPr>
        <p:txBody>
          <a:bodyPr lIns="0" tIns="0" rIns="0" bIns="0"/>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smtClean="0">
                <a:latin typeface="+mn-lt"/>
                <a:cs typeface="Arial" charset="0"/>
              </a:rPr>
              <a:t>The </a:t>
            </a:r>
            <a:r>
              <a:rPr lang="en-GB" sz="2400" dirty="0">
                <a:latin typeface="+mn-lt"/>
                <a:cs typeface="Arial" charset="0"/>
              </a:rPr>
              <a:t>queue </a:t>
            </a:r>
            <a:r>
              <a:rPr lang="en-GB" sz="2400" dirty="0" smtClean="0">
                <a:latin typeface="+mn-lt"/>
                <a:cs typeface="Arial" charset="0"/>
              </a:rPr>
              <a:t>of messages can </a:t>
            </a:r>
            <a:r>
              <a:rPr lang="en-GB" sz="2400" dirty="0">
                <a:latin typeface="+mn-lt"/>
                <a:cs typeface="Arial" charset="0"/>
              </a:rPr>
              <a:t>be managed using FCFS, or </a:t>
            </a:r>
            <a:r>
              <a:rPr lang="en-GB" sz="2400" i="1" dirty="0" smtClean="0">
                <a:latin typeface="+mn-lt"/>
                <a:cs typeface="Arial" charset="0"/>
              </a:rPr>
              <a:t>priorities</a:t>
            </a:r>
            <a:r>
              <a:rPr lang="en-GB" sz="2400" dirty="0" smtClean="0">
                <a:latin typeface="+mn-lt"/>
                <a:cs typeface="Arial" charset="0"/>
              </a:rPr>
              <a:t> </a:t>
            </a:r>
            <a:r>
              <a:rPr lang="en-GB" sz="2400" dirty="0">
                <a:latin typeface="+mn-lt"/>
                <a:cs typeface="Arial" charset="0"/>
              </a:rPr>
              <a:t>may be given to </a:t>
            </a:r>
            <a:r>
              <a:rPr lang="en-GB" sz="2400" dirty="0" smtClean="0">
                <a:latin typeface="+mn-lt"/>
                <a:cs typeface="Arial" charset="0"/>
              </a:rPr>
              <a:t>the </a:t>
            </a:r>
            <a:r>
              <a:rPr lang="en-GB" sz="2400" dirty="0">
                <a:latin typeface="+mn-lt"/>
                <a:cs typeface="Arial" charset="0"/>
              </a:rPr>
              <a:t>messages.</a:t>
            </a:r>
          </a:p>
        </p:txBody>
      </p:sp>
      <p:sp>
        <p:nvSpPr>
          <p:cNvPr id="7" name="TextBox 6"/>
          <p:cNvSpPr txBox="1"/>
          <p:nvPr/>
        </p:nvSpPr>
        <p:spPr>
          <a:xfrm>
            <a:off x="391230" y="1550586"/>
            <a:ext cx="8222160" cy="830997"/>
          </a:xfrm>
          <a:prstGeom prst="rect">
            <a:avLst/>
          </a:prstGeom>
          <a:noFill/>
        </p:spPr>
        <p:txBody>
          <a:bodyPr wrap="square" rtlCol="0">
            <a:spAutoFit/>
          </a:bodyPr>
          <a:lstStyle/>
          <a:p>
            <a:pPr algn="just"/>
            <a:r>
              <a:rPr lang="en-US" sz="2400" dirty="0" smtClean="0">
                <a:solidFill>
                  <a:schemeClr val="bg1">
                    <a:lumMod val="75000"/>
                  </a:schemeClr>
                </a:solidFill>
                <a:latin typeface="+mn-lt"/>
              </a:rPr>
              <a:t>Even with asynchronous send, the sender may be blocked if the receiving queue or mailbox is full.</a:t>
            </a:r>
            <a:endParaRPr lang="en-GB" sz="2400" dirty="0">
              <a:solidFill>
                <a:schemeClr val="bg1">
                  <a:lumMod val="75000"/>
                </a:schemeClr>
              </a:solidFill>
              <a:latin typeface="+mn-lt"/>
            </a:endParaRPr>
          </a:p>
        </p:txBody>
      </p:sp>
      <p:sp>
        <p:nvSpPr>
          <p:cNvPr id="8" name="Text Box 2"/>
          <p:cNvSpPr txBox="1">
            <a:spLocks noChangeArrowheads="1"/>
          </p:cNvSpPr>
          <p:nvPr/>
        </p:nvSpPr>
        <p:spPr bwMode="auto">
          <a:xfrm>
            <a:off x="388810" y="369535"/>
            <a:ext cx="4588564"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a:latin typeface="+mn-lt"/>
                <a:cs typeface="Arial" charset="0"/>
              </a:rPr>
              <a:t>Message </a:t>
            </a:r>
            <a:r>
              <a:rPr lang="en-GB" sz="2700" dirty="0" smtClean="0">
                <a:latin typeface="+mn-lt"/>
                <a:cs typeface="Arial" charset="0"/>
              </a:rPr>
              <a:t>Synchronization Modes</a:t>
            </a:r>
            <a:endParaRPr lang="en-GB" sz="2700" dirty="0">
              <a:latin typeface="+mn-lt"/>
              <a:cs typeface="Arial" charset="0"/>
            </a:endParaRPr>
          </a:p>
        </p:txBody>
      </p:sp>
      <p:sp>
        <p:nvSpPr>
          <p:cNvPr id="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12" name="TextBox 21"/>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solidFill>
                <a:latin typeface="+mn-lt"/>
              </a:rPr>
              <a:t>Week 6- Page 1</a:t>
            </a:r>
            <a:endParaRPr lang="en-GB" sz="1400" i="1" dirty="0">
              <a:solidFill>
                <a:schemeClr val="tx2"/>
              </a:solidFill>
              <a:latin typeface="+mn-lt"/>
            </a:endParaRPr>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8551" y="300987"/>
            <a:ext cx="609600" cy="609600"/>
          </a:xfrm>
          <a:prstGeom prst="rect">
            <a:avLst/>
          </a:prstGeom>
        </p:spPr>
      </p:pic>
    </p:spTree>
    <p:extLst>
      <p:ext uri="{BB962C8B-B14F-4D97-AF65-F5344CB8AC3E}">
        <p14:creationId xmlns:p14="http://schemas.microsoft.com/office/powerpoint/2010/main" val="3524389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42938" y="2571750"/>
            <a:ext cx="7567612" cy="738188"/>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A minimum set of system calls that handle message passing is the following:</a:t>
            </a:r>
          </a:p>
        </p:txBody>
      </p:sp>
      <p:sp>
        <p:nvSpPr>
          <p:cNvPr id="5" name="Text Box 3"/>
          <p:cNvSpPr txBox="1">
            <a:spLocks noChangeArrowheads="1"/>
          </p:cNvSpPr>
          <p:nvPr/>
        </p:nvSpPr>
        <p:spPr bwMode="auto">
          <a:xfrm>
            <a:off x="665611" y="3563938"/>
            <a:ext cx="3709092" cy="369332"/>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Lst>
              <a:defRPr/>
            </a:pPr>
            <a:r>
              <a:rPr lang="en-GB" sz="2400" dirty="0">
                <a:latin typeface="+mn-lt"/>
                <a:cs typeface="Arial" charset="0"/>
              </a:rPr>
              <a:t>send (</a:t>
            </a:r>
            <a:r>
              <a:rPr lang="en-GB" sz="2400" i="1" dirty="0">
                <a:latin typeface="+mn-lt"/>
                <a:cs typeface="Arial" charset="0"/>
              </a:rPr>
              <a:t>destination</a:t>
            </a:r>
            <a:r>
              <a:rPr lang="en-GB" sz="2400" dirty="0" smtClean="0">
                <a:latin typeface="+mn-lt"/>
                <a:cs typeface="Arial" charset="0"/>
              </a:rPr>
              <a:t>, &amp;</a:t>
            </a:r>
            <a:r>
              <a:rPr lang="en-GB" sz="2400" i="1" dirty="0" smtClean="0">
                <a:latin typeface="+mn-lt"/>
                <a:cs typeface="Arial" charset="0"/>
              </a:rPr>
              <a:t>message</a:t>
            </a:r>
            <a:r>
              <a:rPr lang="en-GB" sz="2400" dirty="0">
                <a:latin typeface="+mn-lt"/>
                <a:cs typeface="Arial" charset="0"/>
              </a:rPr>
              <a:t>)</a:t>
            </a:r>
          </a:p>
        </p:txBody>
      </p:sp>
      <p:sp>
        <p:nvSpPr>
          <p:cNvPr id="6" name="Text Box 4"/>
          <p:cNvSpPr txBox="1">
            <a:spLocks noChangeArrowheads="1"/>
          </p:cNvSpPr>
          <p:nvPr/>
        </p:nvSpPr>
        <p:spPr bwMode="auto">
          <a:xfrm>
            <a:off x="686377" y="4111625"/>
            <a:ext cx="3426259" cy="369332"/>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Lst>
              <a:defRPr/>
            </a:pPr>
            <a:r>
              <a:rPr lang="en-GB" sz="2400" dirty="0">
                <a:latin typeface="+mn-lt"/>
                <a:cs typeface="Arial" charset="0"/>
              </a:rPr>
              <a:t>receive (</a:t>
            </a:r>
            <a:r>
              <a:rPr lang="en-GB" sz="2400" i="1" dirty="0">
                <a:latin typeface="+mn-lt"/>
                <a:cs typeface="Arial" charset="0"/>
              </a:rPr>
              <a:t>source</a:t>
            </a:r>
            <a:r>
              <a:rPr lang="en-GB" sz="2400" dirty="0" smtClean="0">
                <a:latin typeface="+mn-lt"/>
                <a:cs typeface="Arial" charset="0"/>
              </a:rPr>
              <a:t>, &amp;</a:t>
            </a:r>
            <a:r>
              <a:rPr lang="en-GB" sz="2400" i="1" dirty="0" smtClean="0">
                <a:latin typeface="+mn-lt"/>
                <a:cs typeface="Arial" charset="0"/>
              </a:rPr>
              <a:t>message</a:t>
            </a:r>
            <a:r>
              <a:rPr lang="en-GB" sz="2400" dirty="0">
                <a:latin typeface="+mn-lt"/>
                <a:cs typeface="Arial" charset="0"/>
              </a:rPr>
              <a:t>)</a:t>
            </a:r>
          </a:p>
        </p:txBody>
      </p:sp>
      <p:sp>
        <p:nvSpPr>
          <p:cNvPr id="7" name="Text Box 6"/>
          <p:cNvSpPr txBox="1">
            <a:spLocks noChangeArrowheads="1"/>
          </p:cNvSpPr>
          <p:nvPr/>
        </p:nvSpPr>
        <p:spPr bwMode="auto">
          <a:xfrm>
            <a:off x="642938" y="1285875"/>
            <a:ext cx="7715250" cy="1108075"/>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solidFill>
                  <a:schemeClr val="bg1">
                    <a:lumMod val="75000"/>
                  </a:schemeClr>
                </a:solidFill>
                <a:latin typeface="+mn-lt"/>
                <a:cs typeface="Arial" charset="0"/>
              </a:rPr>
              <a:t>Some communication mechanisms, such as semaphores, require a shared memory among tasks.  The method of </a:t>
            </a:r>
            <a:r>
              <a:rPr lang="en-GB" sz="2400" i="1" dirty="0">
                <a:solidFill>
                  <a:schemeClr val="bg1">
                    <a:lumMod val="75000"/>
                  </a:schemeClr>
                </a:solidFill>
                <a:latin typeface="+mn-lt"/>
                <a:cs typeface="Arial" charset="0"/>
              </a:rPr>
              <a:t>message passing</a:t>
            </a:r>
            <a:r>
              <a:rPr lang="en-GB" sz="2400" dirty="0">
                <a:solidFill>
                  <a:schemeClr val="bg1">
                    <a:lumMod val="75000"/>
                  </a:schemeClr>
                </a:solidFill>
                <a:latin typeface="+mn-lt"/>
                <a:cs typeface="Arial" charset="0"/>
              </a:rPr>
              <a:t> is more general.</a:t>
            </a:r>
          </a:p>
        </p:txBody>
      </p:sp>
      <p:sp>
        <p:nvSpPr>
          <p:cNvPr id="10" name="Rectangle 9"/>
          <p:cNvSpPr/>
          <p:nvPr/>
        </p:nvSpPr>
        <p:spPr>
          <a:xfrm>
            <a:off x="469515" y="327891"/>
            <a:ext cx="4699235"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queues and </a:t>
            </a:r>
            <a:r>
              <a:rPr lang="en-GB" sz="2700" dirty="0" smtClean="0">
                <a:latin typeface="+mn-lt"/>
                <a:cs typeface="Arial" charset="0"/>
              </a:rPr>
              <a:t>mailboxes</a:t>
            </a:r>
            <a:endParaRPr lang="en-GB" sz="2700" dirty="0">
              <a:latin typeface="+mn-lt"/>
              <a:cs typeface="Arial" charset="0"/>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7</a:t>
            </a:r>
            <a:endParaRPr lang="en-GB" sz="1400" i="1" dirty="0">
              <a:solidFill>
                <a:schemeClr val="tx2">
                  <a:lumMod val="50000"/>
                </a:schemeClr>
              </a:solidFill>
              <a:latin typeface="+mn-lt"/>
            </a:endParaRPr>
          </a:p>
        </p:txBody>
      </p:sp>
      <p:sp>
        <p:nvSpPr>
          <p:cNvPr id="1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2"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69631" y="277006"/>
            <a:ext cx="609600" cy="609600"/>
          </a:xfrm>
          <a:prstGeom prst="rect">
            <a:avLst/>
          </a:prstGeom>
        </p:spPr>
      </p:pic>
    </p:spTree>
    <p:extLst>
      <p:ext uri="{BB962C8B-B14F-4D97-AF65-F5344CB8AC3E}">
        <p14:creationId xmlns:p14="http://schemas.microsoft.com/office/powerpoint/2010/main" val="382540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4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PTLabsHighlightTextFragmentsShape5f24220e-4548-4c14-924e-84a8fbeb30c4"/>
          <p:cNvSpPr/>
          <p:nvPr>
            <p:custDataLst>
              <p:tags r:id="rId1"/>
            </p:custDataLst>
          </p:nvPr>
        </p:nvSpPr>
        <p:spPr>
          <a:xfrm>
            <a:off x="1116390" y="1368872"/>
            <a:ext cx="2121281"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5" name="Text Box 5"/>
          <p:cNvSpPr txBox="1">
            <a:spLocks noChangeArrowheads="1"/>
          </p:cNvSpPr>
          <p:nvPr/>
        </p:nvSpPr>
        <p:spPr bwMode="auto">
          <a:xfrm>
            <a:off x="469515" y="1368872"/>
            <a:ext cx="8143875" cy="738187"/>
          </a:xfrm>
          <a:prstGeom prst="rect">
            <a:avLst/>
          </a:prstGeom>
          <a:noFill/>
          <a:ln w="9525">
            <a:noFill/>
            <a:miter lim="800000"/>
            <a:headEnd/>
            <a:tailEnd/>
          </a:ln>
        </p:spPr>
        <p:txBody>
          <a:bodyPr wrap="squar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In a </a:t>
            </a:r>
            <a:r>
              <a:rPr lang="en-GB" sz="2400" dirty="0">
                <a:solidFill>
                  <a:srgbClr val="002060"/>
                </a:solidFill>
                <a:latin typeface="+mn-lt"/>
                <a:cs typeface="Arial" charset="0"/>
              </a:rPr>
              <a:t>real-time system</a:t>
            </a:r>
            <a:r>
              <a:rPr lang="en-GB" sz="2400" dirty="0">
                <a:latin typeface="+mn-lt"/>
                <a:cs typeface="Arial" charset="0"/>
              </a:rPr>
              <a:t>, </a:t>
            </a:r>
            <a:r>
              <a:rPr lang="en-GB" sz="2400" dirty="0" smtClean="0">
                <a:latin typeface="+mn-lt"/>
                <a:cs typeface="Arial" charset="0"/>
              </a:rPr>
              <a:t>the </a:t>
            </a:r>
            <a:r>
              <a:rPr lang="en-GB" sz="2400" dirty="0">
                <a:latin typeface="+mn-lt"/>
                <a:cs typeface="Arial" charset="0"/>
              </a:rPr>
              <a:t>time of executing </a:t>
            </a:r>
            <a:r>
              <a:rPr lang="en-GB" sz="2400" dirty="0">
                <a:latin typeface="+mn-lt"/>
                <a:cs typeface="Courier New" pitchFamily="49" charset="0"/>
              </a:rPr>
              <a:t>send</a:t>
            </a:r>
            <a:r>
              <a:rPr lang="en-GB" sz="2400" dirty="0">
                <a:latin typeface="+mn-lt"/>
                <a:cs typeface="Arial" charset="0"/>
              </a:rPr>
              <a:t> and </a:t>
            </a:r>
            <a:r>
              <a:rPr lang="en-GB" sz="2400" dirty="0">
                <a:latin typeface="+mn-lt"/>
                <a:cs typeface="Courier New" pitchFamily="49" charset="0"/>
              </a:rPr>
              <a:t>receive</a:t>
            </a:r>
            <a:r>
              <a:rPr lang="en-GB" sz="2400" dirty="0">
                <a:latin typeface="+mn-lt"/>
                <a:cs typeface="Arial" charset="0"/>
              </a:rPr>
              <a:t> operations must have known bounds.</a:t>
            </a:r>
          </a:p>
        </p:txBody>
      </p:sp>
      <p:cxnSp>
        <p:nvCxnSpPr>
          <p:cNvPr id="12" name="Straight Connector 11"/>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3" name="Rectangle 12"/>
          <p:cNvSpPr/>
          <p:nvPr/>
        </p:nvSpPr>
        <p:spPr>
          <a:xfrm>
            <a:off x="421625" y="328171"/>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2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sp>
        <p:nvSpPr>
          <p:cNvPr id="22" name="TextBox 21"/>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solidFill>
                <a:latin typeface="+mn-lt"/>
              </a:rPr>
              <a:t>Week 6- Page 2</a:t>
            </a:r>
            <a:endParaRPr lang="en-GB" sz="1400" i="1" dirty="0">
              <a:solidFill>
                <a:schemeClr val="tx2"/>
              </a:solidFill>
              <a:latin typeface="+mn-lt"/>
            </a:endParaRPr>
          </a:p>
        </p:txBody>
      </p:sp>
      <p:pic>
        <p:nvPicPr>
          <p:cNvPr id="3" name="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22785" y="312405"/>
            <a:ext cx="609600" cy="609600"/>
          </a:xfrm>
          <a:prstGeom prst="rect">
            <a:avLst/>
          </a:prstGeom>
        </p:spPr>
      </p:pic>
    </p:spTree>
    <p:extLst>
      <p:ext uri="{BB962C8B-B14F-4D97-AF65-F5344CB8AC3E}">
        <p14:creationId xmlns:p14="http://schemas.microsoft.com/office/powerpoint/2010/main" val="1444539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69515" y="1368872"/>
            <a:ext cx="8143875" cy="738187"/>
          </a:xfrm>
          <a:prstGeom prst="rect">
            <a:avLst/>
          </a:prstGeom>
          <a:noFill/>
          <a:ln w="9525">
            <a:noFill/>
            <a:miter lim="800000"/>
            <a:headEnd/>
            <a:tailEnd/>
          </a:ln>
        </p:spPr>
        <p:txBody>
          <a:bodyPr wrap="squar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In a real-time system, </a:t>
            </a:r>
            <a:r>
              <a:rPr lang="en-GB" sz="2400" dirty="0" smtClean="0">
                <a:latin typeface="+mn-lt"/>
                <a:cs typeface="Arial" charset="0"/>
              </a:rPr>
              <a:t>the </a:t>
            </a:r>
            <a:r>
              <a:rPr lang="en-GB" sz="2400" dirty="0">
                <a:latin typeface="+mn-lt"/>
                <a:cs typeface="Arial" charset="0"/>
              </a:rPr>
              <a:t>time of executing </a:t>
            </a:r>
            <a:r>
              <a:rPr lang="en-GB" sz="2400" dirty="0">
                <a:latin typeface="+mn-lt"/>
                <a:cs typeface="Courier New" pitchFamily="49" charset="0"/>
              </a:rPr>
              <a:t>send</a:t>
            </a:r>
            <a:r>
              <a:rPr lang="en-GB" sz="2400" dirty="0">
                <a:latin typeface="+mn-lt"/>
                <a:cs typeface="Arial" charset="0"/>
              </a:rPr>
              <a:t> and </a:t>
            </a:r>
            <a:r>
              <a:rPr lang="en-GB" sz="2400" dirty="0">
                <a:latin typeface="+mn-lt"/>
                <a:cs typeface="Courier New" pitchFamily="49" charset="0"/>
              </a:rPr>
              <a:t>receive</a:t>
            </a:r>
            <a:r>
              <a:rPr lang="en-GB" sz="2400" dirty="0">
                <a:latin typeface="+mn-lt"/>
                <a:cs typeface="Arial" charset="0"/>
              </a:rPr>
              <a:t> operations must have known bounds.</a:t>
            </a:r>
          </a:p>
        </p:txBody>
      </p:sp>
      <p:sp>
        <p:nvSpPr>
          <p:cNvPr id="14" name="Text Box 4"/>
          <p:cNvSpPr txBox="1">
            <a:spLocks noChangeArrowheads="1"/>
          </p:cNvSpPr>
          <p:nvPr/>
        </p:nvSpPr>
        <p:spPr bwMode="auto">
          <a:xfrm>
            <a:off x="499361" y="2378862"/>
            <a:ext cx="6109981" cy="369888"/>
          </a:xfrm>
          <a:prstGeom prst="rect">
            <a:avLst/>
          </a:prstGeom>
          <a:noFill/>
          <a:ln w="9525">
            <a:noFill/>
            <a:miter lim="800000"/>
            <a:headEnd/>
            <a:tailEnd/>
          </a:ln>
        </p:spPr>
        <p:txBody>
          <a:bodyPr wrap="squar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Lst>
              <a:defRPr/>
            </a:pPr>
            <a:r>
              <a:rPr lang="en-GB" sz="2400" u="sng" dirty="0">
                <a:latin typeface="+mn-lt"/>
                <a:cs typeface="Arial" charset="0"/>
              </a:rPr>
              <a:t>We should consider the effect of the following:</a:t>
            </a:r>
          </a:p>
        </p:txBody>
      </p:sp>
      <p:sp>
        <p:nvSpPr>
          <p:cNvPr id="15" name="Text Box 5"/>
          <p:cNvSpPr txBox="1">
            <a:spLocks noChangeArrowheads="1"/>
          </p:cNvSpPr>
          <p:nvPr/>
        </p:nvSpPr>
        <p:spPr bwMode="auto">
          <a:xfrm>
            <a:off x="478000" y="3001025"/>
            <a:ext cx="8143875" cy="738188"/>
          </a:xfrm>
          <a:prstGeom prst="rect">
            <a:avLst/>
          </a:prstGeom>
          <a:noFill/>
          <a:ln w="9525">
            <a:noFill/>
            <a:miter lim="800000"/>
            <a:headEnd/>
            <a:tailEnd/>
          </a:ln>
        </p:spPr>
        <p:txBody>
          <a:bodyPr wrap="square" lIns="0" tIns="0" rIns="0" bIns="0">
            <a:spAutoFit/>
          </a:bodyPr>
          <a:lstStyle/>
          <a:p>
            <a:pPr algn="just">
              <a:buClr>
                <a:srgbClr val="000000"/>
              </a:buClr>
              <a:buSzPct val="72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 Number of sources of messages to the same receiver and the maximum rate of message generation.</a:t>
            </a:r>
          </a:p>
        </p:txBody>
      </p:sp>
      <p:sp>
        <p:nvSpPr>
          <p:cNvPr id="16" name="Text Box 6"/>
          <p:cNvSpPr txBox="1">
            <a:spLocks noChangeArrowheads="1"/>
          </p:cNvSpPr>
          <p:nvPr/>
        </p:nvSpPr>
        <p:spPr bwMode="auto">
          <a:xfrm>
            <a:off x="499361" y="3885412"/>
            <a:ext cx="4604071" cy="369887"/>
          </a:xfrm>
          <a:prstGeom prst="rect">
            <a:avLst/>
          </a:prstGeom>
          <a:noFill/>
          <a:ln w="9525">
            <a:noFill/>
            <a:miter lim="800000"/>
            <a:headEnd/>
            <a:tailEnd/>
          </a:ln>
        </p:spPr>
        <p:txBody>
          <a:bodyPr wrap="square" lIns="0" tIns="0" rIns="0" bIns="0">
            <a:spAutoFit/>
          </a:bodyPr>
          <a:lstStyle/>
          <a:p>
            <a:pPr algn="just">
              <a:buClr>
                <a:srgbClr val="000000"/>
              </a:buClr>
              <a:buSzPct val="72000"/>
              <a:buFont typeface="Courier New" pitchFamily="49" charset="0"/>
              <a:buChar char="o"/>
              <a:tabLst>
                <a:tab pos="723900" algn="l"/>
                <a:tab pos="1447800" algn="l"/>
                <a:tab pos="2171700" algn="l"/>
                <a:tab pos="2895600" algn="l"/>
                <a:tab pos="3619500" algn="l"/>
                <a:tab pos="4343400" algn="l"/>
                <a:tab pos="5067300" algn="l"/>
              </a:tabLst>
              <a:defRPr/>
            </a:pPr>
            <a:r>
              <a:rPr lang="en-GB" sz="2400" dirty="0">
                <a:latin typeface="+mn-lt"/>
                <a:cs typeface="Arial" charset="0"/>
              </a:rPr>
              <a:t> The priorities used in the queues.</a:t>
            </a:r>
          </a:p>
        </p:txBody>
      </p:sp>
      <p:sp>
        <p:nvSpPr>
          <p:cNvPr id="17" name="Text Box 7"/>
          <p:cNvSpPr txBox="1">
            <a:spLocks noChangeArrowheads="1"/>
          </p:cNvSpPr>
          <p:nvPr/>
        </p:nvSpPr>
        <p:spPr bwMode="auto">
          <a:xfrm>
            <a:off x="469515" y="4487444"/>
            <a:ext cx="6750865" cy="369887"/>
          </a:xfrm>
          <a:prstGeom prst="rect">
            <a:avLst/>
          </a:prstGeom>
          <a:noFill/>
          <a:ln w="9525">
            <a:noFill/>
            <a:miter lim="800000"/>
            <a:headEnd/>
            <a:tailEnd/>
          </a:ln>
        </p:spPr>
        <p:txBody>
          <a:bodyPr wrap="square" lIns="0" tIns="0" rIns="0" bIns="0">
            <a:spAutoFit/>
          </a:bodyPr>
          <a:lstStyle/>
          <a:p>
            <a:pPr algn="just">
              <a:buClr>
                <a:srgbClr val="000000"/>
              </a:buClr>
              <a:buSzPct val="72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a:latin typeface="+mn-lt"/>
                <a:cs typeface="Arial" charset="0"/>
              </a:rPr>
              <a:t> Message transmission delay (e.g. over a network).</a:t>
            </a:r>
          </a:p>
        </p:txBody>
      </p:sp>
      <p:sp>
        <p:nvSpPr>
          <p:cNvPr id="18" name="Text Box 8"/>
          <p:cNvSpPr txBox="1">
            <a:spLocks noChangeArrowheads="1"/>
          </p:cNvSpPr>
          <p:nvPr/>
        </p:nvSpPr>
        <p:spPr bwMode="auto">
          <a:xfrm>
            <a:off x="499361" y="5089476"/>
            <a:ext cx="6229524" cy="369887"/>
          </a:xfrm>
          <a:prstGeom prst="rect">
            <a:avLst/>
          </a:prstGeom>
          <a:noFill/>
          <a:ln w="9525">
            <a:noFill/>
            <a:miter lim="800000"/>
            <a:headEnd/>
            <a:tailEnd/>
          </a:ln>
        </p:spPr>
        <p:txBody>
          <a:bodyPr wrap="square" lIns="0" tIns="0" rIns="0" bIns="0">
            <a:spAutoFit/>
          </a:bodyPr>
          <a:lstStyle/>
          <a:p>
            <a:pPr algn="just">
              <a:buClr>
                <a:srgbClr val="000000"/>
              </a:buClr>
              <a:buSzPct val="72000"/>
              <a:buFont typeface="Courier New" pitchFamily="49" charset="0"/>
              <a:buChar char="o"/>
              <a:tabLst>
                <a:tab pos="723900" algn="l"/>
                <a:tab pos="1447800" algn="l"/>
                <a:tab pos="2171700" algn="l"/>
                <a:tab pos="2895600" algn="l"/>
                <a:tab pos="3619500" algn="l"/>
                <a:tab pos="4343400" algn="l"/>
                <a:tab pos="5067300" algn="l"/>
                <a:tab pos="5791200" algn="l"/>
                <a:tab pos="6515100" algn="l"/>
              </a:tabLst>
              <a:defRPr/>
            </a:pPr>
            <a:r>
              <a:rPr lang="en-GB" sz="2400" dirty="0">
                <a:latin typeface="+mn-lt"/>
                <a:cs typeface="Arial" charset="0"/>
              </a:rPr>
              <a:t> Maximum number of retrials in case of errors.</a:t>
            </a:r>
          </a:p>
        </p:txBody>
      </p:sp>
      <p:cxnSp>
        <p:nvCxnSpPr>
          <p:cNvPr id="12" name="Straight Connector 11"/>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3" name="Rectangle 12"/>
          <p:cNvSpPr/>
          <p:nvPr/>
        </p:nvSpPr>
        <p:spPr>
          <a:xfrm>
            <a:off x="421625" y="328171"/>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22" name="TextBox 21"/>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solidFill>
                <a:latin typeface="+mn-lt"/>
              </a:rPr>
              <a:t>Week 6- Page 2</a:t>
            </a:r>
            <a:endParaRPr lang="en-GB" sz="1400" i="1" dirty="0">
              <a:solidFill>
                <a:schemeClr val="tx2"/>
              </a:solidFill>
              <a:latin typeface="+mn-lt"/>
            </a:endParaRPr>
          </a:p>
        </p:txBody>
      </p: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solidFill>
                <a:latin typeface="+mn-lt"/>
                <a:cs typeface="+mn-cs"/>
              </a:rPr>
              <a:t>ECP-622– Spring 2020</a:t>
            </a:r>
            <a:endParaRPr lang="en-GB" sz="1400" i="1" dirty="0">
              <a:solidFill>
                <a:schemeClr val="tx2"/>
              </a:solidFill>
              <a:latin typeface="+mn-lt"/>
              <a:cs typeface="+mn-cs"/>
            </a:endParaRPr>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54920"/>
            <a:ext cx="609600" cy="609600"/>
          </a:xfrm>
          <a:prstGeom prst="rect">
            <a:avLst/>
          </a:prstGeom>
        </p:spPr>
      </p:pic>
    </p:spTree>
    <p:extLst>
      <p:ext uri="{BB962C8B-B14F-4D97-AF65-F5344CB8AC3E}">
        <p14:creationId xmlns:p14="http://schemas.microsoft.com/office/powerpoint/2010/main" val="610896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42938" y="2571750"/>
            <a:ext cx="7567612" cy="738188"/>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latin typeface="+mn-lt"/>
                <a:cs typeface="Arial" charset="0"/>
              </a:rPr>
              <a:t>A minimum set of system calls that handle message passing is the following:</a:t>
            </a:r>
          </a:p>
        </p:txBody>
      </p:sp>
      <p:sp>
        <p:nvSpPr>
          <p:cNvPr id="5" name="Text Box 3"/>
          <p:cNvSpPr txBox="1">
            <a:spLocks noChangeArrowheads="1"/>
          </p:cNvSpPr>
          <p:nvPr/>
        </p:nvSpPr>
        <p:spPr bwMode="auto">
          <a:xfrm>
            <a:off x="665611" y="3563938"/>
            <a:ext cx="3709092" cy="369332"/>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Lst>
              <a:defRPr/>
            </a:pPr>
            <a:r>
              <a:rPr lang="en-GB" sz="2400" dirty="0">
                <a:latin typeface="+mn-lt"/>
                <a:cs typeface="Arial" charset="0"/>
              </a:rPr>
              <a:t>send (</a:t>
            </a:r>
            <a:r>
              <a:rPr lang="en-GB" sz="2400" i="1" dirty="0">
                <a:latin typeface="+mn-lt"/>
                <a:cs typeface="Arial" charset="0"/>
              </a:rPr>
              <a:t>destination</a:t>
            </a:r>
            <a:r>
              <a:rPr lang="en-GB" sz="2400" dirty="0" smtClean="0">
                <a:latin typeface="+mn-lt"/>
                <a:cs typeface="Arial" charset="0"/>
              </a:rPr>
              <a:t>, &amp;</a:t>
            </a:r>
            <a:r>
              <a:rPr lang="en-GB" sz="2400" i="1" dirty="0" smtClean="0">
                <a:latin typeface="+mn-lt"/>
                <a:cs typeface="Arial" charset="0"/>
              </a:rPr>
              <a:t>message</a:t>
            </a:r>
            <a:r>
              <a:rPr lang="en-GB" sz="2400" dirty="0">
                <a:latin typeface="+mn-lt"/>
                <a:cs typeface="Arial" charset="0"/>
              </a:rPr>
              <a:t>)</a:t>
            </a:r>
          </a:p>
        </p:txBody>
      </p:sp>
      <p:sp>
        <p:nvSpPr>
          <p:cNvPr id="6" name="Text Box 4"/>
          <p:cNvSpPr txBox="1">
            <a:spLocks noChangeArrowheads="1"/>
          </p:cNvSpPr>
          <p:nvPr/>
        </p:nvSpPr>
        <p:spPr bwMode="auto">
          <a:xfrm>
            <a:off x="686377" y="4111625"/>
            <a:ext cx="3426259" cy="369332"/>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Lst>
              <a:defRPr/>
            </a:pPr>
            <a:r>
              <a:rPr lang="en-GB" sz="2400" dirty="0">
                <a:latin typeface="+mn-lt"/>
                <a:cs typeface="Arial" charset="0"/>
              </a:rPr>
              <a:t>receive (</a:t>
            </a:r>
            <a:r>
              <a:rPr lang="en-GB" sz="2400" i="1" dirty="0">
                <a:latin typeface="+mn-lt"/>
                <a:cs typeface="Arial" charset="0"/>
              </a:rPr>
              <a:t>source</a:t>
            </a:r>
            <a:r>
              <a:rPr lang="en-GB" sz="2400" dirty="0" smtClean="0">
                <a:latin typeface="+mn-lt"/>
                <a:cs typeface="Arial" charset="0"/>
              </a:rPr>
              <a:t>, &amp;</a:t>
            </a:r>
            <a:r>
              <a:rPr lang="en-GB" sz="2400" i="1" dirty="0" smtClean="0">
                <a:latin typeface="+mn-lt"/>
                <a:cs typeface="Arial" charset="0"/>
              </a:rPr>
              <a:t>message</a:t>
            </a:r>
            <a:r>
              <a:rPr lang="en-GB" sz="2400" dirty="0">
                <a:latin typeface="+mn-lt"/>
                <a:cs typeface="Arial" charset="0"/>
              </a:rPr>
              <a:t>)</a:t>
            </a:r>
          </a:p>
        </p:txBody>
      </p:sp>
      <p:sp>
        <p:nvSpPr>
          <p:cNvPr id="7" name="Text Box 6"/>
          <p:cNvSpPr txBox="1">
            <a:spLocks noChangeArrowheads="1"/>
          </p:cNvSpPr>
          <p:nvPr/>
        </p:nvSpPr>
        <p:spPr bwMode="auto">
          <a:xfrm>
            <a:off x="642938" y="1285875"/>
            <a:ext cx="7715250" cy="1108075"/>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dirty="0">
                <a:solidFill>
                  <a:schemeClr val="bg1">
                    <a:lumMod val="75000"/>
                  </a:schemeClr>
                </a:solidFill>
                <a:latin typeface="+mn-lt"/>
                <a:cs typeface="Arial" charset="0"/>
              </a:rPr>
              <a:t>Some communication mechanisms, such as semaphores, require a shared memory among tasks.  The method of </a:t>
            </a:r>
            <a:r>
              <a:rPr lang="en-GB" sz="2400" i="1" dirty="0">
                <a:solidFill>
                  <a:schemeClr val="bg1">
                    <a:lumMod val="75000"/>
                  </a:schemeClr>
                </a:solidFill>
                <a:latin typeface="+mn-lt"/>
                <a:cs typeface="Arial" charset="0"/>
              </a:rPr>
              <a:t>message passing</a:t>
            </a:r>
            <a:r>
              <a:rPr lang="en-GB" sz="2400" dirty="0">
                <a:solidFill>
                  <a:schemeClr val="bg1">
                    <a:lumMod val="75000"/>
                  </a:schemeClr>
                </a:solidFill>
                <a:latin typeface="+mn-lt"/>
                <a:cs typeface="Arial" charset="0"/>
              </a:rPr>
              <a:t> is more general.</a:t>
            </a:r>
          </a:p>
        </p:txBody>
      </p:sp>
      <p:sp>
        <p:nvSpPr>
          <p:cNvPr id="2" name="PPTLabsHighlightTextFragmentsShape06fdb475-cb0e-4bca-8883-34aae364cb30"/>
          <p:cNvSpPr/>
          <p:nvPr>
            <p:custDataLst>
              <p:tags r:id="rId1"/>
            </p:custDataLst>
          </p:nvPr>
        </p:nvSpPr>
        <p:spPr>
          <a:xfrm>
            <a:off x="1410844" y="4786313"/>
            <a:ext cx="1804162"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7"/>
          <p:cNvSpPr txBox="1">
            <a:spLocks noChangeArrowheads="1"/>
          </p:cNvSpPr>
          <p:nvPr/>
        </p:nvSpPr>
        <p:spPr bwMode="auto">
          <a:xfrm>
            <a:off x="642938" y="4786313"/>
            <a:ext cx="7643812" cy="1108075"/>
          </a:xfrm>
          <a:prstGeom prst="rect">
            <a:avLst/>
          </a:prstGeom>
          <a:noFill/>
          <a:ln w="9525">
            <a:noFill/>
            <a:miter lim="800000"/>
            <a:headEnd/>
            <a:tailEnd/>
          </a:ln>
        </p:spPr>
        <p:txBody>
          <a:bodyPr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Lst>
              <a:defRPr/>
            </a:pPr>
            <a:r>
              <a:rPr lang="en-GB" sz="2400" dirty="0">
                <a:latin typeface="+mn-lt"/>
                <a:cs typeface="Arial" charset="0"/>
              </a:rPr>
              <a:t>Many design options</a:t>
            </a:r>
            <a:r>
              <a:rPr lang="en-GB" sz="2400" dirty="0">
                <a:solidFill>
                  <a:srgbClr val="FF0000"/>
                </a:solidFill>
                <a:latin typeface="+mn-lt"/>
                <a:cs typeface="Arial" charset="0"/>
              </a:rPr>
              <a:t> </a:t>
            </a:r>
            <a:r>
              <a:rPr lang="en-GB" sz="2400" dirty="0">
                <a:latin typeface="+mn-lt"/>
                <a:cs typeface="Arial" charset="0"/>
              </a:rPr>
              <a:t>exist for the message format, addressing methods, synchronization modes, and queuing discipline.  All these can affect program timing.</a:t>
            </a:r>
          </a:p>
        </p:txBody>
      </p:sp>
      <p:sp>
        <p:nvSpPr>
          <p:cNvPr id="10" name="Rectangle 9"/>
          <p:cNvSpPr/>
          <p:nvPr/>
        </p:nvSpPr>
        <p:spPr>
          <a:xfrm>
            <a:off x="469515" y="327891"/>
            <a:ext cx="4699235"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queues and </a:t>
            </a:r>
            <a:r>
              <a:rPr lang="en-GB" sz="2700" dirty="0" smtClean="0">
                <a:latin typeface="+mn-lt"/>
                <a:cs typeface="Arial" charset="0"/>
              </a:rPr>
              <a:t>mailboxes</a:t>
            </a:r>
            <a:endParaRPr lang="en-GB" sz="2700" dirty="0">
              <a:latin typeface="+mn-lt"/>
              <a:cs typeface="Arial" charset="0"/>
            </a:endParaRPr>
          </a:p>
        </p:txBody>
      </p:sp>
      <p:cxnSp>
        <p:nvCxnSpPr>
          <p:cNvPr id="14" name="Straight Connector 13"/>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7</a:t>
            </a:r>
            <a:endParaRPr lang="en-GB" sz="1400" i="1" dirty="0">
              <a:solidFill>
                <a:schemeClr val="tx2">
                  <a:lumMod val="50000"/>
                </a:schemeClr>
              </a:solidFill>
              <a:latin typeface="+mn-lt"/>
            </a:endParaRPr>
          </a:p>
        </p:txBody>
      </p:sp>
      <p:sp>
        <p:nvSpPr>
          <p:cNvPr id="11"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3" name="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05750" y="273863"/>
            <a:ext cx="609600" cy="609600"/>
          </a:xfrm>
          <a:prstGeom prst="rect">
            <a:avLst/>
          </a:prstGeom>
        </p:spPr>
      </p:pic>
    </p:spTree>
    <p:extLst>
      <p:ext uri="{BB962C8B-B14F-4D97-AF65-F5344CB8AC3E}">
        <p14:creationId xmlns:p14="http://schemas.microsoft.com/office/powerpoint/2010/main" val="375574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1" name="Text Box 2"/>
          <p:cNvSpPr txBox="1">
            <a:spLocks noChangeArrowheads="1"/>
          </p:cNvSpPr>
          <p:nvPr/>
        </p:nvSpPr>
        <p:spPr bwMode="auto">
          <a:xfrm>
            <a:off x="491222" y="1270000"/>
            <a:ext cx="2109788"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Lst>
              <a:defRPr/>
            </a:pPr>
            <a:r>
              <a:rPr lang="en-GB" sz="2400" u="sng" dirty="0">
                <a:latin typeface="+mn-lt"/>
                <a:cs typeface="Arial" charset="0"/>
              </a:rPr>
              <a:t>Message Format</a:t>
            </a:r>
          </a:p>
        </p:txBody>
      </p:sp>
      <p:sp>
        <p:nvSpPr>
          <p:cNvPr id="2" name="PPTLabsHighlightTextFragmentsShape6163a608-95df-43cf-a818-2f31000e21c7"/>
          <p:cNvSpPr/>
          <p:nvPr>
            <p:custDataLst>
              <p:tags r:id="rId1"/>
            </p:custDataLst>
          </p:nvPr>
        </p:nvSpPr>
        <p:spPr>
          <a:xfrm>
            <a:off x="3387531" y="1776168"/>
            <a:ext cx="2301304"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PPTLabsHighlightTextFragmentsShape60b924b2-bc01-4e82-8fa2-39ec296f1b48"/>
          <p:cNvGrpSpPr/>
          <p:nvPr/>
        </p:nvGrpSpPr>
        <p:grpSpPr>
          <a:xfrm>
            <a:off x="485962" y="1776168"/>
            <a:ext cx="8058214" cy="731520"/>
            <a:chOff x="485962" y="1776168"/>
            <a:chExt cx="8058214" cy="731520"/>
          </a:xfrm>
        </p:grpSpPr>
        <p:sp>
          <p:nvSpPr>
            <p:cNvPr id="3" name="PPTLabsHighlightTextFragmentsShapea711b3f2-1047-4f9a-8669-4fcc6bc18f1f"/>
            <p:cNvSpPr/>
            <p:nvPr>
              <p:custDataLst>
                <p:tags r:id="rId4"/>
              </p:custDataLst>
            </p:nvPr>
          </p:nvSpPr>
          <p:spPr>
            <a:xfrm>
              <a:off x="6431340" y="1776168"/>
              <a:ext cx="2112836"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PTLabsHighlightTextFragmentsShape5fbe551c-7fa8-4031-8a23-60c42758a66d"/>
            <p:cNvSpPr/>
            <p:nvPr>
              <p:custDataLst>
                <p:tags r:id="rId5"/>
              </p:custDataLst>
            </p:nvPr>
          </p:nvSpPr>
          <p:spPr>
            <a:xfrm>
              <a:off x="485962" y="2141928"/>
              <a:ext cx="782828"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94522" y="1730448"/>
            <a:ext cx="8173709" cy="1569660"/>
          </a:xfrm>
          <a:prstGeom prst="rect">
            <a:avLst/>
          </a:prstGeom>
          <a:noFill/>
        </p:spPr>
        <p:txBody>
          <a:bodyPr wrap="square" rtlCol="0">
            <a:spAutoFit/>
          </a:bodyPr>
          <a:lstStyle/>
          <a:p>
            <a:pPr algn="just"/>
            <a:r>
              <a:rPr lang="en-US" sz="2400" dirty="0" smtClean="0">
                <a:latin typeface="+mn-lt"/>
              </a:rPr>
              <a:t>Typically, message is a sequence of bytes</a:t>
            </a:r>
            <a:r>
              <a:rPr lang="en-US" sz="2400" dirty="0" smtClean="0">
                <a:solidFill>
                  <a:srgbClr val="FF0000"/>
                </a:solidFill>
                <a:latin typeface="+mn-lt"/>
              </a:rPr>
              <a:t> </a:t>
            </a:r>
            <a:r>
              <a:rPr lang="en-US" sz="2400" dirty="0" smtClean="0">
                <a:latin typeface="+mn-lt"/>
              </a:rPr>
              <a:t>with fixed or variable length.  Correct interpretation of message content is the responsibility of the communicating tasks, not the operating system.</a:t>
            </a:r>
            <a:endParaRPr lang="en-GB" sz="2400" dirty="0">
              <a:latin typeface="+mn-lt"/>
            </a:endParaRPr>
          </a:p>
        </p:txBody>
      </p:sp>
      <p:sp>
        <p:nvSpPr>
          <p:cNvPr id="13" name="Rectangle 12"/>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8</a:t>
            </a:r>
            <a:endParaRPr lang="en-GB" sz="1400" i="1" dirty="0">
              <a:solidFill>
                <a:schemeClr val="tx2">
                  <a:lumMod val="50000"/>
                </a:schemeClr>
              </a:solidFill>
              <a:latin typeface="+mn-lt"/>
            </a:endParaRPr>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6" name="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958631" y="267468"/>
            <a:ext cx="609600" cy="609600"/>
          </a:xfrm>
          <a:prstGeom prst="rect">
            <a:avLst/>
          </a:prstGeom>
        </p:spPr>
      </p:pic>
    </p:spTree>
    <p:extLst>
      <p:ext uri="{BB962C8B-B14F-4D97-AF65-F5344CB8AC3E}">
        <p14:creationId xmlns:p14="http://schemas.microsoft.com/office/powerpoint/2010/main" val="1095113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5"/>
          <p:cNvSpPr txBox="1">
            <a:spLocks noChangeArrowheads="1"/>
          </p:cNvSpPr>
          <p:nvPr/>
        </p:nvSpPr>
        <p:spPr bwMode="auto">
          <a:xfrm>
            <a:off x="527587" y="3452776"/>
            <a:ext cx="2573338"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 pos="2895600" algn="l"/>
              </a:tabLst>
              <a:defRPr/>
            </a:pPr>
            <a:r>
              <a:rPr lang="en-GB" sz="2400" u="sng" dirty="0">
                <a:latin typeface="+mn-lt"/>
                <a:cs typeface="Arial" charset="0"/>
              </a:rPr>
              <a:t>Addressing  Method</a:t>
            </a:r>
          </a:p>
        </p:txBody>
      </p:sp>
      <p:sp>
        <p:nvSpPr>
          <p:cNvPr id="2" name="PPTLabsHighlightTextFragmentsShapefbc28ad7-c292-4ec9-aa8a-c20e3cf23c4b"/>
          <p:cNvSpPr/>
          <p:nvPr>
            <p:custDataLst>
              <p:tags r:id="rId1"/>
            </p:custDataLst>
          </p:nvPr>
        </p:nvSpPr>
        <p:spPr>
          <a:xfrm>
            <a:off x="773605" y="4009988"/>
            <a:ext cx="2143125"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6"/>
          <p:cNvSpPr txBox="1">
            <a:spLocks noChangeArrowheads="1"/>
          </p:cNvSpPr>
          <p:nvPr/>
        </p:nvSpPr>
        <p:spPr bwMode="auto">
          <a:xfrm>
            <a:off x="514842" y="4009988"/>
            <a:ext cx="4275137" cy="369888"/>
          </a:xfrm>
          <a:prstGeom prst="rect">
            <a:avLst/>
          </a:prstGeom>
          <a:noFill/>
          <a:ln w="9525">
            <a:noFill/>
            <a:miter lim="800000"/>
            <a:headEnd/>
            <a:tailEnd/>
          </a:ln>
        </p:spPr>
        <p:txBody>
          <a:bodyPr wrap="none" lIns="0" tIns="0" rIns="0" bIns="0">
            <a:spAutoFit/>
          </a:bodyPr>
          <a:lstStyle/>
          <a:p>
            <a:pPr>
              <a:buClr>
                <a:srgbClr val="000000"/>
              </a:buClr>
              <a:buSzPct val="79000"/>
              <a:buFont typeface="Wingdings" pitchFamily="2" charset="2"/>
              <a:buChar char="Ø"/>
              <a:tabLst>
                <a:tab pos="723900" algn="l"/>
                <a:tab pos="1447800" algn="l"/>
                <a:tab pos="2171700" algn="l"/>
                <a:tab pos="2895600" algn="l"/>
                <a:tab pos="3619500" algn="l"/>
                <a:tab pos="4343400" algn="l"/>
              </a:tabLst>
              <a:defRPr/>
            </a:pPr>
            <a:r>
              <a:rPr lang="en-GB" sz="2400" dirty="0">
                <a:latin typeface="+mn-lt"/>
                <a:cs typeface="Arial" charset="0"/>
              </a:rPr>
              <a:t> Direct addressing: using task id.</a:t>
            </a:r>
          </a:p>
        </p:txBody>
      </p:sp>
      <p:sp>
        <p:nvSpPr>
          <p:cNvPr id="7" name="Text Box 7"/>
          <p:cNvSpPr txBox="1">
            <a:spLocks noChangeArrowheads="1"/>
          </p:cNvSpPr>
          <p:nvPr/>
        </p:nvSpPr>
        <p:spPr bwMode="auto">
          <a:xfrm>
            <a:off x="838692" y="4516401"/>
            <a:ext cx="5108575"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 pos="2895600" algn="l"/>
                <a:tab pos="3619500" algn="l"/>
                <a:tab pos="4343400" algn="l"/>
                <a:tab pos="5067300" algn="l"/>
              </a:tabLst>
              <a:defRPr/>
            </a:pPr>
            <a:r>
              <a:rPr lang="en-GB" sz="2400">
                <a:latin typeface="+mn-lt"/>
                <a:cs typeface="Arial" charset="0"/>
              </a:rPr>
              <a:t>Allows only one-to-one communication.</a:t>
            </a:r>
          </a:p>
        </p:txBody>
      </p:sp>
      <p:sp>
        <p:nvSpPr>
          <p:cNvPr id="11" name="Text Box 2"/>
          <p:cNvSpPr txBox="1">
            <a:spLocks noChangeArrowheads="1"/>
          </p:cNvSpPr>
          <p:nvPr/>
        </p:nvSpPr>
        <p:spPr bwMode="auto">
          <a:xfrm>
            <a:off x="491222" y="1270000"/>
            <a:ext cx="2109788"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Lst>
              <a:defRPr/>
            </a:pPr>
            <a:r>
              <a:rPr lang="en-GB" sz="2400" u="sng" dirty="0">
                <a:solidFill>
                  <a:schemeClr val="bg1">
                    <a:lumMod val="75000"/>
                  </a:schemeClr>
                </a:solidFill>
                <a:latin typeface="+mn-lt"/>
                <a:cs typeface="Arial" charset="0"/>
              </a:rPr>
              <a:t>Message Format</a:t>
            </a:r>
          </a:p>
        </p:txBody>
      </p:sp>
      <p:sp>
        <p:nvSpPr>
          <p:cNvPr id="12" name="TextBox 11"/>
          <p:cNvSpPr txBox="1"/>
          <p:nvPr/>
        </p:nvSpPr>
        <p:spPr>
          <a:xfrm>
            <a:off x="394522" y="1730448"/>
            <a:ext cx="8173709" cy="1569660"/>
          </a:xfrm>
          <a:prstGeom prst="rect">
            <a:avLst/>
          </a:prstGeom>
          <a:noFill/>
        </p:spPr>
        <p:txBody>
          <a:bodyPr wrap="square" rtlCol="0">
            <a:spAutoFit/>
          </a:bodyPr>
          <a:lstStyle/>
          <a:p>
            <a:pPr algn="just"/>
            <a:r>
              <a:rPr lang="en-US" sz="2400" dirty="0" smtClean="0">
                <a:solidFill>
                  <a:schemeClr val="bg1">
                    <a:lumMod val="75000"/>
                  </a:schemeClr>
                </a:solidFill>
                <a:latin typeface="+mn-lt"/>
              </a:rPr>
              <a:t>Typically, message is a sequence of bytes with fixed or variable length.  Correct interpretation of message content is the responsibility of the communicating tasks, not the operating system.</a:t>
            </a:r>
            <a:endParaRPr lang="en-GB" sz="2400" dirty="0">
              <a:solidFill>
                <a:schemeClr val="bg1">
                  <a:lumMod val="75000"/>
                </a:schemeClr>
              </a:solidFill>
              <a:latin typeface="+mn-lt"/>
            </a:endParaRPr>
          </a:p>
        </p:txBody>
      </p:sp>
      <p:sp>
        <p:nvSpPr>
          <p:cNvPr id="13" name="Rectangle 12"/>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8</a:t>
            </a:r>
            <a:endParaRPr lang="en-GB" sz="1400" i="1" dirty="0">
              <a:solidFill>
                <a:schemeClr val="tx2">
                  <a:lumMod val="50000"/>
                </a:schemeClr>
              </a:solidFill>
              <a:latin typeface="+mn-lt"/>
            </a:endParaRPr>
          </a:p>
        </p:txBody>
      </p:sp>
      <p:sp>
        <p:nvSpPr>
          <p:cNvPr id="1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3" name="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58631" y="280604"/>
            <a:ext cx="609600" cy="609600"/>
          </a:xfrm>
          <a:prstGeom prst="rect">
            <a:avLst/>
          </a:prstGeom>
        </p:spPr>
      </p:pic>
    </p:spTree>
    <p:extLst>
      <p:ext uri="{BB962C8B-B14F-4D97-AF65-F5344CB8AC3E}">
        <p14:creationId xmlns:p14="http://schemas.microsoft.com/office/powerpoint/2010/main" val="2520568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5"/>
          <p:cNvSpPr txBox="1">
            <a:spLocks noChangeArrowheads="1"/>
          </p:cNvSpPr>
          <p:nvPr/>
        </p:nvSpPr>
        <p:spPr bwMode="auto">
          <a:xfrm>
            <a:off x="527587" y="3452776"/>
            <a:ext cx="2573338"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 pos="2895600" algn="l"/>
              </a:tabLst>
              <a:defRPr/>
            </a:pPr>
            <a:r>
              <a:rPr lang="en-GB" sz="2400" u="sng" dirty="0">
                <a:latin typeface="+mn-lt"/>
                <a:cs typeface="Arial" charset="0"/>
              </a:rPr>
              <a:t>Addressing  Method</a:t>
            </a:r>
          </a:p>
        </p:txBody>
      </p:sp>
      <p:sp>
        <p:nvSpPr>
          <p:cNvPr id="6" name="Text Box 6"/>
          <p:cNvSpPr txBox="1">
            <a:spLocks noChangeArrowheads="1"/>
          </p:cNvSpPr>
          <p:nvPr/>
        </p:nvSpPr>
        <p:spPr bwMode="auto">
          <a:xfrm>
            <a:off x="514842" y="4009988"/>
            <a:ext cx="4275137" cy="369888"/>
          </a:xfrm>
          <a:prstGeom prst="rect">
            <a:avLst/>
          </a:prstGeom>
          <a:noFill/>
          <a:ln w="9525">
            <a:noFill/>
            <a:miter lim="800000"/>
            <a:headEnd/>
            <a:tailEnd/>
          </a:ln>
        </p:spPr>
        <p:txBody>
          <a:bodyPr wrap="none" lIns="0" tIns="0" rIns="0" bIns="0">
            <a:spAutoFit/>
          </a:bodyPr>
          <a:lstStyle/>
          <a:p>
            <a:pPr>
              <a:buClr>
                <a:srgbClr val="000000"/>
              </a:buClr>
              <a:buSzPct val="79000"/>
              <a:buFont typeface="Wingdings" pitchFamily="2" charset="2"/>
              <a:buChar char="Ø"/>
              <a:tabLst>
                <a:tab pos="723900" algn="l"/>
                <a:tab pos="1447800" algn="l"/>
                <a:tab pos="2171700" algn="l"/>
                <a:tab pos="2895600" algn="l"/>
                <a:tab pos="3619500" algn="l"/>
                <a:tab pos="4343400" algn="l"/>
              </a:tabLst>
              <a:defRPr/>
            </a:pPr>
            <a:r>
              <a:rPr lang="en-GB" sz="2400" dirty="0">
                <a:latin typeface="+mn-lt"/>
                <a:cs typeface="Arial" charset="0"/>
              </a:rPr>
              <a:t> </a:t>
            </a:r>
            <a:r>
              <a:rPr lang="en-GB" sz="2400" i="1" dirty="0">
                <a:latin typeface="+mn-lt"/>
                <a:cs typeface="Arial" charset="0"/>
              </a:rPr>
              <a:t>Direct addressing</a:t>
            </a:r>
            <a:r>
              <a:rPr lang="en-GB" sz="2400" dirty="0">
                <a:latin typeface="+mn-lt"/>
                <a:cs typeface="Arial" charset="0"/>
              </a:rPr>
              <a:t>: using task id.</a:t>
            </a:r>
          </a:p>
        </p:txBody>
      </p:sp>
      <p:sp>
        <p:nvSpPr>
          <p:cNvPr id="7" name="Text Box 7"/>
          <p:cNvSpPr txBox="1">
            <a:spLocks noChangeArrowheads="1"/>
          </p:cNvSpPr>
          <p:nvPr/>
        </p:nvSpPr>
        <p:spPr bwMode="auto">
          <a:xfrm>
            <a:off x="838692" y="4516401"/>
            <a:ext cx="5108575"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 pos="2895600" algn="l"/>
                <a:tab pos="3619500" algn="l"/>
                <a:tab pos="4343400" algn="l"/>
                <a:tab pos="5067300" algn="l"/>
              </a:tabLst>
              <a:defRPr/>
            </a:pPr>
            <a:r>
              <a:rPr lang="en-GB" sz="2400">
                <a:latin typeface="+mn-lt"/>
                <a:cs typeface="Arial" charset="0"/>
              </a:rPr>
              <a:t>Allows only one-to-one communication.</a:t>
            </a:r>
          </a:p>
        </p:txBody>
      </p:sp>
      <p:sp>
        <p:nvSpPr>
          <p:cNvPr id="2" name="PPTLabsHighlightTextFragmentsShapef4bf9723-1b91-4704-91eb-ec6210dec1a2"/>
          <p:cNvSpPr/>
          <p:nvPr>
            <p:custDataLst>
              <p:tags r:id="rId1"/>
            </p:custDataLst>
          </p:nvPr>
        </p:nvSpPr>
        <p:spPr>
          <a:xfrm>
            <a:off x="972042" y="5124413"/>
            <a:ext cx="2352675"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PTLabsHighlightTextFragmentsShapec0c0ed59-1727-4eb0-ae12-ec458d593729"/>
          <p:cNvSpPr/>
          <p:nvPr>
            <p:custDataLst>
              <p:tags r:id="rId2"/>
            </p:custDataLst>
          </p:nvPr>
        </p:nvSpPr>
        <p:spPr>
          <a:xfrm>
            <a:off x="4262866" y="5124413"/>
            <a:ext cx="1238568"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Box 8"/>
          <p:cNvSpPr txBox="1">
            <a:spLocks noChangeArrowheads="1"/>
          </p:cNvSpPr>
          <p:nvPr/>
        </p:nvSpPr>
        <p:spPr bwMode="auto">
          <a:xfrm>
            <a:off x="514842" y="5124413"/>
            <a:ext cx="5033962" cy="369888"/>
          </a:xfrm>
          <a:prstGeom prst="rect">
            <a:avLst/>
          </a:prstGeom>
          <a:noFill/>
          <a:ln w="9525">
            <a:noFill/>
            <a:miter lim="800000"/>
            <a:headEnd/>
            <a:tailEnd/>
          </a:ln>
        </p:spPr>
        <p:txBody>
          <a:bodyPr wrap="none" lIns="0" tIns="0" rIns="0" bIns="0">
            <a:spAutoFit/>
          </a:bodyPr>
          <a:lstStyle/>
          <a:p>
            <a:pPr marL="457200" indent="-457200">
              <a:buClr>
                <a:srgbClr val="000000"/>
              </a:buClr>
              <a:buSzPct val="79000"/>
              <a:buFont typeface="Wingdings" pitchFamily="2" charset="2"/>
              <a:buChar char="Ø"/>
              <a:tabLst>
                <a:tab pos="723900" algn="l"/>
                <a:tab pos="1447800" algn="l"/>
                <a:tab pos="2171700" algn="l"/>
                <a:tab pos="2895600" algn="l"/>
                <a:tab pos="3619500" algn="l"/>
                <a:tab pos="4343400" algn="l"/>
                <a:tab pos="5067300" algn="l"/>
                <a:tab pos="5791200" algn="l"/>
              </a:tabLst>
              <a:defRPr/>
            </a:pPr>
            <a:r>
              <a:rPr lang="en-GB" sz="2400" dirty="0">
                <a:latin typeface="+mn-lt"/>
                <a:cs typeface="Arial" charset="0"/>
              </a:rPr>
              <a:t>Indirect addressing : using mailboxes</a:t>
            </a:r>
          </a:p>
        </p:txBody>
      </p:sp>
      <p:sp>
        <p:nvSpPr>
          <p:cNvPr id="9" name="Text Box 9"/>
          <p:cNvSpPr txBox="1">
            <a:spLocks noChangeArrowheads="1"/>
          </p:cNvSpPr>
          <p:nvPr/>
        </p:nvSpPr>
        <p:spPr bwMode="auto">
          <a:xfrm>
            <a:off x="697404" y="5610188"/>
            <a:ext cx="8145463" cy="369888"/>
          </a:xfrm>
          <a:prstGeom prst="rect">
            <a:avLst/>
          </a:prstGeom>
          <a:noFill/>
          <a:ln w="9525">
            <a:noFill/>
            <a:miter lim="800000"/>
            <a:headEnd/>
            <a:tailEnd/>
          </a:ln>
        </p:spPr>
        <p:txBody>
          <a:bodyPr lIns="0" tIns="0" rIns="0" bIns="0">
            <a:spAutoFit/>
          </a:bodyPr>
          <a:lstStyle/>
          <a:p>
            <a:pPr>
              <a:buClr>
                <a:srgbClr val="000000"/>
              </a:buClr>
              <a:buSzPct val="41000"/>
              <a:buFont typeface="StarBats" pitchFamily="10"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400">
                <a:latin typeface="+mn-lt"/>
                <a:cs typeface="Arial" charset="0"/>
              </a:rPr>
              <a:t>Allows many-to-one, one-to-many or many-to-many modes.</a:t>
            </a:r>
          </a:p>
        </p:txBody>
      </p:sp>
      <p:sp>
        <p:nvSpPr>
          <p:cNvPr id="11" name="Text Box 2"/>
          <p:cNvSpPr txBox="1">
            <a:spLocks noChangeArrowheads="1"/>
          </p:cNvSpPr>
          <p:nvPr/>
        </p:nvSpPr>
        <p:spPr bwMode="auto">
          <a:xfrm>
            <a:off x="491222" y="1270000"/>
            <a:ext cx="2109788" cy="369887"/>
          </a:xfrm>
          <a:prstGeom prst="rect">
            <a:avLst/>
          </a:prstGeom>
          <a:noFill/>
          <a:ln w="9525">
            <a:noFill/>
            <a:miter lim="800000"/>
            <a:headEnd/>
            <a:tailEnd/>
          </a:ln>
        </p:spPr>
        <p:txBody>
          <a:bodyPr wrap="none" lIns="0" tIns="0" rIns="0" bIns="0">
            <a:spAutoFit/>
          </a:bodyPr>
          <a:lstStyle/>
          <a:p>
            <a:pPr>
              <a:buClr>
                <a:srgbClr val="000000"/>
              </a:buClr>
              <a:buSzPct val="41000"/>
              <a:buFont typeface="StarBats" pitchFamily="10" charset="2"/>
              <a:buNone/>
              <a:tabLst>
                <a:tab pos="723900" algn="l"/>
                <a:tab pos="1447800" algn="l"/>
                <a:tab pos="2171700" algn="l"/>
              </a:tabLst>
              <a:defRPr/>
            </a:pPr>
            <a:r>
              <a:rPr lang="en-GB" sz="2400" u="sng" dirty="0">
                <a:solidFill>
                  <a:schemeClr val="bg1">
                    <a:lumMod val="75000"/>
                  </a:schemeClr>
                </a:solidFill>
                <a:latin typeface="+mn-lt"/>
                <a:cs typeface="Arial" charset="0"/>
              </a:rPr>
              <a:t>Message Format</a:t>
            </a:r>
          </a:p>
        </p:txBody>
      </p:sp>
      <p:sp>
        <p:nvSpPr>
          <p:cNvPr id="12" name="TextBox 11"/>
          <p:cNvSpPr txBox="1"/>
          <p:nvPr/>
        </p:nvSpPr>
        <p:spPr>
          <a:xfrm>
            <a:off x="394522" y="1730448"/>
            <a:ext cx="8173709" cy="1569660"/>
          </a:xfrm>
          <a:prstGeom prst="rect">
            <a:avLst/>
          </a:prstGeom>
          <a:noFill/>
        </p:spPr>
        <p:txBody>
          <a:bodyPr wrap="square" rtlCol="0">
            <a:spAutoFit/>
          </a:bodyPr>
          <a:lstStyle/>
          <a:p>
            <a:pPr algn="just"/>
            <a:r>
              <a:rPr lang="en-US" sz="2400" dirty="0" smtClean="0">
                <a:solidFill>
                  <a:schemeClr val="bg1">
                    <a:lumMod val="75000"/>
                  </a:schemeClr>
                </a:solidFill>
                <a:latin typeface="+mn-lt"/>
              </a:rPr>
              <a:t>Typically, message is a sequence of bytes with fixed or variable length.  Correct interpretation of message content is the responsibility of the communicating tasks, not the operating system.</a:t>
            </a:r>
            <a:endParaRPr lang="en-GB" sz="2400" dirty="0">
              <a:solidFill>
                <a:schemeClr val="bg1">
                  <a:lumMod val="75000"/>
                </a:schemeClr>
              </a:solidFill>
              <a:latin typeface="+mn-lt"/>
            </a:endParaRPr>
          </a:p>
        </p:txBody>
      </p:sp>
      <p:sp>
        <p:nvSpPr>
          <p:cNvPr id="13" name="Rectangle 12"/>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8</a:t>
            </a:r>
            <a:endParaRPr lang="en-GB" sz="1400" i="1" dirty="0">
              <a:solidFill>
                <a:schemeClr val="tx2">
                  <a:lumMod val="50000"/>
                </a:schemeClr>
              </a:solidFill>
              <a:latin typeface="+mn-lt"/>
            </a:endParaRPr>
          </a:p>
        </p:txBody>
      </p:sp>
      <p:sp>
        <p:nvSpPr>
          <p:cNvPr id="1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4" name="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58631" y="280604"/>
            <a:ext cx="609600" cy="609600"/>
          </a:xfrm>
          <a:prstGeom prst="rect">
            <a:avLst/>
          </a:prstGeom>
        </p:spPr>
      </p:pic>
    </p:spTree>
    <p:extLst>
      <p:ext uri="{BB962C8B-B14F-4D97-AF65-F5344CB8AC3E}">
        <p14:creationId xmlns:p14="http://schemas.microsoft.com/office/powerpoint/2010/main" val="2792965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 Box 2"/>
          <p:cNvSpPr txBox="1">
            <a:spLocks noChangeArrowheads="1"/>
          </p:cNvSpPr>
          <p:nvPr/>
        </p:nvSpPr>
        <p:spPr bwMode="auto">
          <a:xfrm>
            <a:off x="469515" y="327928"/>
            <a:ext cx="4240392"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smtClean="0">
                <a:latin typeface="+mn-lt"/>
                <a:cs typeface="Arial" charset="0"/>
              </a:rPr>
              <a:t>Queuing and Synchronization</a:t>
            </a:r>
            <a:endParaRPr lang="en-GB" sz="2700" dirty="0">
              <a:latin typeface="+mn-lt"/>
              <a:cs typeface="Arial" charset="0"/>
            </a:endParaRP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9</a:t>
            </a:r>
            <a:endParaRPr lang="en-GB" sz="1400" i="1" dirty="0">
              <a:solidFill>
                <a:schemeClr val="tx2">
                  <a:lumMod val="50000"/>
                </a:schemeClr>
              </a:solidFill>
              <a:latin typeface="+mn-lt"/>
            </a:endParaRPr>
          </a:p>
        </p:txBody>
      </p:sp>
      <p:sp>
        <p:nvSpPr>
          <p:cNvPr id="2" name="PPTLabsHighlightTextFragmentsShape36cdaf51-3158-48c0-b0c6-9cb76d0b290c"/>
          <p:cNvSpPr/>
          <p:nvPr>
            <p:custDataLst>
              <p:tags r:id="rId1"/>
            </p:custDataLst>
          </p:nvPr>
        </p:nvSpPr>
        <p:spPr>
          <a:xfrm>
            <a:off x="5597652" y="1250551"/>
            <a:ext cx="2901252"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28625" y="1204831"/>
            <a:ext cx="8162099" cy="830997"/>
          </a:xfrm>
          <a:prstGeom prst="rect">
            <a:avLst/>
          </a:prstGeom>
          <a:noFill/>
        </p:spPr>
        <p:txBody>
          <a:bodyPr wrap="square" rtlCol="0">
            <a:spAutoFit/>
          </a:bodyPr>
          <a:lstStyle/>
          <a:p>
            <a:pPr algn="just"/>
            <a:r>
              <a:rPr lang="en-GB" sz="2400" dirty="0" smtClean="0">
                <a:latin typeface="+mn-lt"/>
              </a:rPr>
              <a:t>A message sent but not yet received is queued by the system. Queue will have a pre-specified maximum capacity.</a:t>
            </a:r>
            <a:endParaRPr lang="en-GB" sz="2400" dirty="0">
              <a:latin typeface="+mn-lt"/>
            </a:endParaRPr>
          </a:p>
        </p:txBody>
      </p:sp>
      <p:sp>
        <p:nvSpPr>
          <p:cNvPr id="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3" name="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81124" y="285964"/>
            <a:ext cx="609600" cy="609600"/>
          </a:xfrm>
          <a:prstGeom prst="rect">
            <a:avLst/>
          </a:prstGeom>
        </p:spPr>
      </p:pic>
    </p:spTree>
    <p:extLst>
      <p:ext uri="{BB962C8B-B14F-4D97-AF65-F5344CB8AC3E}">
        <p14:creationId xmlns:p14="http://schemas.microsoft.com/office/powerpoint/2010/main" val="1954695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 Box 2"/>
          <p:cNvSpPr txBox="1">
            <a:spLocks noChangeArrowheads="1"/>
          </p:cNvSpPr>
          <p:nvPr/>
        </p:nvSpPr>
        <p:spPr bwMode="auto">
          <a:xfrm>
            <a:off x="469515" y="327928"/>
            <a:ext cx="4240392" cy="415498"/>
          </a:xfrm>
          <a:prstGeom prst="rect">
            <a:avLst/>
          </a:prstGeom>
          <a:noFill/>
          <a:ln w="9525">
            <a:noFill/>
            <a:miter lim="800000"/>
            <a:headEnd/>
            <a:tailEnd/>
          </a:ln>
        </p:spPr>
        <p:txBody>
          <a:bodyPr wrap="none" lIns="0" tIns="0" rIns="0" bIns="0">
            <a:spAutoFit/>
          </a:bodyPr>
          <a:lstStyle/>
          <a:p>
            <a:pPr algn="just">
              <a:buClr>
                <a:srgbClr val="000000"/>
              </a:buClr>
              <a:buSzPct val="41000"/>
              <a:buFont typeface="StarBats" pitchFamily="10" charset="2"/>
              <a:buNone/>
              <a:tabLst>
                <a:tab pos="723900" algn="l"/>
                <a:tab pos="1447800" algn="l"/>
                <a:tab pos="2171700" algn="l"/>
                <a:tab pos="2895600" algn="l"/>
                <a:tab pos="3619500" algn="l"/>
              </a:tabLst>
              <a:defRPr/>
            </a:pPr>
            <a:r>
              <a:rPr lang="en-GB" sz="2700" dirty="0" smtClean="0">
                <a:latin typeface="+mn-lt"/>
                <a:cs typeface="Arial" charset="0"/>
              </a:rPr>
              <a:t>Queuing and Synchronization</a:t>
            </a:r>
            <a:endParaRPr lang="en-GB" sz="2700" dirty="0">
              <a:latin typeface="+mn-lt"/>
              <a:cs typeface="Arial" charset="0"/>
            </a:endParaRPr>
          </a:p>
        </p:txBody>
      </p:sp>
      <p:sp>
        <p:nvSpPr>
          <p:cNvPr id="2" name="PPTLabsHighlightTextFragmentsShapebaf5c8bd-0cf5-4506-adc0-b045c515ea68"/>
          <p:cNvSpPr/>
          <p:nvPr>
            <p:custDataLst>
              <p:tags r:id="rId1"/>
            </p:custDataLst>
          </p:nvPr>
        </p:nvSpPr>
        <p:spPr>
          <a:xfrm>
            <a:off x="4395114" y="2166018"/>
            <a:ext cx="4102798" cy="365760"/>
          </a:xfrm>
          <a:prstGeom prst="roundRect">
            <a:avLst>
              <a:gd name="adj" fmla="val 25000"/>
            </a:avLst>
          </a:prstGeom>
          <a:solidFill>
            <a:srgbClr val="FFFF00">
              <a:alpha val="5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97471" y="2120298"/>
            <a:ext cx="8193253" cy="1200329"/>
          </a:xfrm>
          <a:prstGeom prst="rect">
            <a:avLst/>
          </a:prstGeom>
          <a:noFill/>
        </p:spPr>
        <p:txBody>
          <a:bodyPr wrap="square" rtlCol="0">
            <a:spAutoFit/>
          </a:bodyPr>
          <a:lstStyle/>
          <a:p>
            <a:pPr algn="just"/>
            <a:r>
              <a:rPr lang="en-GB" sz="2400" dirty="0">
                <a:latin typeface="+mn-lt"/>
              </a:rPr>
              <a:t>If </a:t>
            </a:r>
            <a:r>
              <a:rPr lang="en-GB" sz="2400" dirty="0" smtClean="0">
                <a:latin typeface="+mn-lt"/>
              </a:rPr>
              <a:t>no message </a:t>
            </a:r>
            <a:r>
              <a:rPr lang="en-GB" sz="2400" dirty="0">
                <a:latin typeface="+mn-lt"/>
              </a:rPr>
              <a:t>is available, the receiver </a:t>
            </a:r>
            <a:r>
              <a:rPr lang="en-GB" sz="2400" dirty="0" smtClean="0">
                <a:latin typeface="+mn-lt"/>
              </a:rPr>
              <a:t>will typically be blocked </a:t>
            </a:r>
            <a:r>
              <a:rPr lang="en-GB" sz="2400" dirty="0">
                <a:latin typeface="+mn-lt"/>
              </a:rPr>
              <a:t>until one arrives. </a:t>
            </a:r>
            <a:r>
              <a:rPr lang="en-GB" sz="2400" dirty="0" smtClean="0">
                <a:latin typeface="+mn-lt"/>
              </a:rPr>
              <a:t> Alternatively</a:t>
            </a:r>
            <a:r>
              <a:rPr lang="en-GB" sz="2400" dirty="0">
                <a:latin typeface="+mn-lt"/>
              </a:rPr>
              <a:t>, it </a:t>
            </a:r>
            <a:r>
              <a:rPr lang="en-GB" sz="2400" dirty="0" smtClean="0">
                <a:latin typeface="+mn-lt"/>
              </a:rPr>
              <a:t>can return </a:t>
            </a:r>
            <a:r>
              <a:rPr lang="en-GB" sz="2400" dirty="0">
                <a:latin typeface="+mn-lt"/>
              </a:rPr>
              <a:t>immediately with an error code.</a:t>
            </a:r>
          </a:p>
        </p:txBody>
      </p:sp>
      <p:sp>
        <p:nvSpPr>
          <p:cNvPr id="13" name="TextBox 12"/>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tx2">
                    <a:lumMod val="50000"/>
                  </a:schemeClr>
                </a:solidFill>
                <a:latin typeface="+mn-lt"/>
              </a:rPr>
              <a:t>Week 5- Page 9</a:t>
            </a:r>
            <a:endParaRPr lang="en-GB" sz="1400" i="1" dirty="0">
              <a:solidFill>
                <a:schemeClr val="tx2">
                  <a:lumMod val="50000"/>
                </a:schemeClr>
              </a:solidFill>
              <a:latin typeface="+mn-lt"/>
            </a:endParaRPr>
          </a:p>
        </p:txBody>
      </p:sp>
      <p:sp>
        <p:nvSpPr>
          <p:cNvPr id="14" name="TextBox 13"/>
          <p:cNvSpPr txBox="1"/>
          <p:nvPr/>
        </p:nvSpPr>
        <p:spPr>
          <a:xfrm>
            <a:off x="428625" y="1204831"/>
            <a:ext cx="8162099" cy="830997"/>
          </a:xfrm>
          <a:prstGeom prst="rect">
            <a:avLst/>
          </a:prstGeom>
          <a:noFill/>
        </p:spPr>
        <p:txBody>
          <a:bodyPr wrap="square" rtlCol="0">
            <a:spAutoFit/>
          </a:bodyPr>
          <a:lstStyle/>
          <a:p>
            <a:pPr algn="just"/>
            <a:r>
              <a:rPr lang="en-GB" sz="2400" dirty="0" smtClean="0">
                <a:latin typeface="+mn-lt"/>
              </a:rPr>
              <a:t>A message sent but not yet received is queued by the system. Queue will have a pre-specified maximum capacity.</a:t>
            </a:r>
            <a:endParaRPr lang="en-GB" sz="2400" dirty="0">
              <a:latin typeface="+mn-lt"/>
            </a:endParaRPr>
          </a:p>
        </p:txBody>
      </p: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pic>
        <p:nvPicPr>
          <p:cNvPr id="3" name="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68106" y="267571"/>
            <a:ext cx="609600" cy="609600"/>
          </a:xfrm>
          <a:prstGeom prst="rect">
            <a:avLst/>
          </a:prstGeom>
        </p:spPr>
      </p:pic>
    </p:spTree>
    <p:extLst>
      <p:ext uri="{BB962C8B-B14F-4D97-AF65-F5344CB8AC3E}">
        <p14:creationId xmlns:p14="http://schemas.microsoft.com/office/powerpoint/2010/main" val="868818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5" name="Text Box 2"/>
          <p:cNvSpPr txBox="1">
            <a:spLocks noChangeArrowheads="1"/>
          </p:cNvSpPr>
          <p:nvPr/>
        </p:nvSpPr>
        <p:spPr bwMode="auto">
          <a:xfrm>
            <a:off x="428625" y="1331072"/>
            <a:ext cx="5999162" cy="461963"/>
          </a:xfrm>
          <a:prstGeom prst="rect">
            <a:avLst/>
          </a:prstGeom>
          <a:noFill/>
          <a:ln w="9525">
            <a:noFill/>
            <a:miter lim="800000"/>
            <a:headEnd/>
            <a:tailEnd/>
          </a:ln>
          <a:effectLst/>
        </p:spPr>
        <p:txBody>
          <a:bodyPr wrap="none">
            <a:spAutoFit/>
          </a:bodyPr>
          <a:lstStyle/>
          <a:p>
            <a:pPr algn="just">
              <a:defRPr/>
            </a:pPr>
            <a:r>
              <a:rPr lang="en-US" sz="2400" u="sng" dirty="0">
                <a:solidFill>
                  <a:srgbClr val="002060"/>
                </a:solidFill>
                <a:latin typeface="+mn-lt"/>
                <a:cs typeface="Arial" charset="0"/>
              </a:rPr>
              <a:t>Example </a:t>
            </a:r>
            <a:r>
              <a:rPr lang="en-US" sz="2400" u="sng" dirty="0" smtClean="0">
                <a:solidFill>
                  <a:srgbClr val="002060"/>
                </a:solidFill>
                <a:latin typeface="+mn-lt"/>
                <a:cs typeface="Arial" charset="0"/>
              </a:rPr>
              <a:t>(1):</a:t>
            </a:r>
            <a:r>
              <a:rPr lang="en-US" sz="2400" dirty="0" smtClean="0">
                <a:solidFill>
                  <a:srgbClr val="002060"/>
                </a:solidFill>
                <a:latin typeface="+mn-lt"/>
                <a:cs typeface="Arial" charset="0"/>
              </a:rPr>
              <a:t>  </a:t>
            </a:r>
            <a:r>
              <a:rPr lang="en-US" sz="2400" dirty="0">
                <a:latin typeface="+mn-lt"/>
                <a:cs typeface="Arial" charset="0"/>
              </a:rPr>
              <a:t>Mutual exclusion using messages</a:t>
            </a:r>
          </a:p>
        </p:txBody>
      </p:sp>
      <p:sp>
        <p:nvSpPr>
          <p:cNvPr id="13" name="Rectangle 12"/>
          <p:cNvSpPr/>
          <p:nvPr/>
        </p:nvSpPr>
        <p:spPr>
          <a:xfrm>
            <a:off x="344372" y="321142"/>
            <a:ext cx="4611070" cy="507831"/>
          </a:xfrm>
          <a:prstGeom prst="rect">
            <a:avLst/>
          </a:prstGeom>
        </p:spPr>
        <p:txBody>
          <a:bodyPr wrap="none">
            <a:spAutoFit/>
          </a:bodyPr>
          <a:lstStyle/>
          <a:p>
            <a:pPr defTabSz="1008063">
              <a:buClr>
                <a:srgbClr val="000000"/>
              </a:buClr>
              <a:buSzPct val="38000"/>
              <a:buFont typeface="StarBats" pitchFamily="10" charset="2"/>
              <a:buNone/>
              <a:tabLst>
                <a:tab pos="798513" algn="l"/>
                <a:tab pos="1595438" algn="l"/>
                <a:tab pos="2393950" algn="l"/>
                <a:tab pos="3192463" algn="l"/>
                <a:tab pos="3989388" algn="l"/>
                <a:tab pos="4787900" algn="l"/>
                <a:tab pos="5586413" algn="l"/>
                <a:tab pos="6383338" algn="l"/>
              </a:tabLst>
              <a:defRPr/>
            </a:pPr>
            <a:r>
              <a:rPr lang="en-GB" sz="2700" dirty="0">
                <a:latin typeface="+mn-lt"/>
                <a:cs typeface="Arial" charset="0"/>
              </a:rPr>
              <a:t>Message </a:t>
            </a:r>
            <a:r>
              <a:rPr lang="en-GB" sz="2700" dirty="0" smtClean="0">
                <a:latin typeface="+mn-lt"/>
                <a:cs typeface="Arial" charset="0"/>
              </a:rPr>
              <a:t>queues and mailboxes</a:t>
            </a:r>
            <a:endParaRPr lang="en-GB" sz="2700" dirty="0">
              <a:latin typeface="+mn-lt"/>
              <a:cs typeface="Arial" charset="0"/>
            </a:endParaRPr>
          </a:p>
        </p:txBody>
      </p:sp>
      <p:sp>
        <p:nvSpPr>
          <p:cNvPr id="17"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tx2">
                    <a:lumMod val="50000"/>
                  </a:schemeClr>
                </a:solidFill>
                <a:latin typeface="+mn-lt"/>
                <a:cs typeface="+mn-cs"/>
              </a:rPr>
              <a:t>ECP-622– Spring 2020</a:t>
            </a:r>
            <a:endParaRPr lang="en-GB" sz="1400" i="1" dirty="0">
              <a:solidFill>
                <a:schemeClr val="tx2">
                  <a:lumMod val="50000"/>
                </a:schemeClr>
              </a:solidFill>
              <a:latin typeface="+mn-lt"/>
              <a:cs typeface="+mn-cs"/>
            </a:endParaRPr>
          </a:p>
        </p:txBody>
      </p:sp>
      <p:sp>
        <p:nvSpPr>
          <p:cNvPr id="2" name="TextBox 1"/>
          <p:cNvSpPr txBox="1"/>
          <p:nvPr/>
        </p:nvSpPr>
        <p:spPr>
          <a:xfrm>
            <a:off x="419586" y="1875707"/>
            <a:ext cx="8243732" cy="830997"/>
          </a:xfrm>
          <a:prstGeom prst="rect">
            <a:avLst/>
          </a:prstGeom>
          <a:noFill/>
        </p:spPr>
        <p:txBody>
          <a:bodyPr wrap="square" rtlCol="0">
            <a:spAutoFit/>
          </a:bodyPr>
          <a:lstStyle/>
          <a:p>
            <a:pPr algn="just"/>
            <a:r>
              <a:rPr lang="en-US" sz="2400" dirty="0" smtClean="0"/>
              <a:t>Using messages, how to control access to resource (e.g. data) that cannot be accessed by more than one task at the same time</a:t>
            </a:r>
            <a:endParaRPr lang="en-GB" sz="2400" dirty="0"/>
          </a:p>
        </p:txBody>
      </p:sp>
      <p:pic>
        <p:nvPicPr>
          <p:cNvPr id="3"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162" y="270257"/>
            <a:ext cx="609600" cy="609600"/>
          </a:xfrm>
          <a:prstGeom prst="rect">
            <a:avLst/>
          </a:prstGeom>
        </p:spPr>
      </p:pic>
    </p:spTree>
    <p:extLst>
      <p:ext uri="{BB962C8B-B14F-4D97-AF65-F5344CB8AC3E}">
        <p14:creationId xmlns:p14="http://schemas.microsoft.com/office/powerpoint/2010/main" val="3509311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06fdb475-cb0e-4bca-8883-34aae364cb30"/>
</p:tagLst>
</file>

<file path=ppt/tags/tag10.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4b72953-b943-48d0-9b06-f16aefe43bf4"/>
</p:tagLst>
</file>

<file path=ppt/tags/tag1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ea0eb96d-eaf5-4076-b22b-f34bb93bf029"/>
</p:tagLst>
</file>

<file path=ppt/tags/tag1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5f24220e-4548-4c14-924e-84a8fbeb30c4"/>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6163a608-95df-43cf-a818-2f31000e21c7"/>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a711b3f2-1047-4f9a-8669-4fcc6bc18f1f"/>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5fbe551c-7fa8-4031-8a23-60c42758a66d"/>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bc28ad7-c292-4ec9-aa8a-c20e3cf23c4b"/>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4bf9723-1b91-4704-91eb-ec6210dec1a2"/>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c0c0ed59-1727-4eb0-ae12-ec458d593729"/>
</p:tagLst>
</file>

<file path=ppt/tags/tag8.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36cdaf51-3158-48c0-b0c6-9cb76d0b290c"/>
</p:tagLst>
</file>

<file path=ppt/tags/tag9.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af5c8bd-0cf5-4506-adc0-b045c515ea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2205</Words>
  <Application>Microsoft Office PowerPoint</Application>
  <PresentationFormat>On-screen Show (4:3)</PresentationFormat>
  <Paragraphs>191</Paragraphs>
  <Slides>21</Slides>
  <Notes>21</Notes>
  <HiddenSlides>0</HiddenSlides>
  <MMClips>21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StarBats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Hany Elsayed</dc:creator>
  <cp:lastModifiedBy>Hany Elsayed</cp:lastModifiedBy>
  <cp:revision>99</cp:revision>
  <dcterms:created xsi:type="dcterms:W3CDTF">2006-08-16T00:00:00Z</dcterms:created>
  <dcterms:modified xsi:type="dcterms:W3CDTF">2020-03-20T18:11:38Z</dcterms:modified>
</cp:coreProperties>
</file>