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80" r:id="rId2"/>
    <p:sldId id="281" r:id="rId3"/>
    <p:sldId id="282" r:id="rId4"/>
    <p:sldId id="283" r:id="rId5"/>
    <p:sldId id="284" r:id="rId6"/>
    <p:sldId id="285" r:id="rId7"/>
    <p:sldId id="286" r:id="rId8"/>
    <p:sldId id="288" r:id="rId9"/>
    <p:sldId id="289" r:id="rId10"/>
    <p:sldId id="290" r:id="rId11"/>
    <p:sldId id="292" r:id="rId12"/>
    <p:sldId id="294" r:id="rId13"/>
    <p:sldId id="295" r:id="rId14"/>
    <p:sldId id="29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60" autoAdjust="0"/>
  </p:normalViewPr>
  <p:slideViewPr>
    <p:cSldViewPr snapToGrid="0">
      <p:cViewPr varScale="1">
        <p:scale>
          <a:sx n="63" d="100"/>
          <a:sy n="63" d="100"/>
        </p:scale>
        <p:origin x="1596" y="66"/>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46692B-580B-42A3-9C6F-26B74B5BC8A2}" type="slidenum">
              <a:rPr lang="en-GB" smtClean="0"/>
              <a:t>‹#›</a:t>
            </a:fld>
            <a:endParaRPr lang="en-GB"/>
          </a:p>
        </p:txBody>
      </p:sp>
    </p:spTree>
    <p:extLst>
      <p:ext uri="{BB962C8B-B14F-4D97-AF65-F5344CB8AC3E}">
        <p14:creationId xmlns:p14="http://schemas.microsoft.com/office/powerpoint/2010/main" val="2265990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C0831-3014-4FC1-893D-C6061500B063}" type="datetimeFigureOut">
              <a:rPr lang="en-GB" smtClean="0"/>
              <a:t>01/04/2020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2BE51-5968-45C9-871C-5C53D737B618}" type="slidenum">
              <a:rPr lang="en-GB" smtClean="0"/>
              <a:t>‹#›</a:t>
            </a:fld>
            <a:endParaRPr lang="en-GB"/>
          </a:p>
        </p:txBody>
      </p:sp>
    </p:spTree>
    <p:extLst>
      <p:ext uri="{BB962C8B-B14F-4D97-AF65-F5344CB8AC3E}">
        <p14:creationId xmlns:p14="http://schemas.microsoft.com/office/powerpoint/2010/main" val="372585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all current operating systems, </a:t>
            </a:r>
            <a:r>
              <a:rPr lang="en-US" dirty="0" err="1" smtClean="0"/>
              <a:t>FreeRTOS</a:t>
            </a:r>
            <a:r>
              <a:rPr lang="en-US" dirty="0" smtClean="0"/>
              <a:t> allows </a:t>
            </a:r>
            <a:r>
              <a:rPr lang="en-US" dirty="0" smtClean="0"/>
              <a:t>tasks </a:t>
            </a:r>
            <a:r>
              <a:rPr lang="en-US" dirty="0" smtClean="0"/>
              <a:t>to use semaphores.</a:t>
            </a:r>
            <a:r>
              <a:rPr lang="en-US" baseline="0" dirty="0" smtClean="0"/>
              <a:t>  Although these semaphores’ behavior is the same as that we defined theoretically, they are internally implemented using queues.  You can look at the details on the </a:t>
            </a:r>
            <a:r>
              <a:rPr lang="en-US" baseline="0" dirty="0" err="1" smtClean="0"/>
              <a:t>FreeRTOS</a:t>
            </a:r>
            <a:r>
              <a:rPr lang="en-US" baseline="0" dirty="0" smtClean="0"/>
              <a:t> web site.  What is important here is to note that semaphores are treated in a manner completely different from normal integer variables.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a:t>
            </a:fld>
            <a:endParaRPr lang="en-GB"/>
          </a:p>
        </p:txBody>
      </p:sp>
    </p:spTree>
    <p:extLst>
      <p:ext uri="{BB962C8B-B14F-4D97-AF65-F5344CB8AC3E}">
        <p14:creationId xmlns:p14="http://schemas.microsoft.com/office/powerpoint/2010/main" val="86026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have seen before,</a:t>
            </a:r>
            <a:r>
              <a:rPr lang="en-US" baseline="0" dirty="0" smtClean="0"/>
              <a:t> priority inheritance is an essential technique for real-time kernels.  Priority inheritance does not apply for binary or counting semaphores.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12</a:t>
            </a:fld>
            <a:endParaRPr lang="en-GB"/>
          </a:p>
        </p:txBody>
      </p:sp>
    </p:spTree>
    <p:extLst>
      <p:ext uri="{BB962C8B-B14F-4D97-AF65-F5344CB8AC3E}">
        <p14:creationId xmlns:p14="http://schemas.microsoft.com/office/powerpoint/2010/main" val="17066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Otherwise, an error will occur</a:t>
            </a:r>
            <a:r>
              <a:rPr lang="en-US" dirty="0" smtClean="0"/>
              <a:t>. </a:t>
            </a:r>
            <a:r>
              <a:rPr lang="en-GB" dirty="0" smtClean="0"/>
              <a:t>So we should never use a </a:t>
            </a:r>
            <a:r>
              <a:rPr lang="en-GB" dirty="0" err="1" smtClean="0"/>
              <a:t>mutex</a:t>
            </a:r>
            <a:r>
              <a:rPr lang="en-GB" dirty="0" smtClean="0"/>
              <a:t> take without a </a:t>
            </a:r>
            <a:r>
              <a:rPr lang="en-GB" dirty="0" err="1" smtClean="0"/>
              <a:t>mutex</a:t>
            </a:r>
            <a:r>
              <a:rPr lang="en-GB" dirty="0" smtClean="0"/>
              <a:t> give.</a:t>
            </a:r>
          </a:p>
          <a:p>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13</a:t>
            </a:fld>
            <a:endParaRPr lang="en-GB"/>
          </a:p>
        </p:txBody>
      </p:sp>
    </p:spTree>
    <p:extLst>
      <p:ext uri="{BB962C8B-B14F-4D97-AF65-F5344CB8AC3E}">
        <p14:creationId xmlns:p14="http://schemas.microsoft.com/office/powerpoint/2010/main" val="159194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three types of semaphores which differ in </a:t>
            </a:r>
            <a:r>
              <a:rPr lang="en-US" baseline="0" dirty="0" smtClean="0"/>
              <a:t>the method </a:t>
            </a:r>
            <a:r>
              <a:rPr lang="en-US" baseline="0" dirty="0" smtClean="0"/>
              <a:t>of declaration and in typical uses.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2</a:t>
            </a:fld>
            <a:endParaRPr lang="en-GB"/>
          </a:p>
        </p:txBody>
      </p:sp>
    </p:spTree>
    <p:extLst>
      <p:ext uri="{BB962C8B-B14F-4D97-AF65-F5344CB8AC3E}">
        <p14:creationId xmlns:p14="http://schemas.microsoft.com/office/powerpoint/2010/main" val="3557953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binary semaphore -</a:t>
            </a:r>
            <a:r>
              <a:rPr lang="en-US" baseline="0" dirty="0" smtClean="0"/>
              <a:t> </a:t>
            </a:r>
            <a:r>
              <a:rPr lang="en-US" dirty="0" smtClean="0"/>
              <a:t>as its name implies- will</a:t>
            </a:r>
            <a:r>
              <a:rPr lang="en-US" baseline="0" dirty="0" smtClean="0"/>
              <a:t> only take values of 0 or 1. This type </a:t>
            </a:r>
            <a:r>
              <a:rPr lang="en-US" dirty="0" smtClean="0"/>
              <a:t>is typically used for signaling applications.  Recall that the x in the start of</a:t>
            </a:r>
            <a:r>
              <a:rPr lang="en-US" baseline="0" dirty="0" smtClean="0"/>
              <a:t> the function name implies that it returns a word.</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3</a:t>
            </a:fld>
            <a:endParaRPr lang="en-GB"/>
          </a:p>
        </p:txBody>
      </p:sp>
    </p:spTree>
    <p:extLst>
      <p:ext uri="{BB962C8B-B14F-4D97-AF65-F5344CB8AC3E}">
        <p14:creationId xmlns:p14="http://schemas.microsoft.com/office/powerpoint/2010/main" val="322798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it</a:t>
            </a:r>
            <a:r>
              <a:rPr lang="en-US" baseline="0" dirty="0" smtClean="0"/>
              <a:t> is mainly used for signaling, it is initially given a value of 0.  Thus, it will block a task, waiting for a signal from another task </a:t>
            </a:r>
            <a:r>
              <a:rPr lang="en-US" baseline="0" dirty="0" smtClean="0"/>
              <a:t>(i.e. by </a:t>
            </a:r>
            <a:r>
              <a:rPr lang="en-US" baseline="0" dirty="0" smtClean="0"/>
              <a:t>the equivalent of the up function).</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4</a:t>
            </a:fld>
            <a:endParaRPr lang="en-GB"/>
          </a:p>
        </p:txBody>
      </p:sp>
    </p:spTree>
    <p:extLst>
      <p:ext uri="{BB962C8B-B14F-4D97-AF65-F5344CB8AC3E}">
        <p14:creationId xmlns:p14="http://schemas.microsoft.com/office/powerpoint/2010/main" val="74953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functions </a:t>
            </a:r>
            <a:r>
              <a:rPr lang="en-US" dirty="0" err="1" smtClean="0"/>
              <a:t>xSemaphoreTake</a:t>
            </a:r>
            <a:r>
              <a:rPr lang="en-US" baseline="0" dirty="0" smtClean="0"/>
              <a:t> (equivalent to down) and </a:t>
            </a:r>
            <a:r>
              <a:rPr lang="en-US" baseline="0" dirty="0" err="1" smtClean="0"/>
              <a:t>xSemaphoreGive</a:t>
            </a:r>
            <a:r>
              <a:rPr lang="en-US" baseline="0" dirty="0" smtClean="0"/>
              <a:t> (equivalent to up) are the same for the three types of semaphores.  Contrary to the theoretical definition of down, we can specify a maximum duration for blocking by </a:t>
            </a:r>
            <a:r>
              <a:rPr lang="en-US" dirty="0" err="1" smtClean="0"/>
              <a:t>xSemaphoreTake</a:t>
            </a:r>
            <a:r>
              <a:rPr lang="en-US" dirty="0" smtClean="0"/>
              <a:t>.  After this duration, the functions times out and returns an error (0 value).  For indefinite waiting, use </a:t>
            </a:r>
            <a:r>
              <a:rPr lang="en-US" dirty="0" err="1" smtClean="0"/>
              <a:t>portMAX_DELAY</a:t>
            </a:r>
            <a:r>
              <a:rPr lang="en-US" dirty="0" smtClean="0"/>
              <a:t>.</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5</a:t>
            </a:fld>
            <a:endParaRPr lang="en-GB"/>
          </a:p>
        </p:txBody>
      </p:sp>
    </p:spTree>
    <p:extLst>
      <p:ext uri="{BB962C8B-B14F-4D97-AF65-F5344CB8AC3E}">
        <p14:creationId xmlns:p14="http://schemas.microsoft.com/office/powerpoint/2010/main" val="152428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Counting semaphores are used in applications where semaphore can take positive</a:t>
            </a:r>
            <a:r>
              <a:rPr lang="en-US" baseline="0" dirty="0" smtClean="0"/>
              <a:t> integer values greater than one, as for example in the reader/writer problem.</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6</a:t>
            </a:fld>
            <a:endParaRPr lang="en-GB"/>
          </a:p>
        </p:txBody>
      </p:sp>
    </p:spTree>
    <p:extLst>
      <p:ext uri="{BB962C8B-B14F-4D97-AF65-F5344CB8AC3E}">
        <p14:creationId xmlns:p14="http://schemas.microsoft.com/office/powerpoint/2010/main" val="253055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creating a counting semaphore, we give it an arbitrary initial value as this will differ from one application to the other.  One other difference from the theoretical definition is that we specify a maximum value that the semaphore </a:t>
            </a:r>
            <a:r>
              <a:rPr lang="en-US" baseline="0" dirty="0" smtClean="0"/>
              <a:t>cannot </a:t>
            </a:r>
            <a:r>
              <a:rPr lang="en-US" baseline="0" dirty="0" smtClean="0"/>
              <a:t>exceed.  Note that the shown declaration of semaphore handle type is common to all types of semaphores.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7</a:t>
            </a:fld>
            <a:endParaRPr lang="en-GB"/>
          </a:p>
        </p:txBody>
      </p:sp>
    </p:spTree>
    <p:extLst>
      <p:ext uri="{BB962C8B-B14F-4D97-AF65-F5344CB8AC3E}">
        <p14:creationId xmlns:p14="http://schemas.microsoft.com/office/powerpoint/2010/main" val="118188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if we try to perform the equivalent of an up</a:t>
            </a:r>
            <a:r>
              <a:rPr lang="en-US" baseline="0" dirty="0" smtClean="0"/>
              <a:t> operation that will cause the counting semaphore to exceed the specified maximum value, the operation fails and an error is returned.  Note that the same occurs if we try to increase a binary semaphore which is already equal to 1.</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10</a:t>
            </a:fld>
            <a:endParaRPr lang="en-GB"/>
          </a:p>
        </p:txBody>
      </p:sp>
    </p:spTree>
    <p:extLst>
      <p:ext uri="{BB962C8B-B14F-4D97-AF65-F5344CB8AC3E}">
        <p14:creationId xmlns:p14="http://schemas.microsoft.com/office/powerpoint/2010/main" val="69513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type of semaphores,</a:t>
            </a:r>
            <a:r>
              <a:rPr lang="en-US" baseline="0" dirty="0" smtClean="0"/>
              <a:t> called </a:t>
            </a:r>
            <a:r>
              <a:rPr lang="en-US" baseline="0" dirty="0" smtClean="0"/>
              <a:t>the </a:t>
            </a:r>
            <a:r>
              <a:rPr lang="en-US" baseline="0" dirty="0" err="1" smtClean="0"/>
              <a:t>mutex</a:t>
            </a:r>
            <a:r>
              <a:rPr lang="en-US" baseline="0" dirty="0" smtClean="0"/>
              <a:t> is specifically intended for mutual exclusion.  Thus, its normal initial value is 1 instead of 0 as binary semaphores.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11</a:t>
            </a:fld>
            <a:endParaRPr lang="en-GB"/>
          </a:p>
        </p:txBody>
      </p:sp>
    </p:spTree>
    <p:extLst>
      <p:ext uri="{BB962C8B-B14F-4D97-AF65-F5344CB8AC3E}">
        <p14:creationId xmlns:p14="http://schemas.microsoft.com/office/powerpoint/2010/main" val="115375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84646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45610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79279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269023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27DB6-93B6-47FA-AFDF-44810FA49A3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71941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E27DB6-93B6-47FA-AFDF-44810FA49A3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31903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E27DB6-93B6-47FA-AFDF-44810FA49A32}"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84572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E27DB6-93B6-47FA-AFDF-44810FA49A32}"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06956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27DB6-93B6-47FA-AFDF-44810FA49A32}"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94528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27DB6-93B6-47FA-AFDF-44810FA49A3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60511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27DB6-93B6-47FA-AFDF-44810FA49A3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11720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27DB6-93B6-47FA-AFDF-44810FA49A32}" type="datetimeFigureOut">
              <a:rPr lang="en-US" smtClean="0"/>
              <a:t>4/1/2020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1EF10-CF9D-4A1A-BBDF-D5D4D92732D8}" type="slidenum">
              <a:rPr lang="en-US" smtClean="0"/>
              <a:t>‹#›</a:t>
            </a:fld>
            <a:endParaRPr lang="en-US"/>
          </a:p>
        </p:txBody>
      </p:sp>
    </p:spTree>
    <p:extLst>
      <p:ext uri="{BB962C8B-B14F-4D97-AF65-F5344CB8AC3E}">
        <p14:creationId xmlns:p14="http://schemas.microsoft.com/office/powerpoint/2010/main" val="2383826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microsoft.com/office/2007/relationships/media" Target="../media/media9.mp3"/><Relationship Id="rId7" Type="http://schemas.openxmlformats.org/officeDocument/2006/relationships/image" Target="../media/image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audio" Target="../media/media9.mp3"/></Relationships>
</file>

<file path=ppt/slides/_rels/slide12.xml.rels><?xml version="1.0" encoding="UTF-8" standalone="yes"?>
<Relationships xmlns="http://schemas.openxmlformats.org/package/2006/relationships"><Relationship Id="rId3" Type="http://schemas.openxmlformats.org/officeDocument/2006/relationships/audio" Target="../media/media10.mp3"/><Relationship Id="rId2" Type="http://schemas.microsoft.com/office/2007/relationships/media" Target="../media/media10.mp3"/><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microsoft.com/office/2007/relationships/media" Target="../media/media2.mp3"/><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audio" Target="../media/media2.mp3"/><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45777" y="375233"/>
            <a:ext cx="3166060" cy="415498"/>
          </a:xfrm>
          <a:prstGeom prst="rect">
            <a:avLst/>
          </a:prstGeom>
          <a:noFill/>
          <a:ln w="9525">
            <a:noFill/>
            <a:miter lim="800000"/>
            <a:headEnd/>
            <a:tailEnd/>
          </a:ln>
        </p:spPr>
        <p:txBody>
          <a:bodyPr wrap="non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Semaphores</a:t>
            </a:r>
            <a:endParaRPr lang="en-GB" sz="2700" dirty="0">
              <a:cs typeface="Arial" charset="0"/>
            </a:endParaRPr>
          </a:p>
        </p:txBody>
      </p:sp>
      <p:sp>
        <p:nvSpPr>
          <p:cNvPr id="6" name="TextBox 5"/>
          <p:cNvSpPr txBox="1"/>
          <p:nvPr/>
        </p:nvSpPr>
        <p:spPr>
          <a:xfrm>
            <a:off x="428625" y="1463859"/>
            <a:ext cx="8193250" cy="1200329"/>
          </a:xfrm>
          <a:prstGeom prst="rect">
            <a:avLst/>
          </a:prstGeom>
          <a:noFill/>
        </p:spPr>
        <p:txBody>
          <a:bodyPr wrap="square" rtlCol="0">
            <a:spAutoFit/>
          </a:bodyPr>
          <a:lstStyle/>
          <a:p>
            <a:pPr algn="just"/>
            <a:r>
              <a:rPr lang="en-US" sz="2400" dirty="0" err="1" smtClean="0"/>
              <a:t>FreeRTOS</a:t>
            </a:r>
            <a:r>
              <a:rPr lang="en-US" sz="2400" dirty="0" smtClean="0"/>
              <a:t> allows communication and synchronization between tasks using semaphores.  These are actually implemented using queues.</a:t>
            </a:r>
            <a:endParaRPr lang="en-GB" sz="2400" dirty="0"/>
          </a:p>
        </p:txBody>
      </p:sp>
      <p:cxnSp>
        <p:nvCxnSpPr>
          <p:cNvPr id="11" name="Straight Connector 10"/>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2"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1</a:t>
            </a:r>
            <a:endParaRPr lang="en-GB" sz="1400" i="1" dirty="0">
              <a:solidFill>
                <a:schemeClr val="tx2"/>
              </a:solidFill>
              <a:latin typeface="+mn-lt"/>
            </a:endParaRPr>
          </a:p>
        </p:txBody>
      </p:sp>
      <p:pic>
        <p:nvPicPr>
          <p:cNvPr id="2" name="FreeRTOS Semaphor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68106" y="278182"/>
            <a:ext cx="609600" cy="609600"/>
          </a:xfrm>
          <a:prstGeom prst="rect">
            <a:avLst/>
          </a:prstGeom>
        </p:spPr>
      </p:pic>
    </p:spTree>
    <p:extLst>
      <p:ext uri="{BB962C8B-B14F-4D97-AF65-F5344CB8AC3E}">
        <p14:creationId xmlns:p14="http://schemas.microsoft.com/office/powerpoint/2010/main" val="1082097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9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223" y="1424197"/>
            <a:ext cx="8262651" cy="830997"/>
          </a:xfrm>
          <a:prstGeom prst="rect">
            <a:avLst/>
          </a:prstGeom>
          <a:noFill/>
        </p:spPr>
        <p:txBody>
          <a:bodyPr wrap="square" rtlCol="0">
            <a:spAutoFit/>
          </a:bodyPr>
          <a:lstStyle/>
          <a:p>
            <a:pPr algn="just"/>
            <a:r>
              <a:rPr lang="en-US" sz="2400" dirty="0" smtClean="0">
                <a:cs typeface="Courier New" panose="02070309020205020404" pitchFamily="49" charset="0"/>
              </a:rPr>
              <a:t>The functions </a:t>
            </a:r>
            <a:r>
              <a:rPr lang="en-US" sz="2000" dirty="0" err="1" smtClean="0">
                <a:latin typeface="Courier New" panose="02070309020205020404" pitchFamily="49" charset="0"/>
                <a:cs typeface="Courier New" panose="02070309020205020404" pitchFamily="49" charset="0"/>
              </a:rPr>
              <a:t>xSemaphoreTake</a:t>
            </a:r>
            <a:r>
              <a:rPr lang="en-US" sz="2000" dirty="0" smtClean="0">
                <a:latin typeface="Courier New" panose="02070309020205020404" pitchFamily="49" charset="0"/>
                <a:cs typeface="Courier New" panose="02070309020205020404" pitchFamily="49" charset="0"/>
              </a:rPr>
              <a:t>() </a:t>
            </a:r>
            <a:r>
              <a:rPr lang="en-US" sz="2400" dirty="0" smtClean="0">
                <a:cs typeface="Courier New" panose="02070309020205020404" pitchFamily="49" charset="0"/>
              </a:rPr>
              <a:t>and</a:t>
            </a:r>
            <a:r>
              <a:rPr lang="en-US"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xSemaphoreGive</a:t>
            </a:r>
            <a:r>
              <a:rPr lang="en-US" sz="2000" dirty="0" smtClean="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 </a:t>
            </a:r>
            <a:r>
              <a:rPr lang="en-US" sz="2400" dirty="0" smtClean="0">
                <a:cs typeface="Courier New" panose="02070309020205020404" pitchFamily="49" charset="0"/>
              </a:rPr>
              <a:t>are used also for down and up operations on counting semaphores.</a:t>
            </a:r>
            <a:endParaRPr lang="en-GB" sz="2400" dirty="0"/>
          </a:p>
        </p:txBody>
      </p:sp>
      <p:sp>
        <p:nvSpPr>
          <p:cNvPr id="3" name="TextBox 2"/>
          <p:cNvSpPr txBox="1"/>
          <p:nvPr/>
        </p:nvSpPr>
        <p:spPr>
          <a:xfrm>
            <a:off x="428626" y="2530799"/>
            <a:ext cx="8143875" cy="830997"/>
          </a:xfrm>
          <a:prstGeom prst="rect">
            <a:avLst/>
          </a:prstGeom>
          <a:noFill/>
        </p:spPr>
        <p:txBody>
          <a:bodyPr wrap="square" rtlCol="0">
            <a:spAutoFit/>
          </a:bodyPr>
          <a:lstStyle/>
          <a:p>
            <a:pPr algn="just"/>
            <a:r>
              <a:rPr lang="en-US" sz="2400" dirty="0" smtClean="0"/>
              <a:t>These functions return </a:t>
            </a:r>
            <a:r>
              <a:rPr lang="en-US" sz="2000" dirty="0" err="1" smtClean="0">
                <a:latin typeface="Courier New" panose="02070309020205020404" pitchFamily="49" charset="0"/>
                <a:cs typeface="Courier New" panose="02070309020205020404" pitchFamily="49" charset="0"/>
              </a:rPr>
              <a:t>pdTRUE</a:t>
            </a:r>
            <a:r>
              <a:rPr lang="en-US" sz="2400" dirty="0" smtClean="0"/>
              <a:t> (=1) if successful, and </a:t>
            </a:r>
            <a:r>
              <a:rPr lang="en-US" sz="2000" dirty="0" err="1" smtClean="0">
                <a:latin typeface="Courier New" panose="02070309020205020404" pitchFamily="49" charset="0"/>
                <a:cs typeface="Courier New" panose="02070309020205020404" pitchFamily="49" charset="0"/>
              </a:rPr>
              <a:t>pdFALSE</a:t>
            </a:r>
            <a:r>
              <a:rPr lang="en-US" sz="2400" dirty="0" smtClean="0"/>
              <a:t> (=0) otherwise, e.g.:</a:t>
            </a:r>
            <a:endParaRPr lang="en-GB" sz="2400" dirty="0"/>
          </a:p>
        </p:txBody>
      </p:sp>
      <p:sp>
        <p:nvSpPr>
          <p:cNvPr id="5" name="TextBox 4"/>
          <p:cNvSpPr txBox="1"/>
          <p:nvPr/>
        </p:nvSpPr>
        <p:spPr>
          <a:xfrm>
            <a:off x="428626" y="3559603"/>
            <a:ext cx="8143875" cy="461665"/>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smtClean="0">
                <a:solidFill>
                  <a:schemeClr val="bg1">
                    <a:lumMod val="75000"/>
                  </a:schemeClr>
                </a:solidFill>
              </a:rPr>
              <a:t>Specified tick counts expire without taking the semaphore.</a:t>
            </a:r>
            <a:endParaRPr lang="en-GB" sz="2400" dirty="0">
              <a:solidFill>
                <a:schemeClr val="bg1">
                  <a:lumMod val="75000"/>
                </a:schemeClr>
              </a:solidFill>
            </a:endParaRPr>
          </a:p>
        </p:txBody>
      </p:sp>
      <p:sp>
        <p:nvSpPr>
          <p:cNvPr id="16" name="TextBox 15"/>
          <p:cNvSpPr txBox="1"/>
          <p:nvPr/>
        </p:nvSpPr>
        <p:spPr>
          <a:xfrm>
            <a:off x="428626" y="4155825"/>
            <a:ext cx="8056668" cy="830997"/>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smtClean="0"/>
              <a:t>Giving a counting semaphore will cause it to exceed maximum count. </a:t>
            </a:r>
            <a:endParaRPr lang="en-GB" sz="2400" dirty="0"/>
          </a:p>
        </p:txBody>
      </p:sp>
      <p:sp>
        <p:nvSpPr>
          <p:cNvPr id="11" name="Text Box 11"/>
          <p:cNvSpPr txBox="1">
            <a:spLocks noChangeArrowheads="1"/>
          </p:cNvSpPr>
          <p:nvPr/>
        </p:nvSpPr>
        <p:spPr bwMode="auto">
          <a:xfrm>
            <a:off x="469515" y="366459"/>
            <a:ext cx="4510978" cy="415498"/>
          </a:xfrm>
          <a:prstGeom prst="rect">
            <a:avLst/>
          </a:prstGeom>
          <a:noFill/>
          <a:ln w="9525">
            <a:noFill/>
            <a:miter lim="800000"/>
            <a:headEnd/>
            <a:tailEnd/>
          </a:ln>
        </p:spPr>
        <p:txBody>
          <a:bodyPr wrap="non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Counting Semaphores</a:t>
            </a:r>
            <a:endParaRPr lang="en-GB" sz="2700" dirty="0">
              <a:cs typeface="Arial" charset="0"/>
            </a:endParaRPr>
          </a:p>
        </p:txBody>
      </p:sp>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4</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
        <p:nvSpPr>
          <p:cNvPr id="12" name="TextBox 16"/>
          <p:cNvSpPr txBox="1"/>
          <p:nvPr/>
        </p:nvSpPr>
        <p:spPr>
          <a:xfrm>
            <a:off x="428626" y="5090113"/>
            <a:ext cx="7005636" cy="461665"/>
          </a:xfrm>
          <a:prstGeom prst="rect">
            <a:avLst/>
          </a:prstGeom>
          <a:noFill/>
        </p:spPr>
        <p:txBody>
          <a:bodyPr wrap="none" rtlCol="0">
            <a:spAutoFit/>
          </a:bodyPr>
          <a:lstStyle/>
          <a:p>
            <a:pPr marL="342900" indent="-342900">
              <a:buFont typeface="Courier New" panose="02070309020205020404" pitchFamily="49" charset="0"/>
              <a:buChar char="o"/>
            </a:pPr>
            <a:r>
              <a:rPr lang="en-US" sz="2400" dirty="0" smtClean="0"/>
              <a:t>Giving a binary semaphore that’s already given (=1).</a:t>
            </a:r>
            <a:endParaRPr lang="en-GB" sz="2400" dirty="0"/>
          </a:p>
        </p:txBody>
      </p:sp>
      <p:pic>
        <p:nvPicPr>
          <p:cNvPr id="4" name="FreeRTOS Semaphores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2274" y="288739"/>
            <a:ext cx="609600" cy="609600"/>
          </a:xfrm>
          <a:prstGeom prst="rect">
            <a:avLst/>
          </a:prstGeom>
        </p:spPr>
      </p:pic>
    </p:spTree>
    <p:extLst>
      <p:ext uri="{BB962C8B-B14F-4D97-AF65-F5344CB8AC3E}">
        <p14:creationId xmlns:p14="http://schemas.microsoft.com/office/powerpoint/2010/main" val="16969510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2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10268" y="390850"/>
            <a:ext cx="2629951" cy="415498"/>
          </a:xfrm>
          <a:prstGeom prst="rect">
            <a:avLst/>
          </a:prstGeom>
          <a:noFill/>
          <a:ln w="9525">
            <a:noFill/>
            <a:miter lim="800000"/>
            <a:headEnd/>
            <a:tailEnd/>
          </a:ln>
        </p:spPr>
        <p:txBody>
          <a:bodyPr wrap="non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a:t>
            </a:r>
            <a:r>
              <a:rPr lang="en-GB" sz="2700" dirty="0" err="1" smtClean="0">
                <a:cs typeface="Arial" charset="0"/>
              </a:rPr>
              <a:t>Mutexes</a:t>
            </a:r>
            <a:endParaRPr lang="en-GB" sz="2700" dirty="0">
              <a:cs typeface="Arial" charset="0"/>
            </a:endParaRPr>
          </a:p>
        </p:txBody>
      </p:sp>
      <p:sp>
        <p:nvSpPr>
          <p:cNvPr id="2" name="PPTLabsHighlightTextFragmentsShapec52408d5-0270-47d9-a0bd-bd6eafe95ac4"/>
          <p:cNvSpPr/>
          <p:nvPr>
            <p:custDataLst>
              <p:tags r:id="rId1"/>
            </p:custDataLst>
          </p:nvPr>
        </p:nvSpPr>
        <p:spPr>
          <a:xfrm>
            <a:off x="4983003" y="1432995"/>
            <a:ext cx="2142617"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13860" y="1387275"/>
            <a:ext cx="8199530" cy="830997"/>
          </a:xfrm>
          <a:prstGeom prst="rect">
            <a:avLst/>
          </a:prstGeom>
          <a:noFill/>
        </p:spPr>
        <p:txBody>
          <a:bodyPr wrap="square" rtlCol="0">
            <a:spAutoFit/>
          </a:bodyPr>
          <a:lstStyle/>
          <a:p>
            <a:pPr algn="just"/>
            <a:r>
              <a:rPr lang="en-US" sz="2400" dirty="0" smtClean="0"/>
              <a:t>A </a:t>
            </a:r>
            <a:r>
              <a:rPr lang="en-US" sz="2400" dirty="0" err="1" smtClean="0"/>
              <a:t>mutex</a:t>
            </a:r>
            <a:r>
              <a:rPr lang="en-US" sz="2400" dirty="0" smtClean="0"/>
              <a:t> is a semaphore used for mutual exclusion.  It differs from a binary semaphore in the following:</a:t>
            </a:r>
            <a:endParaRPr lang="en-GB" sz="2400" dirty="0"/>
          </a:p>
        </p:txBody>
      </p:sp>
      <p:sp>
        <p:nvSpPr>
          <p:cNvPr id="18" name="TextBox 17"/>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5</a:t>
            </a:r>
            <a:endParaRPr lang="en-GB" sz="1400" i="1" dirty="0">
              <a:solidFill>
                <a:schemeClr val="tx2"/>
              </a:solidFill>
              <a:latin typeface="+mn-lt"/>
            </a:endParaRPr>
          </a:p>
        </p:txBody>
      </p:sp>
      <p:cxnSp>
        <p:nvCxnSpPr>
          <p:cNvPr id="19" name="Straight Connector 18"/>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7"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
        <p:nvSpPr>
          <p:cNvPr id="8" name="PPTLabsHighlightTextFragmentsShape60293a70-f402-4208-ac1c-c1dfe239193d"/>
          <p:cNvSpPr/>
          <p:nvPr>
            <p:custDataLst>
              <p:tags r:id="rId2"/>
            </p:custDataLst>
          </p:nvPr>
        </p:nvSpPr>
        <p:spPr>
          <a:xfrm>
            <a:off x="812414" y="2436376"/>
            <a:ext cx="1369441"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1"/>
          <p:cNvSpPr txBox="1"/>
          <p:nvPr/>
        </p:nvSpPr>
        <p:spPr>
          <a:xfrm>
            <a:off x="378074" y="2390656"/>
            <a:ext cx="7498519" cy="461665"/>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t>Initial state of semaphore is equivalent to a value of </a:t>
            </a:r>
            <a:r>
              <a:rPr lang="en-US" sz="2400" dirty="0" smtClean="0"/>
              <a:t>1</a:t>
            </a:r>
            <a:r>
              <a:rPr lang="en-US" dirty="0" smtClean="0"/>
              <a:t>.</a:t>
            </a:r>
            <a:endParaRPr lang="en-GB" dirty="0"/>
          </a:p>
        </p:txBody>
      </p:sp>
      <p:pic>
        <p:nvPicPr>
          <p:cNvPr id="3" name="FreeRTOS Semaphores 1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968106" y="251768"/>
            <a:ext cx="609600" cy="609600"/>
          </a:xfrm>
          <a:prstGeom prst="rect">
            <a:avLst/>
          </a:prstGeom>
        </p:spPr>
      </p:pic>
    </p:spTree>
    <p:extLst>
      <p:ext uri="{BB962C8B-B14F-4D97-AF65-F5344CB8AC3E}">
        <p14:creationId xmlns:p14="http://schemas.microsoft.com/office/powerpoint/2010/main" val="8563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1990" fill="hold"/>
                                        <p:tgtEl>
                                          <p:spTgt spid="3"/>
                                        </p:tgtEl>
                                      </p:cBhvr>
                                    </p:cmd>
                                  </p:childTnLst>
                                </p:cTn>
                              </p:par>
                            </p:childTnLst>
                          </p:cTn>
                        </p:par>
                      </p:childTnLst>
                    </p:cTn>
                  </p:par>
                </p:childTnLst>
              </p:cTn>
              <p:nextCondLst>
                <p:cond evt="onClick" delay="0">
                  <p:tgtEl>
                    <p:spTgt spid="3"/>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10268" y="390850"/>
            <a:ext cx="2629951" cy="415498"/>
          </a:xfrm>
          <a:prstGeom prst="rect">
            <a:avLst/>
          </a:prstGeom>
          <a:noFill/>
          <a:ln w="9525">
            <a:noFill/>
            <a:miter lim="800000"/>
            <a:headEnd/>
            <a:tailEnd/>
          </a:ln>
        </p:spPr>
        <p:txBody>
          <a:bodyPr wrap="non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a:t>
            </a:r>
            <a:r>
              <a:rPr lang="en-GB" sz="2700" dirty="0" err="1" smtClean="0">
                <a:cs typeface="Arial" charset="0"/>
              </a:rPr>
              <a:t>Mutexes</a:t>
            </a:r>
            <a:endParaRPr lang="en-GB" sz="2700" dirty="0">
              <a:cs typeface="Arial" charset="0"/>
            </a:endParaRPr>
          </a:p>
        </p:txBody>
      </p:sp>
      <p:sp>
        <p:nvSpPr>
          <p:cNvPr id="6" name="TextBox 5"/>
          <p:cNvSpPr txBox="1"/>
          <p:nvPr/>
        </p:nvSpPr>
        <p:spPr>
          <a:xfrm>
            <a:off x="413860" y="1387275"/>
            <a:ext cx="8199530" cy="830997"/>
          </a:xfrm>
          <a:prstGeom prst="rect">
            <a:avLst/>
          </a:prstGeom>
          <a:noFill/>
        </p:spPr>
        <p:txBody>
          <a:bodyPr wrap="square" rtlCol="0">
            <a:spAutoFit/>
          </a:bodyPr>
          <a:lstStyle/>
          <a:p>
            <a:pPr algn="just"/>
            <a:r>
              <a:rPr lang="en-US" sz="2400" dirty="0" smtClean="0"/>
              <a:t>A </a:t>
            </a:r>
            <a:r>
              <a:rPr lang="en-US" sz="2400" dirty="0" err="1" smtClean="0"/>
              <a:t>mutex</a:t>
            </a:r>
            <a:r>
              <a:rPr lang="en-US" sz="2400" dirty="0" smtClean="0"/>
              <a:t> is a semaphore used for mutual exclusion.  It differs from a binary semaphore in the following:</a:t>
            </a:r>
            <a:endParaRPr lang="en-GB" sz="2400" dirty="0"/>
          </a:p>
        </p:txBody>
      </p:sp>
      <p:sp>
        <p:nvSpPr>
          <p:cNvPr id="3" name="PPTLabsHighlightTextFragmentsShapef70c4eb8-3d38-441a-ae57-900dce8d954a"/>
          <p:cNvSpPr/>
          <p:nvPr>
            <p:custDataLst>
              <p:tags r:id="rId1"/>
            </p:custDataLst>
          </p:nvPr>
        </p:nvSpPr>
        <p:spPr>
          <a:xfrm>
            <a:off x="3530849" y="3009677"/>
            <a:ext cx="2542794"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78074" y="2963957"/>
            <a:ext cx="8213274" cy="1200329"/>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err="1" smtClean="0"/>
              <a:t>Mutex</a:t>
            </a:r>
            <a:r>
              <a:rPr lang="en-US" sz="2400" dirty="0" smtClean="0"/>
              <a:t> implements priority inheritance: priority of task holding the </a:t>
            </a:r>
            <a:r>
              <a:rPr lang="en-US" sz="2400" dirty="0" err="1" smtClean="0"/>
              <a:t>mutex</a:t>
            </a:r>
            <a:r>
              <a:rPr lang="en-US" sz="2400" dirty="0" smtClean="0"/>
              <a:t> is temporarily raised to that of highest priority task attempting to take the same </a:t>
            </a:r>
            <a:r>
              <a:rPr lang="en-US" sz="2400" dirty="0" err="1" smtClean="0"/>
              <a:t>mutex</a:t>
            </a:r>
            <a:r>
              <a:rPr lang="en-US" sz="2400" dirty="0" smtClean="0"/>
              <a:t>.</a:t>
            </a:r>
            <a:endParaRPr lang="en-GB" sz="2400" dirty="0"/>
          </a:p>
        </p:txBody>
      </p:sp>
      <p:sp>
        <p:nvSpPr>
          <p:cNvPr id="2" name="TextBox 1"/>
          <p:cNvSpPr txBox="1"/>
          <p:nvPr/>
        </p:nvSpPr>
        <p:spPr>
          <a:xfrm>
            <a:off x="378074" y="2390656"/>
            <a:ext cx="7498519" cy="461665"/>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solidFill>
                  <a:schemeClr val="bg1">
                    <a:lumMod val="75000"/>
                  </a:schemeClr>
                </a:solidFill>
              </a:rPr>
              <a:t>Initial state of semaphore is equivalent to a value of </a:t>
            </a:r>
            <a:r>
              <a:rPr lang="en-US" sz="2400" dirty="0" smtClean="0">
                <a:solidFill>
                  <a:schemeClr val="bg1">
                    <a:lumMod val="75000"/>
                  </a:schemeClr>
                </a:solidFill>
              </a:rPr>
              <a:t>1</a:t>
            </a:r>
            <a:r>
              <a:rPr lang="en-US" dirty="0" smtClean="0">
                <a:solidFill>
                  <a:schemeClr val="bg1">
                    <a:lumMod val="75000"/>
                  </a:schemeClr>
                </a:solidFill>
              </a:rPr>
              <a:t>.</a:t>
            </a:r>
            <a:endParaRPr lang="en-GB" dirty="0">
              <a:solidFill>
                <a:schemeClr val="bg1">
                  <a:lumMod val="75000"/>
                </a:schemeClr>
              </a:solidFill>
            </a:endParaRPr>
          </a:p>
        </p:txBody>
      </p:sp>
      <p:sp>
        <p:nvSpPr>
          <p:cNvPr id="18" name="TextBox 17"/>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5</a:t>
            </a:r>
            <a:endParaRPr lang="en-GB" sz="1400" i="1" dirty="0">
              <a:solidFill>
                <a:schemeClr val="tx2"/>
              </a:solidFill>
              <a:latin typeface="+mn-lt"/>
            </a:endParaRPr>
          </a:p>
        </p:txBody>
      </p:sp>
      <p:cxnSp>
        <p:nvCxnSpPr>
          <p:cNvPr id="19" name="Straight Connector 18"/>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5" name="FreeRTOS Semaphores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968106" y="290456"/>
            <a:ext cx="609600" cy="609600"/>
          </a:xfrm>
          <a:prstGeom prst="rect">
            <a:avLst/>
          </a:prstGeom>
        </p:spPr>
      </p:pic>
    </p:spTree>
    <p:extLst>
      <p:ext uri="{BB962C8B-B14F-4D97-AF65-F5344CB8AC3E}">
        <p14:creationId xmlns:p14="http://schemas.microsoft.com/office/powerpoint/2010/main" val="418497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10268" y="390850"/>
            <a:ext cx="2629951" cy="415498"/>
          </a:xfrm>
          <a:prstGeom prst="rect">
            <a:avLst/>
          </a:prstGeom>
          <a:noFill/>
          <a:ln w="9525">
            <a:noFill/>
            <a:miter lim="800000"/>
            <a:headEnd/>
            <a:tailEnd/>
          </a:ln>
        </p:spPr>
        <p:txBody>
          <a:bodyPr wrap="non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a:t>
            </a:r>
            <a:r>
              <a:rPr lang="en-GB" sz="2700" dirty="0" err="1" smtClean="0">
                <a:cs typeface="Arial" charset="0"/>
              </a:rPr>
              <a:t>Mutexes</a:t>
            </a:r>
            <a:endParaRPr lang="en-GB" sz="2700" dirty="0">
              <a:cs typeface="Arial" charset="0"/>
            </a:endParaRPr>
          </a:p>
        </p:txBody>
      </p:sp>
      <p:sp>
        <p:nvSpPr>
          <p:cNvPr id="6" name="TextBox 5"/>
          <p:cNvSpPr txBox="1"/>
          <p:nvPr/>
        </p:nvSpPr>
        <p:spPr>
          <a:xfrm>
            <a:off x="413860" y="1387275"/>
            <a:ext cx="8199530" cy="830997"/>
          </a:xfrm>
          <a:prstGeom prst="rect">
            <a:avLst/>
          </a:prstGeom>
          <a:noFill/>
        </p:spPr>
        <p:txBody>
          <a:bodyPr wrap="square" rtlCol="0">
            <a:spAutoFit/>
          </a:bodyPr>
          <a:lstStyle/>
          <a:p>
            <a:pPr algn="just"/>
            <a:r>
              <a:rPr lang="en-US" sz="2400" dirty="0" smtClean="0"/>
              <a:t>A </a:t>
            </a:r>
            <a:r>
              <a:rPr lang="en-US" sz="2400" dirty="0" err="1" smtClean="0"/>
              <a:t>mutex</a:t>
            </a:r>
            <a:r>
              <a:rPr lang="en-US" sz="2400" dirty="0" smtClean="0"/>
              <a:t> is a semaphore used for mutual exclusion.  It differs from a binary semaphore in the following:</a:t>
            </a:r>
            <a:endParaRPr lang="en-GB" sz="2400" dirty="0"/>
          </a:p>
        </p:txBody>
      </p:sp>
      <p:sp>
        <p:nvSpPr>
          <p:cNvPr id="7" name="TextBox 6"/>
          <p:cNvSpPr txBox="1"/>
          <p:nvPr/>
        </p:nvSpPr>
        <p:spPr>
          <a:xfrm>
            <a:off x="398628" y="4191371"/>
            <a:ext cx="6599692" cy="461665"/>
          </a:xfrm>
          <a:prstGeom prst="rect">
            <a:avLst/>
          </a:prstGeom>
          <a:noFill/>
        </p:spPr>
        <p:txBody>
          <a:bodyPr wrap="none" rtlCol="0">
            <a:spAutoFit/>
          </a:bodyPr>
          <a:lstStyle/>
          <a:p>
            <a:pPr marL="342900" indent="-342900" algn="just">
              <a:buFont typeface="Courier New" panose="02070309020205020404" pitchFamily="49" charset="0"/>
              <a:buChar char="o"/>
            </a:pPr>
            <a:r>
              <a:rPr lang="en-US" sz="2400" dirty="0" smtClean="0"/>
              <a:t>A task that takes a </a:t>
            </a:r>
            <a:r>
              <a:rPr lang="en-US" sz="2400" dirty="0" err="1" smtClean="0"/>
              <a:t>mutex</a:t>
            </a:r>
            <a:r>
              <a:rPr lang="en-US" sz="2400" dirty="0" smtClean="0"/>
              <a:t> will always give it back.</a:t>
            </a:r>
          </a:p>
        </p:txBody>
      </p:sp>
      <p:sp>
        <p:nvSpPr>
          <p:cNvPr id="11" name="TextBox 10"/>
          <p:cNvSpPr txBox="1"/>
          <p:nvPr/>
        </p:nvSpPr>
        <p:spPr>
          <a:xfrm>
            <a:off x="378074" y="2963957"/>
            <a:ext cx="8213274" cy="1200329"/>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err="1" smtClean="0">
                <a:solidFill>
                  <a:schemeClr val="bg1">
                    <a:lumMod val="75000"/>
                  </a:schemeClr>
                </a:solidFill>
              </a:rPr>
              <a:t>Mutex</a:t>
            </a:r>
            <a:r>
              <a:rPr lang="en-US" sz="2400" dirty="0" smtClean="0">
                <a:solidFill>
                  <a:schemeClr val="bg1">
                    <a:lumMod val="75000"/>
                  </a:schemeClr>
                </a:solidFill>
              </a:rPr>
              <a:t> implements priority inheritance: priority of task holding the </a:t>
            </a:r>
            <a:r>
              <a:rPr lang="en-US" sz="2400" dirty="0" err="1" smtClean="0">
                <a:solidFill>
                  <a:schemeClr val="bg1">
                    <a:lumMod val="75000"/>
                  </a:schemeClr>
                </a:solidFill>
              </a:rPr>
              <a:t>mutex</a:t>
            </a:r>
            <a:r>
              <a:rPr lang="en-US" sz="2400" dirty="0" smtClean="0">
                <a:solidFill>
                  <a:schemeClr val="bg1">
                    <a:lumMod val="75000"/>
                  </a:schemeClr>
                </a:solidFill>
              </a:rPr>
              <a:t> is temporarily raised to that of highest priority task attempting to take the same </a:t>
            </a:r>
            <a:r>
              <a:rPr lang="en-US" sz="2400" dirty="0" err="1" smtClean="0">
                <a:solidFill>
                  <a:schemeClr val="bg1">
                    <a:lumMod val="75000"/>
                  </a:schemeClr>
                </a:solidFill>
              </a:rPr>
              <a:t>mutex</a:t>
            </a:r>
            <a:r>
              <a:rPr lang="en-US" sz="2400" dirty="0" smtClean="0">
                <a:solidFill>
                  <a:schemeClr val="bg1">
                    <a:lumMod val="75000"/>
                  </a:schemeClr>
                </a:solidFill>
              </a:rPr>
              <a:t>.</a:t>
            </a:r>
            <a:endParaRPr lang="en-GB" sz="2400" dirty="0">
              <a:solidFill>
                <a:schemeClr val="bg1">
                  <a:lumMod val="75000"/>
                </a:schemeClr>
              </a:solidFill>
            </a:endParaRPr>
          </a:p>
        </p:txBody>
      </p:sp>
      <p:sp>
        <p:nvSpPr>
          <p:cNvPr id="2" name="TextBox 1"/>
          <p:cNvSpPr txBox="1"/>
          <p:nvPr/>
        </p:nvSpPr>
        <p:spPr>
          <a:xfrm>
            <a:off x="378074" y="2390656"/>
            <a:ext cx="7498519" cy="461665"/>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solidFill>
                  <a:schemeClr val="bg1">
                    <a:lumMod val="75000"/>
                  </a:schemeClr>
                </a:solidFill>
              </a:rPr>
              <a:t>Initial state of semaphore is equivalent to a value of </a:t>
            </a:r>
            <a:r>
              <a:rPr lang="en-US" sz="2400" dirty="0" smtClean="0">
                <a:solidFill>
                  <a:schemeClr val="bg1">
                    <a:lumMod val="75000"/>
                  </a:schemeClr>
                </a:solidFill>
              </a:rPr>
              <a:t>1</a:t>
            </a:r>
            <a:r>
              <a:rPr lang="en-US" dirty="0" smtClean="0">
                <a:solidFill>
                  <a:schemeClr val="bg1">
                    <a:lumMod val="75000"/>
                  </a:schemeClr>
                </a:solidFill>
              </a:rPr>
              <a:t>.</a:t>
            </a:r>
            <a:endParaRPr lang="en-GB" dirty="0">
              <a:solidFill>
                <a:schemeClr val="bg1">
                  <a:lumMod val="75000"/>
                </a:schemeClr>
              </a:solidFill>
            </a:endParaRPr>
          </a:p>
        </p:txBody>
      </p:sp>
      <p:sp>
        <p:nvSpPr>
          <p:cNvPr id="18" name="TextBox 17"/>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5</a:t>
            </a:r>
            <a:endParaRPr lang="en-GB" sz="1400" i="1" dirty="0">
              <a:solidFill>
                <a:schemeClr val="tx2"/>
              </a:solidFill>
              <a:latin typeface="+mn-lt"/>
            </a:endParaRPr>
          </a:p>
        </p:txBody>
      </p:sp>
      <p:cxnSp>
        <p:nvCxnSpPr>
          <p:cNvPr id="19" name="Straight Connector 18"/>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3" name="FreeRTOS Semaphores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68106" y="290456"/>
            <a:ext cx="609600" cy="609600"/>
          </a:xfrm>
          <a:prstGeom prst="rect">
            <a:avLst/>
          </a:prstGeom>
        </p:spPr>
      </p:pic>
    </p:spTree>
    <p:extLst>
      <p:ext uri="{BB962C8B-B14F-4D97-AF65-F5344CB8AC3E}">
        <p14:creationId xmlns:p14="http://schemas.microsoft.com/office/powerpoint/2010/main" val="1359818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10268" y="390850"/>
            <a:ext cx="2629951" cy="415498"/>
          </a:xfrm>
          <a:prstGeom prst="rect">
            <a:avLst/>
          </a:prstGeom>
          <a:noFill/>
          <a:ln w="9525">
            <a:noFill/>
            <a:miter lim="800000"/>
            <a:headEnd/>
            <a:tailEnd/>
          </a:ln>
        </p:spPr>
        <p:txBody>
          <a:bodyPr wrap="non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a:t>
            </a:r>
            <a:r>
              <a:rPr lang="en-GB" sz="2700" dirty="0" err="1" smtClean="0">
                <a:cs typeface="Arial" charset="0"/>
              </a:rPr>
              <a:t>Mutexes</a:t>
            </a:r>
            <a:endParaRPr lang="en-GB" sz="2700" dirty="0">
              <a:cs typeface="Arial" charset="0"/>
            </a:endParaRPr>
          </a:p>
        </p:txBody>
      </p:sp>
      <p:sp>
        <p:nvSpPr>
          <p:cNvPr id="6" name="TextBox 5"/>
          <p:cNvSpPr txBox="1"/>
          <p:nvPr/>
        </p:nvSpPr>
        <p:spPr>
          <a:xfrm>
            <a:off x="413860" y="1387275"/>
            <a:ext cx="8199530" cy="830997"/>
          </a:xfrm>
          <a:prstGeom prst="rect">
            <a:avLst/>
          </a:prstGeom>
          <a:noFill/>
        </p:spPr>
        <p:txBody>
          <a:bodyPr wrap="square" rtlCol="0">
            <a:spAutoFit/>
          </a:bodyPr>
          <a:lstStyle/>
          <a:p>
            <a:pPr algn="just"/>
            <a:r>
              <a:rPr lang="en-US" sz="2400" dirty="0" smtClean="0">
                <a:solidFill>
                  <a:schemeClr val="bg1">
                    <a:lumMod val="75000"/>
                  </a:schemeClr>
                </a:solidFill>
              </a:rPr>
              <a:t>A </a:t>
            </a:r>
            <a:r>
              <a:rPr lang="en-US" sz="2400" dirty="0" err="1" smtClean="0">
                <a:solidFill>
                  <a:schemeClr val="bg1">
                    <a:lumMod val="75000"/>
                  </a:schemeClr>
                </a:solidFill>
              </a:rPr>
              <a:t>mutex</a:t>
            </a:r>
            <a:r>
              <a:rPr lang="en-US" sz="2400" dirty="0" smtClean="0">
                <a:solidFill>
                  <a:schemeClr val="bg1">
                    <a:lumMod val="75000"/>
                  </a:schemeClr>
                </a:solidFill>
              </a:rPr>
              <a:t> is a semaphore used for mutual exclusion.  It differs from a binary semaphore in the following:</a:t>
            </a:r>
            <a:endParaRPr lang="en-GB" sz="2400" dirty="0">
              <a:solidFill>
                <a:schemeClr val="bg1">
                  <a:lumMod val="75000"/>
                </a:schemeClr>
              </a:solidFill>
            </a:endParaRPr>
          </a:p>
        </p:txBody>
      </p:sp>
      <p:sp>
        <p:nvSpPr>
          <p:cNvPr id="7" name="TextBox 6"/>
          <p:cNvSpPr txBox="1"/>
          <p:nvPr/>
        </p:nvSpPr>
        <p:spPr>
          <a:xfrm>
            <a:off x="398628" y="4191371"/>
            <a:ext cx="6599692" cy="461665"/>
          </a:xfrm>
          <a:prstGeom prst="rect">
            <a:avLst/>
          </a:prstGeom>
          <a:noFill/>
        </p:spPr>
        <p:txBody>
          <a:bodyPr wrap="none" rtlCol="0">
            <a:spAutoFit/>
          </a:bodyPr>
          <a:lstStyle/>
          <a:p>
            <a:pPr marL="342900" indent="-342900" algn="just">
              <a:buFont typeface="Courier New" panose="02070309020205020404" pitchFamily="49" charset="0"/>
              <a:buChar char="o"/>
            </a:pPr>
            <a:r>
              <a:rPr lang="en-US" sz="2400" dirty="0" smtClean="0">
                <a:solidFill>
                  <a:schemeClr val="bg1">
                    <a:lumMod val="75000"/>
                  </a:schemeClr>
                </a:solidFill>
              </a:rPr>
              <a:t>A task that takes a </a:t>
            </a:r>
            <a:r>
              <a:rPr lang="en-US" sz="2400" dirty="0" err="1" smtClean="0">
                <a:solidFill>
                  <a:schemeClr val="bg1">
                    <a:lumMod val="75000"/>
                  </a:schemeClr>
                </a:solidFill>
              </a:rPr>
              <a:t>mutex</a:t>
            </a:r>
            <a:r>
              <a:rPr lang="en-US" sz="2400" dirty="0" smtClean="0">
                <a:solidFill>
                  <a:schemeClr val="bg1">
                    <a:lumMod val="75000"/>
                  </a:schemeClr>
                </a:solidFill>
              </a:rPr>
              <a:t> will always give it back.</a:t>
            </a:r>
          </a:p>
        </p:txBody>
      </p:sp>
      <p:sp>
        <p:nvSpPr>
          <p:cNvPr id="11" name="TextBox 10"/>
          <p:cNvSpPr txBox="1"/>
          <p:nvPr/>
        </p:nvSpPr>
        <p:spPr>
          <a:xfrm>
            <a:off x="378074" y="2963957"/>
            <a:ext cx="8213274" cy="1200329"/>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err="1" smtClean="0">
                <a:solidFill>
                  <a:schemeClr val="bg1">
                    <a:lumMod val="75000"/>
                  </a:schemeClr>
                </a:solidFill>
              </a:rPr>
              <a:t>Mutex</a:t>
            </a:r>
            <a:r>
              <a:rPr lang="en-US" sz="2400" dirty="0" smtClean="0">
                <a:solidFill>
                  <a:schemeClr val="bg1">
                    <a:lumMod val="75000"/>
                  </a:schemeClr>
                </a:solidFill>
              </a:rPr>
              <a:t> implements priority inheritance: priority of task holding the </a:t>
            </a:r>
            <a:r>
              <a:rPr lang="en-US" sz="2400" dirty="0" err="1" smtClean="0">
                <a:solidFill>
                  <a:schemeClr val="bg1">
                    <a:lumMod val="75000"/>
                  </a:schemeClr>
                </a:solidFill>
              </a:rPr>
              <a:t>mutex</a:t>
            </a:r>
            <a:r>
              <a:rPr lang="en-US" sz="2400" dirty="0" smtClean="0">
                <a:solidFill>
                  <a:schemeClr val="bg1">
                    <a:lumMod val="75000"/>
                  </a:schemeClr>
                </a:solidFill>
              </a:rPr>
              <a:t> is temporarily raised to that of highest priority task attempting to take the same </a:t>
            </a:r>
            <a:r>
              <a:rPr lang="en-US" sz="2400" dirty="0" err="1" smtClean="0">
                <a:solidFill>
                  <a:schemeClr val="bg1">
                    <a:lumMod val="75000"/>
                  </a:schemeClr>
                </a:solidFill>
              </a:rPr>
              <a:t>mutex</a:t>
            </a:r>
            <a:r>
              <a:rPr lang="en-US" sz="2400" dirty="0" smtClean="0">
                <a:solidFill>
                  <a:schemeClr val="bg1">
                    <a:lumMod val="75000"/>
                  </a:schemeClr>
                </a:solidFill>
              </a:rPr>
              <a:t>.</a:t>
            </a:r>
            <a:endParaRPr lang="en-GB" sz="2400" dirty="0">
              <a:solidFill>
                <a:schemeClr val="bg1">
                  <a:lumMod val="75000"/>
                </a:schemeClr>
              </a:solidFill>
            </a:endParaRPr>
          </a:p>
        </p:txBody>
      </p:sp>
      <p:sp>
        <p:nvSpPr>
          <p:cNvPr id="12" name="TextBox 11"/>
          <p:cNvSpPr txBox="1"/>
          <p:nvPr/>
        </p:nvSpPr>
        <p:spPr>
          <a:xfrm>
            <a:off x="429162" y="4825012"/>
            <a:ext cx="8143338" cy="1200329"/>
          </a:xfrm>
          <a:prstGeom prst="rect">
            <a:avLst/>
          </a:prstGeom>
          <a:noFill/>
        </p:spPr>
        <p:txBody>
          <a:bodyPr wrap="square" rtlCol="0">
            <a:spAutoFit/>
          </a:bodyPr>
          <a:lstStyle/>
          <a:p>
            <a:pPr algn="just"/>
            <a:r>
              <a:rPr lang="en-US" sz="2400" dirty="0" smtClean="0"/>
              <a:t>It is created using the function </a:t>
            </a:r>
            <a:r>
              <a:rPr lang="en-US" sz="2000" dirty="0" err="1" smtClean="0">
                <a:latin typeface="Courier New" panose="02070309020205020404" pitchFamily="49" charset="0"/>
                <a:cs typeface="Courier New" panose="02070309020205020404" pitchFamily="49" charset="0"/>
              </a:rPr>
              <a:t>xSemaphoreCreateMutex</a:t>
            </a:r>
            <a:r>
              <a:rPr lang="en-US" sz="2000" dirty="0" smtClean="0">
                <a:latin typeface="Courier New" panose="02070309020205020404" pitchFamily="49" charset="0"/>
                <a:cs typeface="Courier New" panose="02070309020205020404" pitchFamily="49" charset="0"/>
              </a:rPr>
              <a:t>(void)</a:t>
            </a:r>
            <a:r>
              <a:rPr lang="en-US" sz="2400" dirty="0" smtClean="0"/>
              <a:t> and manipulated by the same functions </a:t>
            </a:r>
            <a:r>
              <a:rPr lang="en-US" sz="2000" dirty="0" err="1">
                <a:solidFill>
                  <a:prstClr val="black"/>
                </a:solidFill>
                <a:latin typeface="Courier New" panose="02070309020205020404" pitchFamily="49" charset="0"/>
                <a:cs typeface="Courier New" panose="02070309020205020404" pitchFamily="49" charset="0"/>
              </a:rPr>
              <a:t>xSemaphoreTake</a:t>
            </a:r>
            <a:r>
              <a:rPr lang="en-US" sz="2000" dirty="0">
                <a:solidFill>
                  <a:prstClr val="black"/>
                </a:solidFill>
                <a:latin typeface="Courier New" panose="02070309020205020404" pitchFamily="49" charset="0"/>
                <a:cs typeface="Courier New" panose="02070309020205020404" pitchFamily="49" charset="0"/>
              </a:rPr>
              <a:t>() </a:t>
            </a:r>
            <a:r>
              <a:rPr lang="en-US" sz="2400" dirty="0">
                <a:solidFill>
                  <a:prstClr val="black"/>
                </a:solidFill>
                <a:cs typeface="Courier New" panose="02070309020205020404" pitchFamily="49" charset="0"/>
              </a:rPr>
              <a:t>and</a:t>
            </a:r>
            <a:r>
              <a:rPr lang="en-US" dirty="0">
                <a:solidFill>
                  <a:prstClr val="black"/>
                </a:solidFill>
                <a:latin typeface="Courier New" panose="02070309020205020404" pitchFamily="49" charset="0"/>
                <a:cs typeface="Courier New" panose="02070309020205020404" pitchFamily="49" charset="0"/>
              </a:rPr>
              <a:t> </a:t>
            </a:r>
            <a:r>
              <a:rPr lang="en-US" sz="2000" dirty="0" err="1">
                <a:solidFill>
                  <a:prstClr val="black"/>
                </a:solidFill>
                <a:latin typeface="Courier New" panose="02070309020205020404" pitchFamily="49" charset="0"/>
                <a:cs typeface="Courier New" panose="02070309020205020404" pitchFamily="49" charset="0"/>
              </a:rPr>
              <a:t>xSemaphoreGive</a:t>
            </a:r>
            <a:r>
              <a:rPr lang="en-US" sz="2000" dirty="0" smtClean="0">
                <a:solidFill>
                  <a:prstClr val="black"/>
                </a:solidFill>
                <a:latin typeface="Courier New" panose="02070309020205020404" pitchFamily="49" charset="0"/>
                <a:cs typeface="Courier New" panose="02070309020205020404" pitchFamily="49" charset="0"/>
              </a:rPr>
              <a:t>().</a:t>
            </a:r>
            <a:r>
              <a:rPr lang="en-US" dirty="0" smtClean="0">
                <a:solidFill>
                  <a:prstClr val="black"/>
                </a:solidFill>
                <a:latin typeface="Courier New" panose="02070309020205020404" pitchFamily="49" charset="0"/>
                <a:cs typeface="Courier New" panose="02070309020205020404" pitchFamily="49" charset="0"/>
              </a:rPr>
              <a:t> </a:t>
            </a:r>
            <a:endParaRPr lang="en-GB" sz="2400" dirty="0"/>
          </a:p>
        </p:txBody>
      </p:sp>
      <p:sp>
        <p:nvSpPr>
          <p:cNvPr id="2" name="TextBox 1"/>
          <p:cNvSpPr txBox="1"/>
          <p:nvPr/>
        </p:nvSpPr>
        <p:spPr>
          <a:xfrm>
            <a:off x="378074" y="2390656"/>
            <a:ext cx="7498519" cy="461665"/>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solidFill>
                  <a:schemeClr val="bg1">
                    <a:lumMod val="75000"/>
                  </a:schemeClr>
                </a:solidFill>
              </a:rPr>
              <a:t>Initial state of semaphore is equivalent to a value of </a:t>
            </a:r>
            <a:r>
              <a:rPr lang="en-US" sz="2400" dirty="0" smtClean="0">
                <a:solidFill>
                  <a:schemeClr val="bg1">
                    <a:lumMod val="75000"/>
                  </a:schemeClr>
                </a:solidFill>
              </a:rPr>
              <a:t>1</a:t>
            </a:r>
            <a:r>
              <a:rPr lang="en-US" dirty="0" smtClean="0">
                <a:solidFill>
                  <a:schemeClr val="bg1">
                    <a:lumMod val="75000"/>
                  </a:schemeClr>
                </a:solidFill>
              </a:rPr>
              <a:t>.</a:t>
            </a:r>
            <a:endParaRPr lang="en-GB" dirty="0">
              <a:solidFill>
                <a:schemeClr val="bg1">
                  <a:lumMod val="75000"/>
                </a:schemeClr>
              </a:solidFill>
            </a:endParaRPr>
          </a:p>
        </p:txBody>
      </p:sp>
      <p:sp>
        <p:nvSpPr>
          <p:cNvPr id="18" name="TextBox 17"/>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5</a:t>
            </a:r>
            <a:endParaRPr lang="en-GB" sz="1400" i="1" dirty="0">
              <a:solidFill>
                <a:schemeClr val="tx2"/>
              </a:solidFill>
              <a:latin typeface="+mn-lt"/>
            </a:endParaRPr>
          </a:p>
        </p:txBody>
      </p:sp>
      <p:cxnSp>
        <p:nvCxnSpPr>
          <p:cNvPr id="19" name="Straight Connector 18"/>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3"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2515184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45777" y="375233"/>
            <a:ext cx="3166060" cy="415498"/>
          </a:xfrm>
          <a:prstGeom prst="rect">
            <a:avLst/>
          </a:prstGeom>
          <a:noFill/>
          <a:ln w="9525">
            <a:noFill/>
            <a:miter lim="800000"/>
            <a:headEnd/>
            <a:tailEnd/>
          </a:ln>
        </p:spPr>
        <p:txBody>
          <a:bodyPr wrap="non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Semaphores</a:t>
            </a:r>
            <a:endParaRPr lang="en-GB" sz="2700" dirty="0">
              <a:cs typeface="Arial" charset="0"/>
            </a:endParaRPr>
          </a:p>
        </p:txBody>
      </p:sp>
      <p:sp>
        <p:nvSpPr>
          <p:cNvPr id="6" name="TextBox 5"/>
          <p:cNvSpPr txBox="1"/>
          <p:nvPr/>
        </p:nvSpPr>
        <p:spPr>
          <a:xfrm>
            <a:off x="428625" y="1463859"/>
            <a:ext cx="8193250" cy="1200329"/>
          </a:xfrm>
          <a:prstGeom prst="rect">
            <a:avLst/>
          </a:prstGeom>
          <a:noFill/>
        </p:spPr>
        <p:txBody>
          <a:bodyPr wrap="square" rtlCol="0">
            <a:spAutoFit/>
          </a:bodyPr>
          <a:lstStyle/>
          <a:p>
            <a:pPr algn="just"/>
            <a:r>
              <a:rPr lang="en-US" sz="2400" dirty="0" err="1" smtClean="0">
                <a:solidFill>
                  <a:schemeClr val="bg1">
                    <a:lumMod val="85000"/>
                  </a:schemeClr>
                </a:solidFill>
              </a:rPr>
              <a:t>FreeRTOS</a:t>
            </a:r>
            <a:r>
              <a:rPr lang="en-US" sz="2400" dirty="0" smtClean="0">
                <a:solidFill>
                  <a:schemeClr val="bg1">
                    <a:lumMod val="85000"/>
                  </a:schemeClr>
                </a:solidFill>
              </a:rPr>
              <a:t> allows communication and synchronization between tasks using semaphores.  These are actually implemented using queues.</a:t>
            </a:r>
            <a:endParaRPr lang="en-GB" sz="2400" dirty="0">
              <a:solidFill>
                <a:schemeClr val="bg1">
                  <a:lumMod val="85000"/>
                </a:schemeClr>
              </a:solidFill>
            </a:endParaRPr>
          </a:p>
        </p:txBody>
      </p:sp>
      <p:sp>
        <p:nvSpPr>
          <p:cNvPr id="2" name="PPTLabsHighlightTextFragmentsShapebe9c9a10-ffc7-41d7-9530-f7b4a7dda252"/>
          <p:cNvSpPr/>
          <p:nvPr>
            <p:custDataLst>
              <p:tags r:id="rId1"/>
            </p:custDataLst>
          </p:nvPr>
        </p:nvSpPr>
        <p:spPr>
          <a:xfrm>
            <a:off x="4753797" y="2967537"/>
            <a:ext cx="2454846"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PPTLabsHighlightTextFragmentsShape5cb7afbd-d68d-42e5-ad8e-9eb51976ca8c"/>
          <p:cNvGrpSpPr/>
          <p:nvPr/>
        </p:nvGrpSpPr>
        <p:grpSpPr>
          <a:xfrm>
            <a:off x="560955" y="2967537"/>
            <a:ext cx="8028051" cy="731520"/>
            <a:chOff x="560955" y="2967537"/>
            <a:chExt cx="8028051" cy="731520"/>
          </a:xfrm>
        </p:grpSpPr>
        <p:sp>
          <p:nvSpPr>
            <p:cNvPr id="3" name="PPTLabsHighlightTextFragmentsShape34bf759d-ca40-4f98-8855-e448871fd5a3"/>
            <p:cNvSpPr/>
            <p:nvPr>
              <p:custDataLst>
                <p:tags r:id="rId5"/>
              </p:custDataLst>
            </p:nvPr>
          </p:nvSpPr>
          <p:spPr>
            <a:xfrm>
              <a:off x="7441815" y="2967537"/>
              <a:ext cx="1147191"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PTLabsHighlightTextFragmentsShapea96acb70-c8e4-473f-8405-7296e677ba71"/>
            <p:cNvSpPr/>
            <p:nvPr>
              <p:custDataLst>
                <p:tags r:id="rId6"/>
              </p:custDataLst>
            </p:nvPr>
          </p:nvSpPr>
          <p:spPr>
            <a:xfrm>
              <a:off x="560955" y="3333297"/>
              <a:ext cx="1515301"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PPTLabsHighlightTextFragmentsShape2c074f9c-49da-41cb-af8e-a3cee8b29ac0"/>
          <p:cNvSpPr/>
          <p:nvPr>
            <p:custDataLst>
              <p:tags r:id="rId2"/>
            </p:custDataLst>
          </p:nvPr>
        </p:nvSpPr>
        <p:spPr>
          <a:xfrm>
            <a:off x="2679442" y="3333297"/>
            <a:ext cx="1044512"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69515" y="2921817"/>
            <a:ext cx="8143875" cy="830997"/>
          </a:xfrm>
          <a:prstGeom prst="rect">
            <a:avLst/>
          </a:prstGeom>
          <a:noFill/>
        </p:spPr>
        <p:txBody>
          <a:bodyPr wrap="square" rtlCol="0">
            <a:spAutoFit/>
          </a:bodyPr>
          <a:lstStyle/>
          <a:p>
            <a:pPr algn="just"/>
            <a:r>
              <a:rPr lang="en-US" sz="2400" dirty="0" smtClean="0"/>
              <a:t>API functions are available for binary semaphores, counting semaphores and </a:t>
            </a:r>
            <a:r>
              <a:rPr lang="en-US" sz="2400" dirty="0" err="1" smtClean="0"/>
              <a:t>mutexes</a:t>
            </a:r>
            <a:r>
              <a:rPr lang="en-US" sz="2400" dirty="0" smtClean="0"/>
              <a:t>.</a:t>
            </a:r>
            <a:endParaRPr lang="en-GB" sz="2400" dirty="0"/>
          </a:p>
        </p:txBody>
      </p:sp>
      <p:cxnSp>
        <p:nvCxnSpPr>
          <p:cNvPr id="11" name="Straight Connector 10"/>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1</a:t>
            </a:r>
            <a:endParaRPr lang="en-GB" sz="1400" i="1" dirty="0">
              <a:solidFill>
                <a:schemeClr val="tx2"/>
              </a:solidFill>
              <a:latin typeface="+mn-lt"/>
            </a:endParaRPr>
          </a:p>
        </p:txBody>
      </p:sp>
      <p:sp>
        <p:nvSpPr>
          <p:cNvPr id="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12" name="FreeRTOS Semaphores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003790" y="252143"/>
            <a:ext cx="609600" cy="609600"/>
          </a:xfrm>
          <a:prstGeom prst="rect">
            <a:avLst/>
          </a:prstGeom>
        </p:spPr>
      </p:pic>
    </p:spTree>
    <p:extLst>
      <p:ext uri="{BB962C8B-B14F-4D97-AF65-F5344CB8AC3E}">
        <p14:creationId xmlns:p14="http://schemas.microsoft.com/office/powerpoint/2010/main" val="2857559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0"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28625" y="377281"/>
            <a:ext cx="4323565" cy="415498"/>
          </a:xfrm>
          <a:prstGeom prst="rect">
            <a:avLst/>
          </a:prstGeom>
          <a:noFill/>
          <a:ln w="9525">
            <a:noFill/>
            <a:miter lim="800000"/>
            <a:headEnd/>
            <a:tailEnd/>
          </a:ln>
        </p:spPr>
        <p:txBody>
          <a:bodyPr wrap="squar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Binary Semaphores</a:t>
            </a:r>
            <a:endParaRPr lang="en-GB" sz="2700" dirty="0">
              <a:cs typeface="Arial" charset="0"/>
            </a:endParaRPr>
          </a:p>
        </p:txBody>
      </p:sp>
      <p:sp>
        <p:nvSpPr>
          <p:cNvPr id="5" name="Rectangle 4"/>
          <p:cNvSpPr/>
          <p:nvPr/>
        </p:nvSpPr>
        <p:spPr>
          <a:xfrm>
            <a:off x="428626" y="1360325"/>
            <a:ext cx="8193249" cy="1200329"/>
          </a:xfrm>
          <a:prstGeom prst="rect">
            <a:avLst/>
          </a:prstGeom>
        </p:spPr>
        <p:txBody>
          <a:bodyPr wrap="square">
            <a:spAutoFit/>
          </a:bodyPr>
          <a:lstStyle/>
          <a:p>
            <a:pPr lvl="0" algn="just"/>
            <a:r>
              <a:rPr lang="en-US" sz="2400" dirty="0">
                <a:solidFill>
                  <a:prstClr val="black"/>
                </a:solidFill>
              </a:rPr>
              <a:t>The function </a:t>
            </a:r>
            <a:r>
              <a:rPr lang="en-US" sz="2000" dirty="0" err="1" smtClean="0">
                <a:solidFill>
                  <a:prstClr val="black"/>
                </a:solidFill>
                <a:latin typeface="Courier New" panose="02070309020205020404" pitchFamily="49" charset="0"/>
                <a:cs typeface="Courier New" panose="02070309020205020404" pitchFamily="49" charset="0"/>
              </a:rPr>
              <a:t>xSemaphoreCreateBinary</a:t>
            </a:r>
            <a:r>
              <a:rPr lang="en-US" sz="2000" dirty="0" smtClean="0">
                <a:solidFill>
                  <a:prstClr val="black"/>
                </a:solidFill>
                <a:latin typeface="Courier New" panose="02070309020205020404" pitchFamily="49" charset="0"/>
                <a:cs typeface="Courier New" panose="02070309020205020404" pitchFamily="49" charset="0"/>
              </a:rPr>
              <a:t>(void)</a:t>
            </a:r>
            <a:r>
              <a:rPr lang="en-US" sz="2400" dirty="0" smtClean="0">
                <a:solidFill>
                  <a:prstClr val="black"/>
                </a:solidFill>
              </a:rPr>
              <a:t>creates </a:t>
            </a:r>
            <a:r>
              <a:rPr lang="en-US" sz="2400" dirty="0">
                <a:solidFill>
                  <a:prstClr val="black"/>
                </a:solidFill>
              </a:rPr>
              <a:t>a </a:t>
            </a:r>
            <a:r>
              <a:rPr lang="en-US" sz="2400" dirty="0" smtClean="0">
                <a:solidFill>
                  <a:prstClr val="black"/>
                </a:solidFill>
              </a:rPr>
              <a:t>binary semaphore </a:t>
            </a:r>
            <a:r>
              <a:rPr lang="en-US" sz="2400" dirty="0">
                <a:solidFill>
                  <a:prstClr val="black"/>
                </a:solidFill>
              </a:rPr>
              <a:t>and returns a handle to this </a:t>
            </a:r>
            <a:r>
              <a:rPr lang="en-US" sz="2400" dirty="0" smtClean="0">
                <a:solidFill>
                  <a:prstClr val="black"/>
                </a:solidFill>
              </a:rPr>
              <a:t>semaphore </a:t>
            </a:r>
            <a:r>
              <a:rPr lang="en-US" sz="2400" dirty="0">
                <a:solidFill>
                  <a:prstClr val="black"/>
                </a:solidFill>
              </a:rPr>
              <a:t>(or NULL if creation fails).</a:t>
            </a:r>
          </a:p>
        </p:txBody>
      </p:sp>
      <p:sp>
        <p:nvSpPr>
          <p:cNvPr id="14" name="TextBox 13"/>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2</a:t>
            </a:r>
            <a:endParaRPr lang="en-GB" sz="1400" i="1" dirty="0">
              <a:solidFill>
                <a:schemeClr val="tx2"/>
              </a:solidFill>
              <a:latin typeface="+mn-lt"/>
            </a:endParaRPr>
          </a:p>
        </p:txBody>
      </p:sp>
      <p:cxnSp>
        <p:nvCxnSpPr>
          <p:cNvPr id="15" name="Straight Connector 14"/>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7"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2" name="FreeRTOS Semaphores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2275" y="265243"/>
            <a:ext cx="609600" cy="609600"/>
          </a:xfrm>
          <a:prstGeom prst="rect">
            <a:avLst/>
          </a:prstGeom>
        </p:spPr>
      </p:pic>
    </p:spTree>
    <p:extLst>
      <p:ext uri="{BB962C8B-B14F-4D97-AF65-F5344CB8AC3E}">
        <p14:creationId xmlns:p14="http://schemas.microsoft.com/office/powerpoint/2010/main" val="14426004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7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28625" y="377281"/>
            <a:ext cx="4323565" cy="415498"/>
          </a:xfrm>
          <a:prstGeom prst="rect">
            <a:avLst/>
          </a:prstGeom>
          <a:noFill/>
          <a:ln w="9525">
            <a:noFill/>
            <a:miter lim="800000"/>
            <a:headEnd/>
            <a:tailEnd/>
          </a:ln>
        </p:spPr>
        <p:txBody>
          <a:bodyPr wrap="squar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Binary Semaphores</a:t>
            </a:r>
            <a:endParaRPr lang="en-GB" sz="2700" dirty="0">
              <a:cs typeface="Arial" charset="0"/>
            </a:endParaRPr>
          </a:p>
        </p:txBody>
      </p:sp>
      <p:sp>
        <p:nvSpPr>
          <p:cNvPr id="5" name="Rectangle 4"/>
          <p:cNvSpPr/>
          <p:nvPr/>
        </p:nvSpPr>
        <p:spPr>
          <a:xfrm>
            <a:off x="428626" y="1360325"/>
            <a:ext cx="8193249" cy="1200329"/>
          </a:xfrm>
          <a:prstGeom prst="rect">
            <a:avLst/>
          </a:prstGeom>
        </p:spPr>
        <p:txBody>
          <a:bodyPr wrap="square">
            <a:spAutoFit/>
          </a:bodyPr>
          <a:lstStyle/>
          <a:p>
            <a:pPr lvl="0" algn="just"/>
            <a:r>
              <a:rPr lang="en-US" sz="2400" dirty="0">
                <a:solidFill>
                  <a:prstClr val="black"/>
                </a:solidFill>
              </a:rPr>
              <a:t>The function </a:t>
            </a:r>
            <a:r>
              <a:rPr lang="en-US" sz="2000" dirty="0" err="1" smtClean="0">
                <a:solidFill>
                  <a:prstClr val="black"/>
                </a:solidFill>
                <a:latin typeface="Courier New" panose="02070309020205020404" pitchFamily="49" charset="0"/>
                <a:cs typeface="Courier New" panose="02070309020205020404" pitchFamily="49" charset="0"/>
              </a:rPr>
              <a:t>xSemaphoreCreateBinary</a:t>
            </a:r>
            <a:r>
              <a:rPr lang="en-US" sz="2000" dirty="0" smtClean="0">
                <a:solidFill>
                  <a:prstClr val="black"/>
                </a:solidFill>
                <a:latin typeface="Courier New" panose="02070309020205020404" pitchFamily="49" charset="0"/>
                <a:cs typeface="Courier New" panose="02070309020205020404" pitchFamily="49" charset="0"/>
              </a:rPr>
              <a:t>(void)</a:t>
            </a:r>
            <a:r>
              <a:rPr lang="en-US" sz="2400" dirty="0" smtClean="0">
                <a:solidFill>
                  <a:prstClr val="black"/>
                </a:solidFill>
              </a:rPr>
              <a:t>creates </a:t>
            </a:r>
            <a:r>
              <a:rPr lang="en-US" sz="2400" dirty="0">
                <a:solidFill>
                  <a:prstClr val="black"/>
                </a:solidFill>
              </a:rPr>
              <a:t>a </a:t>
            </a:r>
            <a:r>
              <a:rPr lang="en-US" sz="2400" dirty="0" smtClean="0">
                <a:solidFill>
                  <a:prstClr val="black"/>
                </a:solidFill>
              </a:rPr>
              <a:t>binary semaphore </a:t>
            </a:r>
            <a:r>
              <a:rPr lang="en-US" sz="2400" dirty="0">
                <a:solidFill>
                  <a:prstClr val="black"/>
                </a:solidFill>
              </a:rPr>
              <a:t>and returns a handle to this </a:t>
            </a:r>
            <a:r>
              <a:rPr lang="en-US" sz="2400" dirty="0" smtClean="0">
                <a:solidFill>
                  <a:prstClr val="black"/>
                </a:solidFill>
              </a:rPr>
              <a:t>semaphore </a:t>
            </a:r>
            <a:r>
              <a:rPr lang="en-US" sz="2400" dirty="0">
                <a:solidFill>
                  <a:prstClr val="black"/>
                </a:solidFill>
              </a:rPr>
              <a:t>(or NULL if creation fails).</a:t>
            </a:r>
          </a:p>
        </p:txBody>
      </p:sp>
      <p:sp>
        <p:nvSpPr>
          <p:cNvPr id="6" name="TextBox 5"/>
          <p:cNvSpPr txBox="1"/>
          <p:nvPr/>
        </p:nvSpPr>
        <p:spPr>
          <a:xfrm>
            <a:off x="469515" y="2749076"/>
            <a:ext cx="8143875" cy="830997"/>
          </a:xfrm>
          <a:prstGeom prst="rect">
            <a:avLst/>
          </a:prstGeom>
          <a:noFill/>
        </p:spPr>
        <p:txBody>
          <a:bodyPr wrap="square" rtlCol="0">
            <a:spAutoFit/>
          </a:bodyPr>
          <a:lstStyle/>
          <a:p>
            <a:pPr algn="just"/>
            <a:r>
              <a:rPr lang="en-US" sz="2000" dirty="0" err="1" smtClean="0">
                <a:latin typeface="Courier New" panose="02070309020205020404" pitchFamily="49" charset="0"/>
                <a:cs typeface="Courier New" panose="02070309020205020404" pitchFamily="49" charset="0"/>
              </a:rPr>
              <a:t>semphr.h</a:t>
            </a:r>
            <a:r>
              <a:rPr lang="en-US" sz="2400" dirty="0" smtClean="0"/>
              <a:t> need to be included.  Initial state of semaphore is equivalent to a value of 0. </a:t>
            </a:r>
            <a:endParaRPr lang="en-GB" sz="2400" dirty="0"/>
          </a:p>
        </p:txBody>
      </p:sp>
      <p:sp>
        <p:nvSpPr>
          <p:cNvPr id="14" name="TextBox 13"/>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2</a:t>
            </a:r>
            <a:endParaRPr lang="en-GB" sz="1400" i="1" dirty="0">
              <a:solidFill>
                <a:schemeClr val="tx2"/>
              </a:solidFill>
              <a:latin typeface="+mn-lt"/>
            </a:endParaRPr>
          </a:p>
        </p:txBody>
      </p:sp>
      <p:cxnSp>
        <p:nvCxnSpPr>
          <p:cNvPr id="15" name="Straight Connector 14"/>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2" name="FreeRTOS Semaphores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40065" y="280230"/>
            <a:ext cx="609600" cy="609600"/>
          </a:xfrm>
          <a:prstGeom prst="rect">
            <a:avLst/>
          </a:prstGeom>
        </p:spPr>
      </p:pic>
    </p:spTree>
    <p:extLst>
      <p:ext uri="{BB962C8B-B14F-4D97-AF65-F5344CB8AC3E}">
        <p14:creationId xmlns:p14="http://schemas.microsoft.com/office/powerpoint/2010/main" val="732423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28625" y="377281"/>
            <a:ext cx="4323565" cy="415498"/>
          </a:xfrm>
          <a:prstGeom prst="rect">
            <a:avLst/>
          </a:prstGeom>
          <a:noFill/>
          <a:ln w="9525">
            <a:noFill/>
            <a:miter lim="800000"/>
            <a:headEnd/>
            <a:tailEnd/>
          </a:ln>
        </p:spPr>
        <p:txBody>
          <a:bodyPr wrap="squar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Binary Semaphores</a:t>
            </a:r>
            <a:endParaRPr lang="en-GB" sz="2700" dirty="0">
              <a:cs typeface="Arial" charset="0"/>
            </a:endParaRPr>
          </a:p>
        </p:txBody>
      </p:sp>
      <p:sp>
        <p:nvSpPr>
          <p:cNvPr id="5" name="Rectangle 4"/>
          <p:cNvSpPr/>
          <p:nvPr/>
        </p:nvSpPr>
        <p:spPr>
          <a:xfrm>
            <a:off x="428626" y="1360325"/>
            <a:ext cx="8193249" cy="1200329"/>
          </a:xfrm>
          <a:prstGeom prst="rect">
            <a:avLst/>
          </a:prstGeom>
        </p:spPr>
        <p:txBody>
          <a:bodyPr wrap="square">
            <a:spAutoFit/>
          </a:bodyPr>
          <a:lstStyle/>
          <a:p>
            <a:pPr lvl="0" algn="just"/>
            <a:r>
              <a:rPr lang="en-US" sz="2400" dirty="0">
                <a:solidFill>
                  <a:schemeClr val="bg1">
                    <a:lumMod val="85000"/>
                  </a:schemeClr>
                </a:solidFill>
              </a:rPr>
              <a:t>The function </a:t>
            </a:r>
            <a:r>
              <a:rPr lang="en-US" sz="2000" dirty="0" err="1" smtClean="0">
                <a:solidFill>
                  <a:schemeClr val="bg1">
                    <a:lumMod val="85000"/>
                  </a:schemeClr>
                </a:solidFill>
                <a:latin typeface="Courier New" panose="02070309020205020404" pitchFamily="49" charset="0"/>
                <a:cs typeface="Courier New" panose="02070309020205020404" pitchFamily="49" charset="0"/>
              </a:rPr>
              <a:t>xSemaphoreCreateBinary</a:t>
            </a:r>
            <a:r>
              <a:rPr lang="en-US" sz="2000" dirty="0" smtClean="0">
                <a:solidFill>
                  <a:schemeClr val="bg1">
                    <a:lumMod val="85000"/>
                  </a:schemeClr>
                </a:solidFill>
                <a:latin typeface="Courier New" panose="02070309020205020404" pitchFamily="49" charset="0"/>
                <a:cs typeface="Courier New" panose="02070309020205020404" pitchFamily="49" charset="0"/>
              </a:rPr>
              <a:t>(void)</a:t>
            </a:r>
            <a:r>
              <a:rPr lang="en-US" sz="2400" dirty="0" smtClean="0">
                <a:solidFill>
                  <a:schemeClr val="bg1">
                    <a:lumMod val="85000"/>
                  </a:schemeClr>
                </a:solidFill>
              </a:rPr>
              <a:t>creates </a:t>
            </a:r>
            <a:r>
              <a:rPr lang="en-US" sz="2400" dirty="0">
                <a:solidFill>
                  <a:schemeClr val="bg1">
                    <a:lumMod val="85000"/>
                  </a:schemeClr>
                </a:solidFill>
              </a:rPr>
              <a:t>a </a:t>
            </a:r>
            <a:r>
              <a:rPr lang="en-US" sz="2400" dirty="0" smtClean="0">
                <a:solidFill>
                  <a:schemeClr val="bg1">
                    <a:lumMod val="85000"/>
                  </a:schemeClr>
                </a:solidFill>
              </a:rPr>
              <a:t>binary semaphore </a:t>
            </a:r>
            <a:r>
              <a:rPr lang="en-US" sz="2400" dirty="0">
                <a:solidFill>
                  <a:schemeClr val="bg1">
                    <a:lumMod val="85000"/>
                  </a:schemeClr>
                </a:solidFill>
              </a:rPr>
              <a:t>and returns a handle to this </a:t>
            </a:r>
            <a:r>
              <a:rPr lang="en-US" sz="2400" dirty="0" smtClean="0">
                <a:solidFill>
                  <a:schemeClr val="bg1">
                    <a:lumMod val="85000"/>
                  </a:schemeClr>
                </a:solidFill>
              </a:rPr>
              <a:t>semaphore </a:t>
            </a:r>
            <a:r>
              <a:rPr lang="en-US" sz="2400" dirty="0">
                <a:solidFill>
                  <a:schemeClr val="bg1">
                    <a:lumMod val="85000"/>
                  </a:schemeClr>
                </a:solidFill>
              </a:rPr>
              <a:t>(or NULL if creation fails).</a:t>
            </a:r>
          </a:p>
        </p:txBody>
      </p:sp>
      <p:sp>
        <p:nvSpPr>
          <p:cNvPr id="6" name="TextBox 5"/>
          <p:cNvSpPr txBox="1"/>
          <p:nvPr/>
        </p:nvSpPr>
        <p:spPr>
          <a:xfrm>
            <a:off x="469515" y="2749076"/>
            <a:ext cx="8143875" cy="830997"/>
          </a:xfrm>
          <a:prstGeom prst="rect">
            <a:avLst/>
          </a:prstGeom>
          <a:noFill/>
        </p:spPr>
        <p:txBody>
          <a:bodyPr wrap="square" rtlCol="0">
            <a:spAutoFit/>
          </a:bodyPr>
          <a:lstStyle/>
          <a:p>
            <a:pPr algn="just"/>
            <a:r>
              <a:rPr lang="en-US" sz="2000" dirty="0" err="1" smtClean="0">
                <a:solidFill>
                  <a:schemeClr val="bg1">
                    <a:lumMod val="85000"/>
                  </a:schemeClr>
                </a:solidFill>
                <a:latin typeface="Courier New" panose="02070309020205020404" pitchFamily="49" charset="0"/>
                <a:cs typeface="Courier New" panose="02070309020205020404" pitchFamily="49" charset="0"/>
              </a:rPr>
              <a:t>semphr.h</a:t>
            </a:r>
            <a:r>
              <a:rPr lang="en-US" sz="2400" dirty="0" smtClean="0">
                <a:solidFill>
                  <a:schemeClr val="bg1">
                    <a:lumMod val="85000"/>
                  </a:schemeClr>
                </a:solidFill>
              </a:rPr>
              <a:t> need to be included.  Initial state of semaphore is equivalent to a value of 0. </a:t>
            </a:r>
            <a:endParaRPr lang="en-GB" sz="2400" dirty="0">
              <a:solidFill>
                <a:schemeClr val="bg1">
                  <a:lumMod val="85000"/>
                </a:schemeClr>
              </a:solidFill>
            </a:endParaRPr>
          </a:p>
        </p:txBody>
      </p:sp>
      <p:sp>
        <p:nvSpPr>
          <p:cNvPr id="7" name="TextBox 6"/>
          <p:cNvSpPr txBox="1"/>
          <p:nvPr/>
        </p:nvSpPr>
        <p:spPr>
          <a:xfrm>
            <a:off x="428625" y="3780090"/>
            <a:ext cx="8456067" cy="461665"/>
          </a:xfrm>
          <a:prstGeom prst="rect">
            <a:avLst/>
          </a:prstGeom>
          <a:noFill/>
        </p:spPr>
        <p:txBody>
          <a:bodyPr wrap="square" rtlCol="0">
            <a:spAutoFit/>
          </a:bodyPr>
          <a:lstStyle/>
          <a:p>
            <a:pPr algn="just"/>
            <a:r>
              <a:rPr lang="en-US" sz="2400" dirty="0" smtClean="0"/>
              <a:t>The down () and up () functions are executed by the API functions:</a:t>
            </a:r>
            <a:endParaRPr lang="en-GB" sz="2400" dirty="0"/>
          </a:p>
        </p:txBody>
      </p:sp>
      <p:sp>
        <p:nvSpPr>
          <p:cNvPr id="11" name="TextBox 10"/>
          <p:cNvSpPr txBox="1"/>
          <p:nvPr/>
        </p:nvSpPr>
        <p:spPr>
          <a:xfrm>
            <a:off x="428625" y="4510347"/>
            <a:ext cx="7571303" cy="400110"/>
          </a:xfrm>
          <a:prstGeom prst="rect">
            <a:avLst/>
          </a:prstGeom>
          <a:noFill/>
        </p:spPr>
        <p:txBody>
          <a:bodyPr wrap="none" rtlCol="0">
            <a:spAutoFit/>
          </a:bodyPr>
          <a:lstStyle/>
          <a:p>
            <a:r>
              <a:rPr lang="en-US" sz="2000" dirty="0" err="1" smtClean="0">
                <a:latin typeface="Courier New" panose="02070309020205020404" pitchFamily="49" charset="0"/>
                <a:cs typeface="Courier New" panose="02070309020205020404" pitchFamily="49" charset="0"/>
              </a:rPr>
              <a:t>xSemaphoreTake</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Semaphore_handle</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Ticks_to_wait</a:t>
            </a:r>
            <a:r>
              <a:rPr lang="en-US" sz="2000" dirty="0" smtClean="0">
                <a:latin typeface="Courier New" panose="02070309020205020404" pitchFamily="49" charset="0"/>
                <a:cs typeface="Courier New" panose="02070309020205020404" pitchFamily="49" charset="0"/>
              </a:rPr>
              <a:t>)</a:t>
            </a:r>
            <a:endParaRPr lang="en-GB" sz="2000" dirty="0">
              <a:latin typeface="Courier New" panose="02070309020205020404" pitchFamily="49" charset="0"/>
              <a:cs typeface="Courier New" panose="02070309020205020404" pitchFamily="49" charset="0"/>
            </a:endParaRPr>
          </a:p>
        </p:txBody>
      </p:sp>
      <p:sp>
        <p:nvSpPr>
          <p:cNvPr id="12" name="TextBox 11"/>
          <p:cNvSpPr txBox="1"/>
          <p:nvPr/>
        </p:nvSpPr>
        <p:spPr>
          <a:xfrm>
            <a:off x="428625" y="5182744"/>
            <a:ext cx="5262979" cy="400110"/>
          </a:xfrm>
          <a:prstGeom prst="rect">
            <a:avLst/>
          </a:prstGeom>
          <a:noFill/>
        </p:spPr>
        <p:txBody>
          <a:bodyPr wrap="none" rtlCol="0">
            <a:spAutoFit/>
          </a:bodyPr>
          <a:lstStyle/>
          <a:p>
            <a:r>
              <a:rPr lang="en-US" sz="2000" dirty="0" err="1" smtClean="0">
                <a:latin typeface="Courier New" panose="02070309020205020404" pitchFamily="49" charset="0"/>
                <a:cs typeface="Courier New" panose="02070309020205020404" pitchFamily="49" charset="0"/>
              </a:rPr>
              <a:t>xSemaphoreGive</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Semaphore_handle</a:t>
            </a:r>
            <a:r>
              <a:rPr lang="en-US" sz="2000" dirty="0" smtClean="0">
                <a:latin typeface="Courier New" panose="02070309020205020404" pitchFamily="49" charset="0"/>
                <a:cs typeface="Courier New" panose="02070309020205020404" pitchFamily="49" charset="0"/>
              </a:rPr>
              <a:t>)</a:t>
            </a:r>
            <a:endParaRPr lang="en-GB" sz="2000" dirty="0">
              <a:latin typeface="Courier New" panose="02070309020205020404" pitchFamily="49" charset="0"/>
              <a:cs typeface="Courier New" panose="02070309020205020404" pitchFamily="49" charset="0"/>
            </a:endParaRPr>
          </a:p>
        </p:txBody>
      </p:sp>
      <p:sp>
        <p:nvSpPr>
          <p:cNvPr id="14" name="TextBox 13"/>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2</a:t>
            </a:r>
            <a:endParaRPr lang="en-GB" sz="1400" i="1" dirty="0">
              <a:solidFill>
                <a:schemeClr val="tx2"/>
              </a:solidFill>
              <a:latin typeface="+mn-lt"/>
            </a:endParaRPr>
          </a:p>
        </p:txBody>
      </p:sp>
      <p:cxnSp>
        <p:nvCxnSpPr>
          <p:cNvPr id="15" name="Straight Connector 14"/>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6"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2" name="FreeRTOS Semaphores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68106" y="257624"/>
            <a:ext cx="609600" cy="609600"/>
          </a:xfrm>
          <a:prstGeom prst="rect">
            <a:avLst/>
          </a:prstGeom>
        </p:spPr>
      </p:pic>
    </p:spTree>
    <p:extLst>
      <p:ext uri="{BB962C8B-B14F-4D97-AF65-F5344CB8AC3E}">
        <p14:creationId xmlns:p14="http://schemas.microsoft.com/office/powerpoint/2010/main" val="28177372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69515" y="366459"/>
            <a:ext cx="4510978" cy="415498"/>
          </a:xfrm>
          <a:prstGeom prst="rect">
            <a:avLst/>
          </a:prstGeom>
          <a:noFill/>
          <a:ln w="9525">
            <a:noFill/>
            <a:miter lim="800000"/>
            <a:headEnd/>
            <a:tailEnd/>
          </a:ln>
        </p:spPr>
        <p:txBody>
          <a:bodyPr wrap="non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Counting Semaphores</a:t>
            </a:r>
            <a:endParaRPr lang="en-GB" sz="2700" dirty="0">
              <a:cs typeface="Arial" charset="0"/>
            </a:endParaRPr>
          </a:p>
        </p:txBody>
      </p:sp>
      <p:sp>
        <p:nvSpPr>
          <p:cNvPr id="6" name="Rectangle 5"/>
          <p:cNvSpPr/>
          <p:nvPr/>
        </p:nvSpPr>
        <p:spPr>
          <a:xfrm>
            <a:off x="428625" y="1415020"/>
            <a:ext cx="8184765" cy="1200329"/>
          </a:xfrm>
          <a:prstGeom prst="rect">
            <a:avLst/>
          </a:prstGeom>
        </p:spPr>
        <p:txBody>
          <a:bodyPr wrap="square">
            <a:spAutoFit/>
          </a:bodyPr>
          <a:lstStyle/>
          <a:p>
            <a:pPr lvl="0" algn="just"/>
            <a:r>
              <a:rPr lang="en-US" sz="2400" dirty="0">
                <a:solidFill>
                  <a:prstClr val="black"/>
                </a:solidFill>
              </a:rPr>
              <a:t>The function </a:t>
            </a:r>
            <a:r>
              <a:rPr lang="en-US" sz="2000" dirty="0" err="1" smtClean="0">
                <a:solidFill>
                  <a:prstClr val="black"/>
                </a:solidFill>
                <a:latin typeface="Courier New" panose="02070309020205020404" pitchFamily="49" charset="0"/>
                <a:cs typeface="Courier New" panose="02070309020205020404" pitchFamily="49" charset="0"/>
              </a:rPr>
              <a:t>xSemaphoreCreateCounting</a:t>
            </a:r>
            <a:r>
              <a:rPr lang="en-US" sz="2000" dirty="0" smtClean="0">
                <a:solidFill>
                  <a:prstClr val="black"/>
                </a:solidFill>
                <a:latin typeface="Courier New" panose="02070309020205020404" pitchFamily="49" charset="0"/>
                <a:cs typeface="Courier New" panose="02070309020205020404" pitchFamily="49" charset="0"/>
              </a:rPr>
              <a:t>()</a:t>
            </a:r>
            <a:r>
              <a:rPr lang="en-US" sz="2400" dirty="0" smtClean="0">
                <a:solidFill>
                  <a:prstClr val="black"/>
                </a:solidFill>
              </a:rPr>
              <a:t>creates </a:t>
            </a:r>
            <a:r>
              <a:rPr lang="en-US" sz="2400" dirty="0">
                <a:solidFill>
                  <a:prstClr val="black"/>
                </a:solidFill>
              </a:rPr>
              <a:t>a </a:t>
            </a:r>
            <a:r>
              <a:rPr lang="en-US" sz="2400" dirty="0" smtClean="0">
                <a:solidFill>
                  <a:prstClr val="black"/>
                </a:solidFill>
              </a:rPr>
              <a:t>counting semaphore </a:t>
            </a:r>
            <a:r>
              <a:rPr lang="en-US" sz="2400" dirty="0">
                <a:solidFill>
                  <a:prstClr val="black"/>
                </a:solidFill>
              </a:rPr>
              <a:t>and returns a handle to this </a:t>
            </a:r>
            <a:r>
              <a:rPr lang="en-US" sz="2400" dirty="0" smtClean="0">
                <a:solidFill>
                  <a:prstClr val="black"/>
                </a:solidFill>
              </a:rPr>
              <a:t>semaphore </a:t>
            </a:r>
            <a:r>
              <a:rPr lang="en-US" sz="2400" dirty="0">
                <a:solidFill>
                  <a:prstClr val="black"/>
                </a:solidFill>
              </a:rPr>
              <a:t>(or NULL if creation fails).</a:t>
            </a:r>
          </a:p>
        </p:txBody>
      </p:sp>
      <p:sp>
        <p:nvSpPr>
          <p:cNvPr id="17" name="TextBox 16"/>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3</a:t>
            </a:r>
            <a:endParaRPr lang="en-GB" sz="1400" i="1" dirty="0">
              <a:solidFill>
                <a:schemeClr val="tx2"/>
              </a:solidFill>
              <a:latin typeface="+mn-lt"/>
            </a:endParaRPr>
          </a:p>
        </p:txBody>
      </p:sp>
      <p:cxnSp>
        <p:nvCxnSpPr>
          <p:cNvPr id="18" name="Straight Connector 17"/>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7"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2" name="FreeRTOS Semaphores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2275" y="269408"/>
            <a:ext cx="609600" cy="609600"/>
          </a:xfrm>
          <a:prstGeom prst="rect">
            <a:avLst/>
          </a:prstGeom>
        </p:spPr>
      </p:pic>
    </p:spTree>
    <p:extLst>
      <p:ext uri="{BB962C8B-B14F-4D97-AF65-F5344CB8AC3E}">
        <p14:creationId xmlns:p14="http://schemas.microsoft.com/office/powerpoint/2010/main" val="236453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2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69515" y="366459"/>
            <a:ext cx="4510978" cy="415498"/>
          </a:xfrm>
          <a:prstGeom prst="rect">
            <a:avLst/>
          </a:prstGeom>
          <a:noFill/>
          <a:ln w="9525">
            <a:noFill/>
            <a:miter lim="800000"/>
            <a:headEnd/>
            <a:tailEnd/>
          </a:ln>
        </p:spPr>
        <p:txBody>
          <a:bodyPr wrap="non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Counting Semaphores</a:t>
            </a:r>
            <a:endParaRPr lang="en-GB" sz="2700" dirty="0">
              <a:cs typeface="Arial" charset="0"/>
            </a:endParaRPr>
          </a:p>
        </p:txBody>
      </p:sp>
      <p:sp>
        <p:nvSpPr>
          <p:cNvPr id="6" name="Rectangle 5"/>
          <p:cNvSpPr/>
          <p:nvPr/>
        </p:nvSpPr>
        <p:spPr>
          <a:xfrm>
            <a:off x="428625" y="1415020"/>
            <a:ext cx="8184765" cy="1200329"/>
          </a:xfrm>
          <a:prstGeom prst="rect">
            <a:avLst/>
          </a:prstGeom>
        </p:spPr>
        <p:txBody>
          <a:bodyPr wrap="square">
            <a:spAutoFit/>
          </a:bodyPr>
          <a:lstStyle/>
          <a:p>
            <a:pPr lvl="0" algn="just"/>
            <a:r>
              <a:rPr lang="en-US" sz="2400" dirty="0">
                <a:solidFill>
                  <a:schemeClr val="bg1">
                    <a:lumMod val="75000"/>
                  </a:schemeClr>
                </a:solidFill>
              </a:rPr>
              <a:t>The function </a:t>
            </a:r>
            <a:r>
              <a:rPr lang="en-US" sz="2000" dirty="0" err="1" smtClean="0">
                <a:solidFill>
                  <a:schemeClr val="bg1">
                    <a:lumMod val="75000"/>
                  </a:schemeClr>
                </a:solidFill>
                <a:latin typeface="Courier New" panose="02070309020205020404" pitchFamily="49" charset="0"/>
                <a:cs typeface="Courier New" panose="02070309020205020404" pitchFamily="49" charset="0"/>
              </a:rPr>
              <a:t>xSemaphoreCreateCounting</a:t>
            </a:r>
            <a:r>
              <a:rPr lang="en-US" sz="2000" dirty="0" smtClean="0">
                <a:solidFill>
                  <a:schemeClr val="bg1">
                    <a:lumMod val="75000"/>
                  </a:schemeClr>
                </a:solidFill>
                <a:latin typeface="Courier New" panose="02070309020205020404" pitchFamily="49" charset="0"/>
                <a:cs typeface="Courier New" panose="02070309020205020404" pitchFamily="49" charset="0"/>
              </a:rPr>
              <a:t>()</a:t>
            </a:r>
            <a:r>
              <a:rPr lang="en-US" sz="2400" dirty="0" smtClean="0">
                <a:solidFill>
                  <a:schemeClr val="bg1">
                    <a:lumMod val="75000"/>
                  </a:schemeClr>
                </a:solidFill>
              </a:rPr>
              <a:t>creates </a:t>
            </a:r>
            <a:r>
              <a:rPr lang="en-US" sz="2400" dirty="0">
                <a:solidFill>
                  <a:schemeClr val="bg1">
                    <a:lumMod val="75000"/>
                  </a:schemeClr>
                </a:solidFill>
              </a:rPr>
              <a:t>a </a:t>
            </a:r>
            <a:r>
              <a:rPr lang="en-US" sz="2400" dirty="0" smtClean="0">
                <a:solidFill>
                  <a:schemeClr val="bg1">
                    <a:lumMod val="75000"/>
                  </a:schemeClr>
                </a:solidFill>
              </a:rPr>
              <a:t>counting semaphore </a:t>
            </a:r>
            <a:r>
              <a:rPr lang="en-US" sz="2400" dirty="0">
                <a:solidFill>
                  <a:schemeClr val="bg1">
                    <a:lumMod val="75000"/>
                  </a:schemeClr>
                </a:solidFill>
              </a:rPr>
              <a:t>and returns a handle to this </a:t>
            </a:r>
            <a:r>
              <a:rPr lang="en-US" sz="2400" dirty="0" smtClean="0">
                <a:solidFill>
                  <a:schemeClr val="bg1">
                    <a:lumMod val="75000"/>
                  </a:schemeClr>
                </a:solidFill>
              </a:rPr>
              <a:t>semaphore </a:t>
            </a:r>
            <a:r>
              <a:rPr lang="en-US" sz="2400" dirty="0">
                <a:solidFill>
                  <a:schemeClr val="bg1">
                    <a:lumMod val="75000"/>
                  </a:schemeClr>
                </a:solidFill>
              </a:rPr>
              <a:t>(or NULL if creation fails).</a:t>
            </a:r>
          </a:p>
        </p:txBody>
      </p:sp>
      <p:sp>
        <p:nvSpPr>
          <p:cNvPr id="7" name="TextBox 6"/>
          <p:cNvSpPr txBox="1"/>
          <p:nvPr/>
        </p:nvSpPr>
        <p:spPr>
          <a:xfrm>
            <a:off x="428627" y="2869533"/>
            <a:ext cx="3570208" cy="1323439"/>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#include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semphr.h</a:t>
            </a:r>
            <a:r>
              <a:rPr lang="en-US" sz="2000" dirty="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p>
            <a:r>
              <a:rPr lang="en-US" sz="2000" dirty="0" err="1" smtClean="0">
                <a:latin typeface="Courier New" panose="02070309020205020404" pitchFamily="49" charset="0"/>
                <a:cs typeface="Courier New" panose="02070309020205020404" pitchFamily="49" charset="0"/>
              </a:rPr>
              <a:t>SemaphoreHandle_t</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sh</a:t>
            </a:r>
            <a:r>
              <a:rPr lang="en-US" sz="2000" dirty="0" smtClean="0">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p:txBody>
      </p:sp>
      <p:sp>
        <p:nvSpPr>
          <p:cNvPr id="11" name="TextBox 10"/>
          <p:cNvSpPr txBox="1"/>
          <p:nvPr/>
        </p:nvSpPr>
        <p:spPr>
          <a:xfrm>
            <a:off x="428627" y="4192972"/>
            <a:ext cx="6149594" cy="1015663"/>
          </a:xfrm>
          <a:prstGeom prst="rect">
            <a:avLst/>
          </a:prstGeom>
          <a:noFill/>
        </p:spPr>
        <p:txBody>
          <a:bodyPr wrap="square" rtlCol="0">
            <a:spAutoFit/>
          </a:bodyPr>
          <a:lstStyle/>
          <a:p>
            <a:r>
              <a:rPr lang="en-US" sz="2000" dirty="0" smtClean="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a:t>
            </a:r>
          </a:p>
          <a:p>
            <a:r>
              <a:rPr lang="en-US" sz="2000" dirty="0" err="1" smtClean="0">
                <a:latin typeface="Courier New" panose="02070309020205020404" pitchFamily="49" charset="0"/>
                <a:cs typeface="Courier New" panose="02070309020205020404" pitchFamily="49" charset="0"/>
              </a:rPr>
              <a:t>sh</a:t>
            </a:r>
            <a:r>
              <a:rPr lang="en-US" sz="2000" dirty="0" smtClean="0">
                <a:latin typeface="Courier New" panose="02070309020205020404" pitchFamily="49" charset="0"/>
                <a:cs typeface="Courier New" panose="02070309020205020404" pitchFamily="49" charset="0"/>
              </a:rPr>
              <a:t>=</a:t>
            </a:r>
            <a:r>
              <a:rPr lang="en-US" sz="2000" dirty="0" err="1" smtClean="0">
                <a:solidFill>
                  <a:prstClr val="black"/>
                </a:solidFill>
                <a:latin typeface="Courier New" panose="02070309020205020404" pitchFamily="49" charset="0"/>
                <a:cs typeface="Courier New" panose="02070309020205020404" pitchFamily="49" charset="0"/>
              </a:rPr>
              <a:t>xSemaphoreCreateCounting</a:t>
            </a:r>
            <a:r>
              <a:rPr lang="en-US" sz="2000" dirty="0" smtClean="0">
                <a:latin typeface="Courier New" panose="02070309020205020404" pitchFamily="49" charset="0"/>
                <a:cs typeface="Courier New" panose="02070309020205020404" pitchFamily="49" charset="0"/>
              </a:rPr>
              <a:t>(10,1); </a:t>
            </a:r>
            <a:endParaRPr lang="en-US" sz="2000" dirty="0">
              <a:latin typeface="Courier New" panose="02070309020205020404" pitchFamily="49" charset="0"/>
              <a:cs typeface="Courier New" panose="02070309020205020404" pitchFamily="49" charset="0"/>
            </a:endParaRPr>
          </a:p>
        </p:txBody>
      </p:sp>
      <p:cxnSp>
        <p:nvCxnSpPr>
          <p:cNvPr id="12" name="Straight Arrow Connector 11"/>
          <p:cNvCxnSpPr/>
          <p:nvPr/>
        </p:nvCxnSpPr>
        <p:spPr>
          <a:xfrm flipH="1">
            <a:off x="4415429" y="5155297"/>
            <a:ext cx="477672" cy="450376"/>
          </a:xfrm>
          <a:prstGeom prst="straightConnector1">
            <a:avLst/>
          </a:prstGeom>
          <a:ln>
            <a:solidFill>
              <a:schemeClr val="tx1"/>
            </a:solidFill>
            <a:headEnd type="triangle" w="med"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70898" y="5603666"/>
            <a:ext cx="1722203" cy="369332"/>
          </a:xfrm>
          <a:prstGeom prst="rect">
            <a:avLst/>
          </a:prstGeom>
          <a:noFill/>
        </p:spPr>
        <p:txBody>
          <a:bodyPr wrap="none" rtlCol="0">
            <a:spAutoFit/>
          </a:bodyPr>
          <a:lstStyle/>
          <a:p>
            <a:r>
              <a:rPr lang="en-US" dirty="0" smtClean="0"/>
              <a:t>Maximum count</a:t>
            </a:r>
            <a:endParaRPr lang="en-US" dirty="0"/>
          </a:p>
        </p:txBody>
      </p:sp>
      <p:cxnSp>
        <p:nvCxnSpPr>
          <p:cNvPr id="14" name="Straight Arrow Connector 13"/>
          <p:cNvCxnSpPr/>
          <p:nvPr/>
        </p:nvCxnSpPr>
        <p:spPr>
          <a:xfrm>
            <a:off x="5390865" y="5197703"/>
            <a:ext cx="696036" cy="354631"/>
          </a:xfrm>
          <a:prstGeom prst="straightConnector1">
            <a:avLst/>
          </a:prstGeom>
          <a:ln>
            <a:solidFill>
              <a:schemeClr val="tx1"/>
            </a:solidFill>
            <a:headEnd type="triangle"/>
            <a:tailEnd type="none" w="lg"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87870" y="5603666"/>
            <a:ext cx="1299523" cy="369332"/>
          </a:xfrm>
          <a:prstGeom prst="rect">
            <a:avLst/>
          </a:prstGeom>
          <a:noFill/>
        </p:spPr>
        <p:txBody>
          <a:bodyPr wrap="none" rtlCol="0">
            <a:spAutoFit/>
          </a:bodyPr>
          <a:lstStyle/>
          <a:p>
            <a:r>
              <a:rPr lang="en-US" dirty="0" smtClean="0"/>
              <a:t>Initial count</a:t>
            </a:r>
            <a:endParaRPr lang="en-US" dirty="0"/>
          </a:p>
        </p:txBody>
      </p:sp>
      <p:sp>
        <p:nvSpPr>
          <p:cNvPr id="17" name="TextBox 16"/>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3</a:t>
            </a:r>
            <a:endParaRPr lang="en-GB" sz="1400" i="1" dirty="0">
              <a:solidFill>
                <a:schemeClr val="tx2"/>
              </a:solidFill>
              <a:latin typeface="+mn-lt"/>
            </a:endParaRPr>
          </a:p>
        </p:txBody>
      </p:sp>
      <p:cxnSp>
        <p:nvCxnSpPr>
          <p:cNvPr id="18" name="Straight Connector 17"/>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2" name="FreeRTOS Semaphores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2275" y="311974"/>
            <a:ext cx="609600" cy="609600"/>
          </a:xfrm>
          <a:prstGeom prst="rect">
            <a:avLst/>
          </a:prstGeom>
        </p:spPr>
      </p:pic>
    </p:spTree>
    <p:extLst>
      <p:ext uri="{BB962C8B-B14F-4D97-AF65-F5344CB8AC3E}">
        <p14:creationId xmlns:p14="http://schemas.microsoft.com/office/powerpoint/2010/main" val="3423820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6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223" y="1424197"/>
            <a:ext cx="8262651" cy="830997"/>
          </a:xfrm>
          <a:prstGeom prst="rect">
            <a:avLst/>
          </a:prstGeom>
          <a:noFill/>
        </p:spPr>
        <p:txBody>
          <a:bodyPr wrap="square" rtlCol="0">
            <a:spAutoFit/>
          </a:bodyPr>
          <a:lstStyle/>
          <a:p>
            <a:pPr algn="just"/>
            <a:r>
              <a:rPr lang="en-US" sz="2400" dirty="0" smtClean="0">
                <a:cs typeface="Courier New" panose="02070309020205020404" pitchFamily="49" charset="0"/>
              </a:rPr>
              <a:t>The functions </a:t>
            </a:r>
            <a:r>
              <a:rPr lang="en-US" sz="2000" dirty="0" err="1" smtClean="0">
                <a:latin typeface="Courier New" panose="02070309020205020404" pitchFamily="49" charset="0"/>
                <a:cs typeface="Courier New" panose="02070309020205020404" pitchFamily="49" charset="0"/>
              </a:rPr>
              <a:t>xSemaphoreTake</a:t>
            </a:r>
            <a:r>
              <a:rPr lang="en-US" sz="2000" dirty="0" smtClean="0">
                <a:latin typeface="Courier New" panose="02070309020205020404" pitchFamily="49" charset="0"/>
                <a:cs typeface="Courier New" panose="02070309020205020404" pitchFamily="49" charset="0"/>
              </a:rPr>
              <a:t>() </a:t>
            </a:r>
            <a:r>
              <a:rPr lang="en-US" sz="2400" dirty="0" smtClean="0">
                <a:cs typeface="Courier New" panose="02070309020205020404" pitchFamily="49" charset="0"/>
              </a:rPr>
              <a:t>and</a:t>
            </a:r>
            <a:r>
              <a:rPr lang="en-US"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xSemaphoreGive</a:t>
            </a:r>
            <a:r>
              <a:rPr lang="en-US" sz="2000" dirty="0" smtClean="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 </a:t>
            </a:r>
            <a:r>
              <a:rPr lang="en-US" sz="2400" dirty="0" smtClean="0">
                <a:cs typeface="Courier New" panose="02070309020205020404" pitchFamily="49" charset="0"/>
              </a:rPr>
              <a:t>are used also for down and up operations on counting semaphores.</a:t>
            </a:r>
            <a:endParaRPr lang="en-GB" sz="2400" dirty="0"/>
          </a:p>
        </p:txBody>
      </p:sp>
      <p:sp>
        <p:nvSpPr>
          <p:cNvPr id="3" name="TextBox 2"/>
          <p:cNvSpPr txBox="1"/>
          <p:nvPr/>
        </p:nvSpPr>
        <p:spPr>
          <a:xfrm>
            <a:off x="428626" y="2530799"/>
            <a:ext cx="8143875" cy="830997"/>
          </a:xfrm>
          <a:prstGeom prst="rect">
            <a:avLst/>
          </a:prstGeom>
          <a:noFill/>
        </p:spPr>
        <p:txBody>
          <a:bodyPr wrap="square" rtlCol="0">
            <a:spAutoFit/>
          </a:bodyPr>
          <a:lstStyle/>
          <a:p>
            <a:pPr algn="just"/>
            <a:r>
              <a:rPr lang="en-US" sz="2400" dirty="0" smtClean="0"/>
              <a:t>These functions return </a:t>
            </a:r>
            <a:r>
              <a:rPr lang="en-US" sz="2000" dirty="0" err="1" smtClean="0">
                <a:latin typeface="Courier New" panose="02070309020205020404" pitchFamily="49" charset="0"/>
                <a:cs typeface="Courier New" panose="02070309020205020404" pitchFamily="49" charset="0"/>
              </a:rPr>
              <a:t>pdTRUE</a:t>
            </a:r>
            <a:r>
              <a:rPr lang="en-US" sz="2400" dirty="0" smtClean="0"/>
              <a:t> (=1) if successful, and </a:t>
            </a:r>
            <a:r>
              <a:rPr lang="en-US" sz="2000" dirty="0" err="1" smtClean="0">
                <a:latin typeface="Courier New" panose="02070309020205020404" pitchFamily="49" charset="0"/>
                <a:cs typeface="Courier New" panose="02070309020205020404" pitchFamily="49" charset="0"/>
              </a:rPr>
              <a:t>pdFALSE</a:t>
            </a:r>
            <a:r>
              <a:rPr lang="en-US" sz="2400" dirty="0" smtClean="0"/>
              <a:t> (=0) otherwise, e.g.:</a:t>
            </a:r>
            <a:endParaRPr lang="en-GB" sz="2400" dirty="0"/>
          </a:p>
        </p:txBody>
      </p:sp>
      <p:sp>
        <p:nvSpPr>
          <p:cNvPr id="11" name="Text Box 11"/>
          <p:cNvSpPr txBox="1">
            <a:spLocks noChangeArrowheads="1"/>
          </p:cNvSpPr>
          <p:nvPr/>
        </p:nvSpPr>
        <p:spPr bwMode="auto">
          <a:xfrm>
            <a:off x="469515" y="366459"/>
            <a:ext cx="4510978" cy="415498"/>
          </a:xfrm>
          <a:prstGeom prst="rect">
            <a:avLst/>
          </a:prstGeom>
          <a:noFill/>
          <a:ln w="9525">
            <a:noFill/>
            <a:miter lim="800000"/>
            <a:headEnd/>
            <a:tailEnd/>
          </a:ln>
        </p:spPr>
        <p:txBody>
          <a:bodyPr wrap="non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Counting Semaphores</a:t>
            </a:r>
            <a:endParaRPr lang="en-GB" sz="2700" dirty="0">
              <a:cs typeface="Arial" charset="0"/>
            </a:endParaRPr>
          </a:p>
        </p:txBody>
      </p:sp>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4</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2771204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223" y="1424197"/>
            <a:ext cx="8262651" cy="830997"/>
          </a:xfrm>
          <a:prstGeom prst="rect">
            <a:avLst/>
          </a:prstGeom>
          <a:noFill/>
        </p:spPr>
        <p:txBody>
          <a:bodyPr wrap="square" rtlCol="0">
            <a:spAutoFit/>
          </a:bodyPr>
          <a:lstStyle/>
          <a:p>
            <a:pPr algn="just"/>
            <a:r>
              <a:rPr lang="en-US" sz="2400" dirty="0" smtClean="0">
                <a:cs typeface="Courier New" panose="02070309020205020404" pitchFamily="49" charset="0"/>
              </a:rPr>
              <a:t>The functions </a:t>
            </a:r>
            <a:r>
              <a:rPr lang="en-US" sz="2000" dirty="0" err="1" smtClean="0">
                <a:latin typeface="Courier New" panose="02070309020205020404" pitchFamily="49" charset="0"/>
                <a:cs typeface="Courier New" panose="02070309020205020404" pitchFamily="49" charset="0"/>
              </a:rPr>
              <a:t>xSemaphoreTake</a:t>
            </a:r>
            <a:r>
              <a:rPr lang="en-US" sz="2000" dirty="0" smtClean="0">
                <a:latin typeface="Courier New" panose="02070309020205020404" pitchFamily="49" charset="0"/>
                <a:cs typeface="Courier New" panose="02070309020205020404" pitchFamily="49" charset="0"/>
              </a:rPr>
              <a:t>() </a:t>
            </a:r>
            <a:r>
              <a:rPr lang="en-US" sz="2400" dirty="0" smtClean="0">
                <a:cs typeface="Courier New" panose="02070309020205020404" pitchFamily="49" charset="0"/>
              </a:rPr>
              <a:t>and</a:t>
            </a:r>
            <a:r>
              <a:rPr lang="en-US"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xSemaphoreGive</a:t>
            </a:r>
            <a:r>
              <a:rPr lang="en-US" sz="2000" dirty="0" smtClean="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 </a:t>
            </a:r>
            <a:r>
              <a:rPr lang="en-US" sz="2400" dirty="0" smtClean="0">
                <a:cs typeface="Courier New" panose="02070309020205020404" pitchFamily="49" charset="0"/>
              </a:rPr>
              <a:t>are used also for down and up operations on counting semaphores.</a:t>
            </a:r>
            <a:endParaRPr lang="en-GB" sz="2400" dirty="0"/>
          </a:p>
        </p:txBody>
      </p:sp>
      <p:sp>
        <p:nvSpPr>
          <p:cNvPr id="3" name="TextBox 2"/>
          <p:cNvSpPr txBox="1"/>
          <p:nvPr/>
        </p:nvSpPr>
        <p:spPr>
          <a:xfrm>
            <a:off x="428626" y="2530799"/>
            <a:ext cx="8143875" cy="830997"/>
          </a:xfrm>
          <a:prstGeom prst="rect">
            <a:avLst/>
          </a:prstGeom>
          <a:noFill/>
        </p:spPr>
        <p:txBody>
          <a:bodyPr wrap="square" rtlCol="0">
            <a:spAutoFit/>
          </a:bodyPr>
          <a:lstStyle/>
          <a:p>
            <a:pPr algn="just"/>
            <a:r>
              <a:rPr lang="en-US" sz="2400" dirty="0" smtClean="0"/>
              <a:t>These functions return </a:t>
            </a:r>
            <a:r>
              <a:rPr lang="en-US" sz="2000" dirty="0" err="1" smtClean="0">
                <a:latin typeface="Courier New" panose="02070309020205020404" pitchFamily="49" charset="0"/>
                <a:cs typeface="Courier New" panose="02070309020205020404" pitchFamily="49" charset="0"/>
              </a:rPr>
              <a:t>pdTRUE</a:t>
            </a:r>
            <a:r>
              <a:rPr lang="en-US" sz="2400" dirty="0" smtClean="0"/>
              <a:t> (=1) if successful, and </a:t>
            </a:r>
            <a:r>
              <a:rPr lang="en-US" sz="2000" dirty="0" err="1" smtClean="0">
                <a:latin typeface="Courier New" panose="02070309020205020404" pitchFamily="49" charset="0"/>
                <a:cs typeface="Courier New" panose="02070309020205020404" pitchFamily="49" charset="0"/>
              </a:rPr>
              <a:t>pdFALSE</a:t>
            </a:r>
            <a:r>
              <a:rPr lang="en-US" sz="2400" dirty="0" smtClean="0"/>
              <a:t> (=0) otherwise, e.g.:</a:t>
            </a:r>
            <a:endParaRPr lang="en-GB" sz="2400" dirty="0"/>
          </a:p>
        </p:txBody>
      </p:sp>
      <p:sp>
        <p:nvSpPr>
          <p:cNvPr id="5" name="TextBox 4"/>
          <p:cNvSpPr txBox="1"/>
          <p:nvPr/>
        </p:nvSpPr>
        <p:spPr>
          <a:xfrm>
            <a:off x="428626" y="3559603"/>
            <a:ext cx="8143875" cy="461665"/>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smtClean="0"/>
              <a:t>Specified tick counts expire without taking the semaphore.</a:t>
            </a:r>
            <a:endParaRPr lang="en-GB" sz="2400" dirty="0"/>
          </a:p>
        </p:txBody>
      </p:sp>
      <p:sp>
        <p:nvSpPr>
          <p:cNvPr id="11" name="Text Box 11"/>
          <p:cNvSpPr txBox="1">
            <a:spLocks noChangeArrowheads="1"/>
          </p:cNvSpPr>
          <p:nvPr/>
        </p:nvSpPr>
        <p:spPr bwMode="auto">
          <a:xfrm>
            <a:off x="469515" y="366459"/>
            <a:ext cx="4510978" cy="415498"/>
          </a:xfrm>
          <a:prstGeom prst="rect">
            <a:avLst/>
          </a:prstGeom>
          <a:noFill/>
          <a:ln w="9525">
            <a:noFill/>
            <a:miter lim="800000"/>
            <a:headEnd/>
            <a:tailEnd/>
          </a:ln>
        </p:spPr>
        <p:txBody>
          <a:bodyPr wrap="none" lIns="0" tIns="0" rIns="0" bIns="0">
            <a:spAutoFit/>
          </a:bodyPr>
          <a:lstStyle/>
          <a:p>
            <a:pPr>
              <a:buClr>
                <a:srgbClr val="000000"/>
              </a:buClr>
              <a:buSzPct val="33000"/>
              <a:tabLst>
                <a:tab pos="723900" algn="l"/>
                <a:tab pos="1447800" algn="l"/>
                <a:tab pos="2171700" algn="l"/>
                <a:tab pos="2895600" algn="l"/>
                <a:tab pos="3619500" algn="l"/>
                <a:tab pos="4343400" algn="l"/>
                <a:tab pos="5067300" algn="l"/>
                <a:tab pos="5791200" algn="l"/>
              </a:tabLst>
              <a:defRPr/>
            </a:pPr>
            <a:r>
              <a:rPr lang="en-GB" sz="2700" dirty="0" err="1" smtClean="0">
                <a:cs typeface="Arial" charset="0"/>
              </a:rPr>
              <a:t>FreeRTOS</a:t>
            </a:r>
            <a:r>
              <a:rPr lang="en-GB" sz="2700" dirty="0" smtClean="0">
                <a:cs typeface="Arial" charset="0"/>
              </a:rPr>
              <a:t> Counting Semaphores</a:t>
            </a:r>
            <a:endParaRPr lang="en-GB" sz="2700" dirty="0">
              <a:cs typeface="Arial" charset="0"/>
            </a:endParaRPr>
          </a:p>
        </p:txBody>
      </p:sp>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solidFill>
                  <a:schemeClr val="tx2"/>
                </a:solidFill>
                <a:latin typeface="+mn-lt"/>
              </a:rPr>
              <a:t>Page 4</a:t>
            </a:r>
            <a:endParaRPr lang="en-GB" sz="1400" i="1" dirty="0">
              <a:solidFill>
                <a:schemeClr val="tx2"/>
              </a:solidFill>
              <a:latin typeface="+mn-lt"/>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Tree>
    <p:extLst>
      <p:ext uri="{BB962C8B-B14F-4D97-AF65-F5344CB8AC3E}">
        <p14:creationId xmlns:p14="http://schemas.microsoft.com/office/powerpoint/2010/main" val="2963983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be9c9a10-ffc7-41d7-9530-f7b4a7dda252"/>
</p:tagLst>
</file>

<file path=ppt/tags/tag2.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2c074f9c-49da-41cb-af8e-a3cee8b29ac0"/>
</p:tagLst>
</file>

<file path=ppt/tags/tag3.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34bf759d-ca40-4f98-8855-e448871fd5a3"/>
</p:tagLst>
</file>

<file path=ppt/tags/tag4.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a96acb70-c8e4-473f-8405-7296e677ba71"/>
</p:tagLst>
</file>

<file path=ppt/tags/tag5.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c52408d5-0270-47d9-a0bd-bd6eafe95ac4"/>
</p:tagLst>
</file>

<file path=ppt/tags/tag6.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60293a70-f402-4208-ac1c-c1dfe239193d"/>
</p:tagLst>
</file>

<file path=ppt/tags/tag7.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f70c4eb8-3d38-441a-ae57-900dce8d954a"/>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1252</Words>
  <Application>Microsoft Office PowerPoint</Application>
  <PresentationFormat>On-screen Show (4:3)</PresentationFormat>
  <Paragraphs>110</Paragraphs>
  <Slides>14</Slides>
  <Notes>11</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Courier New</vt:lpstr>
      <vt:lpstr>StarBats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Hany El Sayed</dc:creator>
  <cp:lastModifiedBy>Hany Elsayed</cp:lastModifiedBy>
  <cp:revision>58</cp:revision>
  <dcterms:created xsi:type="dcterms:W3CDTF">2015-03-12T12:23:01Z</dcterms:created>
  <dcterms:modified xsi:type="dcterms:W3CDTF">2020-04-01T19:04:04Z</dcterms:modified>
</cp:coreProperties>
</file>