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99" r:id="rId25"/>
    <p:sldId id="279" r:id="rId26"/>
    <p:sldId id="280" r:id="rId27"/>
    <p:sldId id="281" r:id="rId28"/>
    <p:sldId id="282" r:id="rId29"/>
    <p:sldId id="297" r:id="rId30"/>
    <p:sldId id="298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7A340-B9FF-4F94-80E6-95A548F5EB7A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2A3D7-25D3-4E6E-9DE8-D00ED1B3E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51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67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76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6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86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76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98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16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20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041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805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503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80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685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8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8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746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878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006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032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328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829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48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850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6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27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765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33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312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6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918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514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283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7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149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771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51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45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368"/>
            <a:ext cx="4941072" cy="3429000"/>
          </a:xfrm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11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83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62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05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3684"/>
            <a:ext cx="5030018" cy="411394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9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05268"/>
            <a:ext cx="9144000" cy="1147249"/>
          </a:xfrm>
        </p:spPr>
        <p:txBody>
          <a:bodyPr lIns="87251" tIns="43624" rIns="87251" bIns="43624" anchor="t">
            <a:normAutofit fontScale="90000"/>
          </a:bodyPr>
          <a:lstStyle/>
          <a:p>
            <a:r>
              <a:rPr lang="en-US" sz="4800" b="1" dirty="0" smtClean="0"/>
              <a:t>Database </a:t>
            </a:r>
            <a:r>
              <a:rPr lang="en-US" sz="4800" b="1" dirty="0"/>
              <a:t>Programming</a:t>
            </a:r>
            <a:br>
              <a:rPr lang="en-US" sz="4800" b="1" dirty="0"/>
            </a:br>
            <a:r>
              <a:rPr lang="en-US" sz="2800" b="1" dirty="0"/>
              <a:t>Chapter </a:t>
            </a:r>
            <a:r>
              <a:rPr lang="ar-EG" sz="2800" b="1" dirty="0" smtClean="0"/>
              <a:t>4</a:t>
            </a:r>
            <a:r>
              <a:rPr lang="en-US" sz="2800" b="1" smtClean="0"/>
              <a:t>: </a:t>
            </a:r>
            <a:r>
              <a:rPr lang="en-US" sz="2800" b="1" dirty="0" smtClean="0"/>
              <a:t>Basic SQL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Constrains in SQL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Primary key constrain</a:t>
            </a:r>
          </a:p>
          <a:p>
            <a:r>
              <a:rPr lang="en-US" b="1" dirty="0" smtClean="0"/>
              <a:t>Foreign key constrains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900" b="1" dirty="0" smtClean="0">
              <a:solidFill>
                <a:srgbClr val="990033"/>
              </a:solidFill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900" b="1" dirty="0" smtClean="0">
                <a:solidFill>
                  <a:srgbClr val="990033"/>
                </a:solidFill>
                <a:latin typeface="Courier New" pitchFamily="49" charset="0"/>
              </a:rPr>
              <a:t>CREATE TABLE DEPT (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900" b="1" dirty="0" smtClean="0">
                <a:solidFill>
                  <a:srgbClr val="990033"/>
                </a:solidFill>
                <a:latin typeface="Courier New" pitchFamily="49" charset="0"/>
              </a:rPr>
              <a:t>	DNAME			VARCHAR(10)	NOT NULL,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900" b="1" dirty="0" smtClean="0">
                <a:solidFill>
                  <a:srgbClr val="990033"/>
                </a:solidFill>
                <a:latin typeface="Courier New" pitchFamily="49" charset="0"/>
              </a:rPr>
              <a:t>	DNUMBER		INTEGER		NOT NULL,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900" b="1" dirty="0" smtClean="0">
                <a:solidFill>
                  <a:srgbClr val="990033"/>
                </a:solidFill>
                <a:latin typeface="Courier New" pitchFamily="49" charset="0"/>
              </a:rPr>
              <a:t>	MGRSSN		CHAR(9),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900" b="1" dirty="0" smtClean="0">
                <a:solidFill>
                  <a:srgbClr val="990033"/>
                </a:solidFill>
                <a:latin typeface="Courier New" pitchFamily="49" charset="0"/>
              </a:rPr>
              <a:t>	MGRSTARTDATE	CHAR(9),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900" b="1" dirty="0" smtClean="0">
                <a:solidFill>
                  <a:srgbClr val="990033"/>
                </a:solidFill>
                <a:latin typeface="Courier New" pitchFamily="49" charset="0"/>
              </a:rPr>
              <a:t>	PRIMARY KEY (DNUMBER),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900" b="1" dirty="0" smtClean="0">
                <a:solidFill>
                  <a:srgbClr val="990033"/>
                </a:solidFill>
                <a:latin typeface="Courier New" pitchFamily="49" charset="0"/>
              </a:rPr>
              <a:t>	FOREIGN KEY (MGRSSN) REFERENCES EMP  );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REFERENTIAL INTEGRITY OPTIONS</a:t>
            </a:r>
            <a:endParaRPr lang="en-US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670050"/>
            <a:ext cx="83772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specify RESTRICT, CASCADE, SET NULL or SET DEFAULT on referential integrity constraints (foreign keys)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CREATE TABLE DEPT (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DNAME		VARCHAR(10)	NOT NULL,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DNUMBER		INTEGER		NOT NULL,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MGRSSN		CHAR(9)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DEFAULT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MGRSTARTDATE	CHAR(9),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PRIMARY KEY (DNUMBER),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UNIQUE (DNAME),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FOREIGN KEY (MGRSSN) REFERENCES EMP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ON DELETE SET DEFAULT ON UPDATE CASCADE);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REFERENTIAL INTEGRITY OPTIONS (continued)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  <a:t>CREATE TABLE EMP(</a:t>
            </a:r>
            <a:b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</a:br>
            <a: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  <a:t>ENAME		VARCHAR(30)	NOT NULL,</a:t>
            </a:r>
            <a:b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</a:br>
            <a: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  <a:t>ESSN		CHAR(9),</a:t>
            </a:r>
            <a:b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</a:br>
            <a: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  <a:t>BDATE		DATE,</a:t>
            </a:r>
            <a:b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</a:br>
            <a: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  <a:t>DNO		INTEGER  DEFAULT 1,</a:t>
            </a:r>
            <a:b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</a:br>
            <a: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  <a:t>SUPERSSN	CHAR(9),</a:t>
            </a:r>
            <a:b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</a:br>
            <a: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  <a:t>PRIMARY KEY (ESSN),</a:t>
            </a:r>
            <a:b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</a:br>
            <a: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  <a:t>FOREIGN KEY (DNO) REFERENCES DEPT</a:t>
            </a:r>
            <a:b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</a:br>
            <a: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  <a:t>	ON DELETE SET DEFAULT ON UPDATE  CASCADE,</a:t>
            </a:r>
            <a:b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</a:br>
            <a:r>
              <a:rPr lang="en-US" sz="1900" b="1" dirty="0">
                <a:solidFill>
                  <a:srgbClr val="990033"/>
                </a:solidFill>
                <a:latin typeface="Courier New" pitchFamily="49" charset="0"/>
              </a:rPr>
              <a:t>FOREIGN KEY (SUPERSSN) REFERENCES EMP ON DELETE SET NULL ON UPDATE CASCADE);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Retrieval Queries in </a:t>
            </a:r>
            <a:r>
              <a:rPr lang="en-US" b="1" dirty="0" smtClean="0"/>
              <a:t>SQL</a:t>
            </a:r>
            <a:endParaRPr lang="en-US" b="1" dirty="0"/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Basic form of the SQL SELECT statement is </a:t>
            </a:r>
            <a:r>
              <a:rPr lang="en-US" dirty="0" smtClean="0"/>
              <a:t>called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 </a:t>
            </a:r>
            <a:r>
              <a:rPr lang="en-US" dirty="0"/>
              <a:t>a </a:t>
            </a:r>
            <a:r>
              <a:rPr lang="en-US" i="1" dirty="0"/>
              <a:t>mapping</a:t>
            </a:r>
            <a:r>
              <a:rPr lang="en-US" dirty="0"/>
              <a:t> or a SELECT-FROM-WHERE </a:t>
            </a:r>
            <a:r>
              <a:rPr lang="en-US" i="1" dirty="0"/>
              <a:t>block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  <a:p>
            <a:pPr>
              <a:lnSpc>
                <a:spcPct val="80000"/>
              </a:lnSpc>
              <a:buFont typeface="Zapf Dingbats" charset="2"/>
              <a:buNone/>
            </a:pPr>
            <a:r>
              <a:rPr lang="en-US" b="1" dirty="0"/>
              <a:t>SELECT</a:t>
            </a:r>
            <a:r>
              <a:rPr lang="en-US" dirty="0"/>
              <a:t> 	&lt;attribute list&gt;</a:t>
            </a:r>
          </a:p>
          <a:p>
            <a:pPr>
              <a:lnSpc>
                <a:spcPct val="80000"/>
              </a:lnSpc>
              <a:buFont typeface="Zapf Dingbats" charset="2"/>
              <a:buNone/>
            </a:pPr>
            <a:r>
              <a:rPr lang="en-US" dirty="0"/>
              <a:t>	</a:t>
            </a:r>
            <a:r>
              <a:rPr lang="en-US" b="1" dirty="0"/>
              <a:t>FROM</a:t>
            </a:r>
            <a:r>
              <a:rPr lang="en-US" dirty="0"/>
              <a:t> 	&lt;table list&gt;</a:t>
            </a:r>
          </a:p>
          <a:p>
            <a:pPr>
              <a:lnSpc>
                <a:spcPct val="80000"/>
              </a:lnSpc>
              <a:buFont typeface="Zapf Dingbats" charset="2"/>
              <a:buNone/>
            </a:pPr>
            <a:r>
              <a:rPr lang="en-US" dirty="0"/>
              <a:t>	</a:t>
            </a:r>
            <a:r>
              <a:rPr lang="en-US" b="1" dirty="0"/>
              <a:t>WHERE</a:t>
            </a:r>
            <a:r>
              <a:rPr lang="en-US" dirty="0"/>
              <a:t>	&lt;condition&gt;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&lt;attribute list&gt; is a list of attribute names whose </a:t>
            </a:r>
            <a:endParaRPr lang="en-US" dirty="0" smtClean="0"/>
          </a:p>
          <a:p>
            <a:pPr lvl="1">
              <a:lnSpc>
                <a:spcPct val="80000"/>
              </a:lnSpc>
              <a:buNone/>
            </a:pPr>
            <a:r>
              <a:rPr lang="en-US" dirty="0" smtClean="0"/>
              <a:t>	values </a:t>
            </a:r>
            <a:r>
              <a:rPr lang="en-US" dirty="0"/>
              <a:t>are to be retrieved by the query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&lt;table list&gt; is a list of the relation names required to </a:t>
            </a:r>
            <a:endParaRPr lang="en-US" dirty="0" smtClean="0"/>
          </a:p>
          <a:p>
            <a:pPr lvl="1">
              <a:lnSpc>
                <a:spcPct val="80000"/>
              </a:lnSpc>
              <a:buNone/>
            </a:pPr>
            <a:r>
              <a:rPr lang="en-US" dirty="0" smtClean="0"/>
              <a:t>	process </a:t>
            </a:r>
            <a:r>
              <a:rPr lang="en-US" dirty="0"/>
              <a:t>the query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&lt;condition&gt; is a conditional (Boolean) expression that </a:t>
            </a:r>
            <a:endParaRPr lang="en-US" dirty="0" smtClean="0"/>
          </a:p>
          <a:p>
            <a:pPr lvl="1">
              <a:lnSpc>
                <a:spcPct val="80000"/>
              </a:lnSpc>
              <a:buNone/>
            </a:pPr>
            <a:r>
              <a:rPr lang="en-US" dirty="0" smtClean="0"/>
              <a:t>	identifies </a:t>
            </a:r>
            <a:r>
              <a:rPr lang="en-US" dirty="0"/>
              <a:t>the tuples to be retrieved by the query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Relational Database </a:t>
            </a:r>
            <a:r>
              <a:rPr lang="en-US" sz="3200" dirty="0" smtClean="0"/>
              <a:t>Schema </a:t>
            </a:r>
            <a:endParaRPr lang="en-US" sz="3200" dirty="0"/>
          </a:p>
        </p:txBody>
      </p:sp>
      <p:pic>
        <p:nvPicPr>
          <p:cNvPr id="858115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730117" y="1598183"/>
            <a:ext cx="7575364" cy="4802512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262912"/>
            <a:ext cx="2354548" cy="852469"/>
          </a:xfrm>
        </p:spPr>
        <p:txBody>
          <a:bodyPr anchor="t"/>
          <a:lstStyle/>
          <a:p>
            <a:r>
              <a:rPr lang="en-US" sz="2400" dirty="0"/>
              <a:t>Populated </a:t>
            </a:r>
            <a:r>
              <a:rPr lang="en-US" sz="2400" dirty="0" smtClean="0"/>
              <a:t>Database</a:t>
            </a:r>
            <a:endParaRPr lang="en-US" sz="2400" dirty="0"/>
          </a:p>
        </p:txBody>
      </p:sp>
      <p:pic>
        <p:nvPicPr>
          <p:cNvPr id="860163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505992" y="63736"/>
            <a:ext cx="6580619" cy="664129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Simple SQL Queries </a:t>
            </a:r>
          </a:p>
        </p:txBody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Example of a simple query on one  relation</a:t>
            </a:r>
          </a:p>
          <a:p>
            <a:pPr>
              <a:lnSpc>
                <a:spcPct val="80000"/>
              </a:lnSpc>
            </a:pPr>
            <a:r>
              <a:rPr lang="en-US" b="1" dirty="0"/>
              <a:t>Query 0: Retrieve the </a:t>
            </a:r>
            <a:r>
              <a:rPr lang="en-US" b="1" dirty="0" err="1"/>
              <a:t>birthdate</a:t>
            </a:r>
            <a:r>
              <a:rPr lang="en-US" b="1" dirty="0"/>
              <a:t> and address of the employee whose name is 'John B. Smith'.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 smtClean="0"/>
              <a:t>Q0:SELECT </a:t>
            </a:r>
            <a:r>
              <a:rPr lang="en-US" dirty="0"/>
              <a:t>	BDATE, ADDRESS</a:t>
            </a:r>
            <a:br>
              <a:rPr lang="en-US" dirty="0"/>
            </a:br>
            <a:r>
              <a:rPr lang="en-US" dirty="0"/>
              <a:t>	FROM 		EMPLOYEE</a:t>
            </a:r>
            <a:br>
              <a:rPr lang="en-US" dirty="0"/>
            </a:br>
            <a:r>
              <a:rPr lang="en-US" dirty="0"/>
              <a:t>	WHERE	FNAME='John' AND MINIT='B’</a:t>
            </a:r>
            <a:br>
              <a:rPr lang="en-US" dirty="0"/>
            </a:br>
            <a:r>
              <a:rPr lang="en-US" dirty="0"/>
              <a:t>  AND 		LNAME='Smith’</a:t>
            </a:r>
            <a:br>
              <a:rPr lang="en-US" dirty="0"/>
            </a:br>
            <a:endParaRPr lang="en-US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 smtClean="0"/>
              <a:t>   The </a:t>
            </a:r>
            <a:r>
              <a:rPr lang="en-US" dirty="0"/>
              <a:t>SELECT-clause specifies the </a:t>
            </a:r>
            <a:r>
              <a:rPr lang="en-US" b="1" dirty="0" smtClean="0"/>
              <a:t>projection attributes </a:t>
            </a:r>
            <a:r>
              <a:rPr lang="en-US" dirty="0" smtClean="0"/>
              <a:t>and </a:t>
            </a:r>
            <a:r>
              <a:rPr lang="en-US" dirty="0"/>
              <a:t>the WHERE-clause specifies </a:t>
            </a:r>
            <a:r>
              <a:rPr lang="en-US" b="1" dirty="0"/>
              <a:t>the selection condition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However, the result of the query may contain  duplicate tuples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6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Simple SQL Queries (contd.)</a:t>
            </a:r>
          </a:p>
        </p:txBody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Query 1: Retrieve the name and address of all employees who work for the 'Research' department.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Q1:	SELECT	FNAME, LNAME, ADDRESS</a:t>
            </a:r>
            <a:br>
              <a:rPr lang="en-US" sz="2400" dirty="0"/>
            </a:br>
            <a:r>
              <a:rPr lang="en-US" sz="2400" dirty="0"/>
              <a:t>	FROM 		EMPLOYEE, DEPARTMENT</a:t>
            </a:r>
            <a:br>
              <a:rPr lang="en-US" sz="2400" dirty="0"/>
            </a:br>
            <a:r>
              <a:rPr lang="en-US" sz="2400" dirty="0"/>
              <a:t>	WHERE	DNAME='Research' AND DNUMBER=DNO</a:t>
            </a:r>
            <a:br>
              <a:rPr lang="en-US" sz="2400" dirty="0"/>
            </a:b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(</a:t>
            </a:r>
            <a:r>
              <a:rPr lang="en-US" sz="2400" dirty="0"/>
              <a:t>DNAME='Research') is a </a:t>
            </a:r>
            <a:r>
              <a:rPr lang="en-US" sz="2400" b="1" dirty="0" smtClean="0"/>
              <a:t>selection condition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(DNUMBER=DNO) is </a:t>
            </a:r>
            <a:r>
              <a:rPr lang="en-US" sz="2400" b="1" dirty="0"/>
              <a:t>a join </a:t>
            </a:r>
            <a:r>
              <a:rPr lang="en-US" sz="2400" b="1" dirty="0" smtClean="0"/>
              <a:t>condition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6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Simple SQL Queries (contd.)</a:t>
            </a:r>
          </a:p>
        </p:txBody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Query 2: For every project located in 'Stafford', list the project number, the controlling department number, and the department manager's last name, address, and </a:t>
            </a:r>
            <a:r>
              <a:rPr lang="en-US" sz="2400" b="1" dirty="0" err="1"/>
              <a:t>birthdate</a:t>
            </a:r>
            <a:r>
              <a:rPr lang="en-US" sz="2400" b="1" dirty="0"/>
              <a:t>.</a:t>
            </a:r>
          </a:p>
          <a:p>
            <a:pPr>
              <a:lnSpc>
                <a:spcPct val="90000"/>
              </a:lnSpc>
              <a:buFont typeface="Zapf Dingbats" charset="2"/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buFont typeface="Zapf Dingbats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Q2</a:t>
            </a:r>
            <a:r>
              <a:rPr lang="en-US" sz="2400" dirty="0">
                <a:solidFill>
                  <a:srgbClr val="800000"/>
                </a:solidFill>
              </a:rPr>
              <a:t>: SELECT   	PNUMBER, DNUM, LNAME, BDATE, ADDRESS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 smtClean="0">
                <a:solidFill>
                  <a:srgbClr val="800000"/>
                </a:solidFill>
              </a:rPr>
              <a:t>  FROM</a:t>
            </a:r>
            <a:r>
              <a:rPr lang="en-US" sz="2400" dirty="0">
                <a:solidFill>
                  <a:srgbClr val="800000"/>
                </a:solidFill>
              </a:rPr>
              <a:t>	</a:t>
            </a:r>
            <a:r>
              <a:rPr lang="en-US" sz="2400" dirty="0" smtClean="0">
                <a:solidFill>
                  <a:srgbClr val="800000"/>
                </a:solidFill>
              </a:rPr>
              <a:t>PROJECT</a:t>
            </a:r>
            <a:r>
              <a:rPr lang="en-US" sz="2400" dirty="0">
                <a:solidFill>
                  <a:srgbClr val="800000"/>
                </a:solidFill>
              </a:rPr>
              <a:t>, DEPARTMENT, EMPLOYEE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 smtClean="0">
                <a:solidFill>
                  <a:srgbClr val="800000"/>
                </a:solidFill>
              </a:rPr>
              <a:t>  WHERE </a:t>
            </a:r>
            <a:r>
              <a:rPr lang="en-US" sz="2400" dirty="0">
                <a:solidFill>
                  <a:srgbClr val="800000"/>
                </a:solidFill>
              </a:rPr>
              <a:t>	DNUM=DNUMBER AND MGRSSN=SSN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		</a:t>
            </a:r>
            <a:r>
              <a:rPr lang="en-US" sz="2400" dirty="0" smtClean="0">
                <a:solidFill>
                  <a:srgbClr val="800000"/>
                </a:solidFill>
              </a:rPr>
              <a:t>AND </a:t>
            </a:r>
            <a:r>
              <a:rPr lang="en-US" sz="2400" dirty="0">
                <a:solidFill>
                  <a:srgbClr val="800000"/>
                </a:solidFill>
              </a:rPr>
              <a:t>PLOCATION='Stafford'</a:t>
            </a:r>
            <a:br>
              <a:rPr lang="en-US" sz="2400" dirty="0">
                <a:solidFill>
                  <a:srgbClr val="800000"/>
                </a:solidFill>
              </a:rPr>
            </a:br>
            <a:endParaRPr lang="en-US" sz="2400" dirty="0">
              <a:solidFill>
                <a:srgbClr val="8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/>
              <a:t>In Q2, there are</a:t>
            </a:r>
            <a:r>
              <a:rPr lang="en-US" sz="2000" b="1" dirty="0"/>
              <a:t> two  join conditions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join condition DNUM=DNUMBER relates a project to its controlling department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join condition MGRSSN=SSN relates the controlling department to the employee who manages that department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Aliases, * and DISTINCT, Empty WHERE-clause</a:t>
            </a:r>
          </a:p>
        </p:txBody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 SQL, we can use the same name for two (or more) attributes as long as the attributes are in </a:t>
            </a:r>
            <a:r>
              <a:rPr lang="en-US" i="1" dirty="0"/>
              <a:t>different relations</a:t>
            </a:r>
          </a:p>
          <a:p>
            <a:pPr>
              <a:lnSpc>
                <a:spcPct val="90000"/>
              </a:lnSpc>
            </a:pPr>
            <a:r>
              <a:rPr lang="en-US" dirty="0"/>
              <a:t>A query that refers to two or more attributes with the same name must </a:t>
            </a:r>
            <a:r>
              <a:rPr lang="en-US" i="1" dirty="0"/>
              <a:t>qualify</a:t>
            </a:r>
            <a:r>
              <a:rPr lang="en-US" dirty="0"/>
              <a:t> the attribute name with the relation name by </a:t>
            </a:r>
            <a:r>
              <a:rPr lang="en-US" i="1" dirty="0"/>
              <a:t>prefixing</a:t>
            </a:r>
            <a:r>
              <a:rPr lang="en-US" dirty="0"/>
              <a:t> the relation name to the attribute name</a:t>
            </a:r>
          </a:p>
          <a:p>
            <a:pPr>
              <a:lnSpc>
                <a:spcPct val="90000"/>
              </a:lnSpc>
            </a:pPr>
            <a:r>
              <a:rPr lang="en-US" dirty="0"/>
              <a:t>Example: </a:t>
            </a:r>
            <a:endParaRPr lang="ar-EG" dirty="0" smtClean="0"/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rgbClr val="4F571F"/>
                </a:solidFill>
              </a:rPr>
              <a:t>EMPLOYEE.</a:t>
            </a:r>
            <a:r>
              <a:rPr lang="en-US" dirty="0" smtClean="0"/>
              <a:t>LNAME</a:t>
            </a:r>
            <a:r>
              <a:rPr lang="en-US" dirty="0"/>
              <a:t>, </a:t>
            </a:r>
            <a:r>
              <a:rPr lang="en-US" b="1" dirty="0">
                <a:solidFill>
                  <a:srgbClr val="4F571F"/>
                </a:solidFill>
              </a:rPr>
              <a:t>DEPARTMENT.</a:t>
            </a:r>
            <a:r>
              <a:rPr lang="en-US" dirty="0"/>
              <a:t>DNAME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Data Definition, Constraints, and Schema Changes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CREATE, DROP, and ALTER the descriptions of the tables (relations) of a database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Referential Integrity Options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Retrieval Queries in SQL</a:t>
            </a:r>
          </a:p>
          <a:p>
            <a:pPr lvl="1">
              <a:lnSpc>
                <a:spcPct val="80000"/>
              </a:lnSpc>
            </a:pPr>
            <a:r>
              <a:rPr lang="en-US" sz="1800" b="1" dirty="0"/>
              <a:t>SELECT	</a:t>
            </a:r>
            <a:r>
              <a:rPr lang="en-US" sz="1800" dirty="0"/>
              <a:t>&lt;attribute list&gt;</a:t>
            </a:r>
            <a:br>
              <a:rPr lang="en-US" sz="1800" dirty="0"/>
            </a:br>
            <a:r>
              <a:rPr lang="en-US" sz="1800" b="1" dirty="0"/>
              <a:t>FROM</a:t>
            </a:r>
            <a:r>
              <a:rPr lang="en-US" sz="1800" dirty="0"/>
              <a:t>		&lt;table list&gt;</a:t>
            </a:r>
            <a:br>
              <a:rPr lang="en-US" sz="1800" dirty="0"/>
            </a:br>
            <a:r>
              <a:rPr lang="en-US" sz="1800" dirty="0"/>
              <a:t>[</a:t>
            </a:r>
            <a:r>
              <a:rPr lang="en-US" sz="1800" b="1" dirty="0"/>
              <a:t>WHERE</a:t>
            </a:r>
            <a:r>
              <a:rPr lang="en-US" sz="1800" dirty="0"/>
              <a:t>	&lt;condition</a:t>
            </a:r>
            <a:r>
              <a:rPr lang="en-US" sz="1800" dirty="0" smtClean="0"/>
              <a:t>&gt;]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/>
              <a:t>	[</a:t>
            </a:r>
            <a:r>
              <a:rPr lang="en-US" sz="1800" b="1" dirty="0"/>
              <a:t>ORDER BY</a:t>
            </a:r>
            <a:r>
              <a:rPr lang="en-US" sz="1800" dirty="0"/>
              <a:t> 	&lt;attribute list&gt;]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Specifying Updates in SQL</a:t>
            </a:r>
          </a:p>
          <a:p>
            <a:pPr lvl="1">
              <a:lnSpc>
                <a:spcPct val="80000"/>
              </a:lnSpc>
            </a:pPr>
            <a:r>
              <a:rPr lang="en-US" sz="1800" b="1" dirty="0"/>
              <a:t>INSERT</a:t>
            </a:r>
            <a:r>
              <a:rPr lang="en-US" sz="1800" dirty="0"/>
              <a:t>, </a:t>
            </a:r>
            <a:r>
              <a:rPr lang="en-US" sz="1800" b="1" dirty="0"/>
              <a:t>DELETE</a:t>
            </a:r>
            <a:r>
              <a:rPr lang="en-US" sz="1800" dirty="0"/>
              <a:t>, and </a:t>
            </a:r>
            <a:r>
              <a:rPr lang="en-US" sz="1800" b="1" dirty="0"/>
              <a:t>UPDATE</a:t>
            </a:r>
            <a:endParaRPr lang="en-US" sz="18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ALIASES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Some queries need to refer to the same relation twice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 this case, </a:t>
            </a:r>
            <a:r>
              <a:rPr lang="en-US" sz="2000" i="1" dirty="0" smtClean="0"/>
              <a:t>aliases</a:t>
            </a:r>
            <a:r>
              <a:rPr lang="en-US" sz="2000" dirty="0" smtClean="0"/>
              <a:t> are given to the relation name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Query </a:t>
            </a:r>
            <a:r>
              <a:rPr lang="en-US" sz="2400" b="1" dirty="0"/>
              <a:t>8: For each employee, retrieve the employee's name, and the name of his or her immediate supervisor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Q8:	SELECT	E.FNAME, E.LNAME, S.FNAME, S.LNAME</a:t>
            </a:r>
            <a:br>
              <a:rPr lang="en-US" sz="2400" dirty="0"/>
            </a:br>
            <a:r>
              <a:rPr lang="en-US" sz="2400" dirty="0"/>
              <a:t>	FROM 		EMPLOYEE </a:t>
            </a:r>
            <a:r>
              <a:rPr lang="en-US" sz="2400" dirty="0">
                <a:solidFill>
                  <a:srgbClr val="4F571F"/>
                </a:solidFill>
              </a:rPr>
              <a:t>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4F571F"/>
                </a:solidFill>
              </a:rPr>
              <a:t>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WHERE	E.SUPERSSN=S.SSN</a:t>
            </a:r>
            <a:br>
              <a:rPr lang="en-US" sz="2400" dirty="0"/>
            </a:b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In Q8, the alternate relation names E and S are called </a:t>
            </a:r>
            <a:r>
              <a:rPr lang="en-US" sz="2000" i="1" dirty="0"/>
              <a:t>aliases</a:t>
            </a:r>
            <a:r>
              <a:rPr lang="en-US" sz="2000" dirty="0"/>
              <a:t> or </a:t>
            </a:r>
            <a:r>
              <a:rPr lang="en-US" sz="2000" i="1" dirty="0" err="1"/>
              <a:t>tuple</a:t>
            </a:r>
            <a:r>
              <a:rPr lang="en-US" sz="2000" i="1" dirty="0"/>
              <a:t> variables</a:t>
            </a:r>
            <a:r>
              <a:rPr lang="en-US" sz="2000" dirty="0"/>
              <a:t> for the EMPLOYEE relation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We can think of E and S as two different </a:t>
            </a:r>
            <a:r>
              <a:rPr lang="en-US" sz="2000" i="1" dirty="0"/>
              <a:t>copies</a:t>
            </a:r>
            <a:r>
              <a:rPr lang="en-US" sz="2000" dirty="0"/>
              <a:t> of EMPLOYEE; E represents employees in role of </a:t>
            </a:r>
            <a:r>
              <a:rPr lang="en-US" sz="2000" i="1" dirty="0"/>
              <a:t>supervisees</a:t>
            </a:r>
            <a:r>
              <a:rPr lang="en-US" sz="2000" dirty="0"/>
              <a:t> and S represents employees in role of </a:t>
            </a:r>
            <a:r>
              <a:rPr lang="en-US" sz="2000" i="1" dirty="0"/>
              <a:t>supervisors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7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7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ALIASES (contd.)</a:t>
            </a:r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</a:t>
            </a:r>
            <a:r>
              <a:rPr lang="en-US" dirty="0"/>
              <a:t>also use the </a:t>
            </a:r>
            <a:r>
              <a:rPr lang="en-US" b="1" dirty="0"/>
              <a:t>AS</a:t>
            </a:r>
            <a:r>
              <a:rPr lang="en-US" dirty="0"/>
              <a:t> keyword to specify aliases</a:t>
            </a:r>
          </a:p>
          <a:p>
            <a:pPr lvl="1">
              <a:buFontTx/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Q8:	SELECT	E.FNAME, E.LNAME, 					S.FNAME, S.LNAME</a:t>
            </a:r>
            <a:br>
              <a:rPr lang="en-US" dirty="0"/>
            </a:br>
            <a:r>
              <a:rPr lang="en-US" dirty="0"/>
              <a:t>		FROM 	EMPLOYEE AS E, 					</a:t>
            </a:r>
            <a:r>
              <a:rPr lang="en-US" dirty="0" smtClean="0"/>
              <a:t>	EMPLOYEE </a:t>
            </a:r>
            <a:r>
              <a:rPr lang="en-US" dirty="0"/>
              <a:t>AS S</a:t>
            </a:r>
            <a:br>
              <a:rPr lang="en-US" dirty="0"/>
            </a:br>
            <a:r>
              <a:rPr lang="en-US" dirty="0"/>
              <a:t>		WHERE	E.SUPERSSN=S.SSN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UNSPECIFIED </a:t>
            </a:r>
            <a:r>
              <a:rPr lang="en-US" b="1" dirty="0" smtClean="0"/>
              <a:t>WHERE-clause</a:t>
            </a:r>
            <a:endParaRPr lang="en-US" b="1" dirty="0"/>
          </a:p>
        </p:txBody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</a:t>
            </a:r>
            <a:r>
              <a:rPr lang="en-US" sz="2400" i="1" dirty="0"/>
              <a:t>missing WHERE-clause</a:t>
            </a:r>
            <a:r>
              <a:rPr lang="en-US" sz="2400" dirty="0"/>
              <a:t> indicates no condition; hence, all tuples of the relations in the FROM-clause are selected</a:t>
            </a:r>
          </a:p>
          <a:p>
            <a:pPr lvl="1"/>
            <a:r>
              <a:rPr lang="en-US" sz="2000" dirty="0"/>
              <a:t>This is equivalent to the condition WHERE TRUE</a:t>
            </a:r>
          </a:p>
          <a:p>
            <a:r>
              <a:rPr lang="en-US" sz="2400" b="1" dirty="0"/>
              <a:t>Query 9: Retrieve the SSN values for all employees.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Q9:	SELECT 	SSN</a:t>
            </a:r>
            <a:br>
              <a:rPr lang="en-US" sz="2000" dirty="0"/>
            </a:br>
            <a:r>
              <a:rPr lang="en-US" sz="2000" dirty="0"/>
              <a:t>		FROM	</a:t>
            </a:r>
            <a:r>
              <a:rPr lang="en-US" sz="2000" dirty="0" smtClean="0"/>
              <a:t>EMPLOYEE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If more than one relation is specified in the FROM-clause </a:t>
            </a:r>
            <a:r>
              <a:rPr lang="en-US" sz="2400" i="1" dirty="0"/>
              <a:t>and</a:t>
            </a:r>
            <a:r>
              <a:rPr lang="en-US" sz="2400" dirty="0"/>
              <a:t> there is no join condition, then the </a:t>
            </a:r>
            <a:r>
              <a:rPr lang="en-US" sz="2400" i="1" dirty="0"/>
              <a:t>CARTESIAN PRODUCT</a:t>
            </a:r>
            <a:r>
              <a:rPr lang="en-US" sz="2400" dirty="0"/>
              <a:t> of tuples is selected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7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7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UNSPECIFIED </a:t>
            </a:r>
            <a:br>
              <a:rPr lang="en-US" b="1" dirty="0"/>
            </a:br>
            <a:r>
              <a:rPr lang="en-US" b="1" dirty="0"/>
              <a:t>WHERE-clause (contd.)</a:t>
            </a:r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Example:</a:t>
            </a:r>
            <a:br>
              <a:rPr lang="en-US"/>
            </a:br>
            <a:endParaRPr lang="en-US"/>
          </a:p>
          <a:p>
            <a:pPr lvl="1">
              <a:buFontTx/>
              <a:buNone/>
            </a:pPr>
            <a:r>
              <a:rPr lang="en-US"/>
              <a:t>Q10:	SELECT	SSN, DNAME</a:t>
            </a:r>
            <a:br>
              <a:rPr lang="en-US"/>
            </a:br>
            <a:r>
              <a:rPr lang="en-US"/>
              <a:t>		FROM	EMPLOYEE, DEPARTMENT</a:t>
            </a:r>
            <a:br>
              <a:rPr lang="en-US"/>
            </a:br>
            <a:endParaRPr lang="en-US"/>
          </a:p>
          <a:p>
            <a:pPr lvl="1"/>
            <a:r>
              <a:rPr lang="en-US"/>
              <a:t>It is extremely important not to overlook specifying any selection and join conditions in the WHERE-clause; otherwise, incorrect and very large relations may result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8324" y="1066800"/>
            <a:ext cx="2962276" cy="526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95600"/>
            <a:ext cx="564388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USE OF *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To retrieve all the attribute values of the selected tuples, a * is used, which stands for </a:t>
            </a:r>
            <a:r>
              <a:rPr lang="en-US" sz="2800" i="1" dirty="0"/>
              <a:t>all the attributes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Examples:</a:t>
            </a:r>
          </a:p>
          <a:p>
            <a:pPr lvl="1">
              <a:buFontTx/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Q1C:	SELECT 	*</a:t>
            </a:r>
            <a:br>
              <a:rPr lang="en-US" sz="2400" dirty="0"/>
            </a:br>
            <a:r>
              <a:rPr lang="en-US" sz="2400" dirty="0"/>
              <a:t>		FROM		EMPLOYEE</a:t>
            </a:r>
            <a:br>
              <a:rPr lang="en-US" sz="2400" dirty="0"/>
            </a:br>
            <a:r>
              <a:rPr lang="en-US" sz="2400" dirty="0"/>
              <a:t>		WHERE	DNO=5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Q1D:	SELECT	*</a:t>
            </a:r>
            <a:br>
              <a:rPr lang="en-US" sz="2400" dirty="0"/>
            </a:br>
            <a:r>
              <a:rPr lang="en-US" sz="2400" dirty="0"/>
              <a:t>		FROM		EMPLOYEE, DEPARTMENT</a:t>
            </a:r>
            <a:br>
              <a:rPr lang="en-US" sz="2400" dirty="0"/>
            </a:br>
            <a:r>
              <a:rPr lang="en-US" sz="2400" dirty="0"/>
              <a:t>		WHERE	DNAME='Research' AND 					DNO=DNUMBER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USE OF DISTINCT</a:t>
            </a:r>
          </a:p>
        </p:txBody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SQL does not treat a relation as a set; duplicate tuples can appear</a:t>
            </a:r>
          </a:p>
          <a:p>
            <a:r>
              <a:rPr lang="en-US" sz="2400" dirty="0"/>
              <a:t>To eliminate duplicate tuples in a query result, the keyword </a:t>
            </a:r>
            <a:r>
              <a:rPr lang="en-US" sz="2400" b="1" dirty="0"/>
              <a:t>DISTINCT</a:t>
            </a:r>
            <a:r>
              <a:rPr lang="en-US" sz="2400" dirty="0"/>
              <a:t> is used</a:t>
            </a:r>
          </a:p>
          <a:p>
            <a:r>
              <a:rPr lang="en-US" sz="2400" dirty="0"/>
              <a:t>For example, the result of Q11 may have duplicate SALARY values whereas Q11A does not have any duplicate values</a:t>
            </a:r>
            <a:br>
              <a:rPr lang="en-US" sz="2400" dirty="0"/>
            </a:br>
            <a:endParaRPr lang="en-US" sz="2400" dirty="0"/>
          </a:p>
          <a:p>
            <a:pPr lvl="1">
              <a:buFontTx/>
              <a:buNone/>
            </a:pPr>
            <a:r>
              <a:rPr lang="en-US" sz="2000" dirty="0"/>
              <a:t>	Q11:	SELECT 	SALARY</a:t>
            </a:r>
            <a:br>
              <a:rPr lang="en-US" sz="2000" dirty="0"/>
            </a:br>
            <a:r>
              <a:rPr lang="en-US" sz="2000" dirty="0"/>
              <a:t>		FROM		EMPLOYEE</a:t>
            </a:r>
            <a:br>
              <a:rPr lang="en-US" sz="2000" dirty="0"/>
            </a:br>
            <a:r>
              <a:rPr lang="en-US" sz="2000" dirty="0"/>
              <a:t>Q11A: 	SELECT 	</a:t>
            </a:r>
            <a:r>
              <a:rPr lang="en-US" sz="2000" b="1" dirty="0"/>
              <a:t>DISTINCT</a:t>
            </a:r>
            <a:r>
              <a:rPr lang="en-US" sz="2000" dirty="0"/>
              <a:t> SALARY</a:t>
            </a:r>
            <a:br>
              <a:rPr lang="en-US" sz="2000" dirty="0"/>
            </a:br>
            <a:r>
              <a:rPr lang="en-US" sz="2000" dirty="0"/>
              <a:t>		FROM		EMPLOYEE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599" y="3962400"/>
            <a:ext cx="330596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SET OPERATIONS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SQL has directly incorporated some set operations</a:t>
            </a:r>
          </a:p>
          <a:p>
            <a:r>
              <a:rPr lang="en-US" sz="2400" dirty="0"/>
              <a:t>There is a union operation (</a:t>
            </a:r>
            <a:r>
              <a:rPr lang="en-US" sz="2400" b="1" dirty="0"/>
              <a:t>UNION</a:t>
            </a:r>
            <a:r>
              <a:rPr lang="en-US" sz="2400" dirty="0"/>
              <a:t>), and in </a:t>
            </a:r>
            <a:r>
              <a:rPr lang="en-US" sz="2400" i="1" dirty="0"/>
              <a:t>some versions</a:t>
            </a:r>
            <a:r>
              <a:rPr lang="en-US" sz="2400" dirty="0"/>
              <a:t> of SQL there are set difference (</a:t>
            </a:r>
            <a:r>
              <a:rPr lang="en-US" sz="2400" b="1" dirty="0"/>
              <a:t>MINUS</a:t>
            </a:r>
            <a:r>
              <a:rPr lang="en-US" sz="2400" dirty="0"/>
              <a:t>) and intersection (</a:t>
            </a:r>
            <a:r>
              <a:rPr lang="en-US" sz="2400" b="1" dirty="0"/>
              <a:t>INTERSECT</a:t>
            </a:r>
            <a:r>
              <a:rPr lang="en-US" sz="2400" dirty="0"/>
              <a:t>) operations</a:t>
            </a:r>
          </a:p>
          <a:p>
            <a:r>
              <a:rPr lang="en-US" sz="2400" dirty="0"/>
              <a:t>The resulting relations of these set operations are sets of tuples; </a:t>
            </a:r>
            <a:r>
              <a:rPr lang="en-US" sz="2400" b="1" i="1" dirty="0"/>
              <a:t>duplicate tuples are eliminated</a:t>
            </a:r>
            <a:r>
              <a:rPr lang="en-US" sz="2400" b="1" dirty="0"/>
              <a:t> </a:t>
            </a:r>
            <a:r>
              <a:rPr lang="en-US" sz="2400" b="1" i="1" dirty="0"/>
              <a:t>from the result</a:t>
            </a:r>
          </a:p>
          <a:p>
            <a:r>
              <a:rPr lang="en-US" sz="2400" dirty="0"/>
              <a:t>The set operations apply only to </a:t>
            </a:r>
            <a:r>
              <a:rPr lang="en-US" sz="2400" i="1" dirty="0"/>
              <a:t>union compatible relations</a:t>
            </a:r>
            <a:r>
              <a:rPr lang="en-US" sz="2400" dirty="0"/>
              <a:t>; the </a:t>
            </a:r>
            <a:r>
              <a:rPr lang="en-US" sz="2400" b="1" i="1" dirty="0"/>
              <a:t>two relations must have the same attributes and the attributes must appear in the same order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8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SET OPERATIONS (contd.) </a:t>
            </a:r>
          </a:p>
        </p:txBody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/>
              <a:t>Query 4: Make a list of all project numbers for projects that involve an employee whose last name is 'Smith' as a worker or as a manager of the department that controls the project.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700" dirty="0"/>
              <a:t>Q4:		(SELECT 	PNAME</a:t>
            </a:r>
            <a:br>
              <a:rPr lang="en-US" sz="1700" dirty="0"/>
            </a:br>
            <a:r>
              <a:rPr lang="en-US" sz="1700" dirty="0"/>
              <a:t>		FROM		PROJECT, DEPARTMENT, 						EMPLOYEE</a:t>
            </a:r>
            <a:br>
              <a:rPr lang="en-US" sz="1700" dirty="0"/>
            </a:br>
            <a:r>
              <a:rPr lang="en-US" sz="1700" dirty="0"/>
              <a:t>		WHERE	DNUM=DNUMBER AND 					MGRSSN=SSN AND LNAME='Smith')</a:t>
            </a:r>
            <a:br>
              <a:rPr lang="en-US" sz="1700" dirty="0"/>
            </a:br>
            <a:r>
              <a:rPr lang="en-US" sz="1700" dirty="0"/>
              <a:t>		UNION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700" dirty="0"/>
              <a:t>			(SELECT  	PNAME</a:t>
            </a:r>
            <a:br>
              <a:rPr lang="en-US" sz="1700" dirty="0"/>
            </a:br>
            <a:r>
              <a:rPr lang="en-US" sz="1700" dirty="0"/>
              <a:t>		FROM		PROJECT, WORKS_ON, EMPLOYEE</a:t>
            </a:r>
            <a:br>
              <a:rPr lang="en-US" sz="1700" dirty="0"/>
            </a:br>
            <a:r>
              <a:rPr lang="en-US" sz="1700" dirty="0"/>
              <a:t>		WHERE	PNUMBER=PNO AND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700" dirty="0"/>
              <a:t>					ESSN=SSN AND NAME='Smith')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String Pattern Matching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Partial strings are specified using two reserved characters: </a:t>
            </a:r>
          </a:p>
          <a:p>
            <a:pPr lvl="1"/>
            <a:r>
              <a:rPr lang="en-US" b="1" dirty="0" smtClean="0"/>
              <a:t>% </a:t>
            </a:r>
            <a:r>
              <a:rPr lang="en-US" dirty="0" smtClean="0"/>
              <a:t>replaces an arbitrary number of zero or more characters,</a:t>
            </a:r>
          </a:p>
          <a:p>
            <a:pPr lvl="1"/>
            <a:r>
              <a:rPr lang="en-US" b="1" dirty="0" smtClean="0"/>
              <a:t>the underscore (_)</a:t>
            </a:r>
            <a:r>
              <a:rPr lang="en-US" dirty="0" smtClean="0"/>
              <a:t> replaces a single character</a:t>
            </a:r>
          </a:p>
          <a:p>
            <a:r>
              <a:rPr lang="en-US" b="1" dirty="0" smtClean="0"/>
              <a:t>Query 12. Retrieve all employees whose address is in </a:t>
            </a:r>
            <a:r>
              <a:rPr lang="en-US" b="1" dirty="0" err="1" smtClean="0"/>
              <a:t>Houston,Texas</a:t>
            </a:r>
            <a:r>
              <a:rPr lang="en-US" b="1" dirty="0" smtClean="0"/>
              <a:t>. 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dirty="0" smtClean="0"/>
              <a:t>SELECT </a:t>
            </a:r>
            <a:r>
              <a:rPr lang="en-US" dirty="0" err="1" smtClean="0"/>
              <a:t>Fname</a:t>
            </a:r>
            <a:r>
              <a:rPr lang="en-US" dirty="0" smtClean="0"/>
              <a:t>, </a:t>
            </a:r>
            <a:r>
              <a:rPr lang="en-US" dirty="0" err="1" smtClean="0"/>
              <a:t>Lname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FROM EMPLOYEE </a:t>
            </a:r>
          </a:p>
          <a:p>
            <a:pPr lvl="1">
              <a:buNone/>
            </a:pPr>
            <a:r>
              <a:rPr lang="en-US" dirty="0" smtClean="0"/>
              <a:t>	WHERE Address LIKE ‘%</a:t>
            </a:r>
            <a:r>
              <a:rPr lang="en-US" dirty="0" err="1" smtClean="0"/>
              <a:t>Houston,TX</a:t>
            </a:r>
            <a:r>
              <a:rPr lang="en-US" dirty="0" smtClean="0"/>
              <a:t>%’;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SQL: </a:t>
            </a:r>
            <a:r>
              <a:rPr lang="en-US" b="1" dirty="0" smtClean="0"/>
              <a:t>S</a:t>
            </a:r>
            <a:r>
              <a:rPr lang="en-US" dirty="0" smtClean="0"/>
              <a:t>tructured </a:t>
            </a:r>
            <a:r>
              <a:rPr lang="en-US" b="1" dirty="0" smtClean="0"/>
              <a:t>Q</a:t>
            </a:r>
            <a:r>
              <a:rPr lang="en-US" dirty="0" smtClean="0"/>
              <a:t>uery </a:t>
            </a:r>
            <a:r>
              <a:rPr lang="en-US" b="1" dirty="0" smtClean="0"/>
              <a:t>L</a:t>
            </a:r>
            <a:r>
              <a:rPr lang="en-US" dirty="0" smtClean="0"/>
              <a:t>anguage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String Pattern Matching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Query 12A. Find all employees who were born during the 1950s. </a:t>
            </a:r>
          </a:p>
          <a:p>
            <a:pPr lvl="1">
              <a:buNone/>
            </a:pPr>
            <a:r>
              <a:rPr lang="en-US" dirty="0" smtClean="0"/>
              <a:t>	SELECT </a:t>
            </a:r>
            <a:r>
              <a:rPr lang="en-US" dirty="0" err="1" smtClean="0"/>
              <a:t>Fname</a:t>
            </a:r>
            <a:r>
              <a:rPr lang="en-US" dirty="0" smtClean="0"/>
              <a:t>, </a:t>
            </a:r>
            <a:r>
              <a:rPr lang="en-US" dirty="0" err="1" smtClean="0"/>
              <a:t>Lname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FROM EMPLOYEE </a:t>
            </a:r>
          </a:p>
          <a:p>
            <a:pPr lvl="1">
              <a:buNone/>
            </a:pPr>
            <a:r>
              <a:rPr lang="en-US" dirty="0" smtClean="0"/>
              <a:t>	WHERE </a:t>
            </a:r>
            <a:r>
              <a:rPr lang="en-US" dirty="0" err="1" smtClean="0"/>
              <a:t>Bdate</a:t>
            </a:r>
            <a:r>
              <a:rPr lang="en-US" dirty="0" smtClean="0"/>
              <a:t> LIKE </a:t>
            </a:r>
            <a:r>
              <a:rPr lang="en-US" dirty="0" smtClean="0"/>
              <a:t>‘195 </a:t>
            </a:r>
            <a:r>
              <a:rPr lang="en-US" dirty="0" smtClean="0"/>
              <a:t>_ _ _ _ _ _ _’;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ORDER BY</a:t>
            </a:r>
          </a:p>
        </p:txBody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</a:t>
            </a:r>
            <a:r>
              <a:rPr lang="en-US" sz="2800" b="1" dirty="0"/>
              <a:t>ORDER BY</a:t>
            </a:r>
            <a:r>
              <a:rPr lang="en-US" sz="2800" dirty="0"/>
              <a:t> clause is used to sort the tuples in a query result based on the values of some attribute(s)</a:t>
            </a:r>
          </a:p>
          <a:p>
            <a:r>
              <a:rPr lang="en-US" sz="2800" b="1" dirty="0"/>
              <a:t>Query 28: Retrieve a list of employees and the projects each works in, ordered by the employee's department, and within each department ordered alphabetically by employee last name.</a:t>
            </a:r>
          </a:p>
          <a:p>
            <a:pPr lvl="1">
              <a:buFontTx/>
              <a:buNone/>
            </a:pPr>
            <a:r>
              <a:rPr lang="en-US" sz="2400" dirty="0"/>
              <a:t>Q28: 	SELECT 	DNAME, LNAME, FNAME, PNAME</a:t>
            </a:r>
            <a:br>
              <a:rPr lang="en-US" sz="2400" dirty="0"/>
            </a:br>
            <a:r>
              <a:rPr lang="en-US" sz="2400" dirty="0"/>
              <a:t>      	FROM 		DEPARTMENT, EMPLOYEE, 					WORKS_ON, PROJECT</a:t>
            </a:r>
            <a:br>
              <a:rPr lang="en-US" sz="2400" dirty="0"/>
            </a:br>
            <a:r>
              <a:rPr lang="en-US" sz="2400" dirty="0"/>
              <a:t>		WHERE	DNUMBER=DNO AND SSN=ESSN 					AND PNO=PNUMBER</a:t>
            </a:r>
            <a:br>
              <a:rPr lang="en-US" sz="2400" dirty="0"/>
            </a:br>
            <a:r>
              <a:rPr lang="en-US" sz="2400" dirty="0"/>
              <a:t>		ORDER BY	DNAME, LNAME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ORDER BY (contd.)</a:t>
            </a:r>
          </a:p>
        </p:txBody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default order is in </a:t>
            </a:r>
            <a:r>
              <a:rPr lang="en-US" b="1" dirty="0"/>
              <a:t>ascending</a:t>
            </a:r>
            <a:r>
              <a:rPr lang="en-US" dirty="0"/>
              <a:t> order of values</a:t>
            </a:r>
          </a:p>
          <a:p>
            <a:r>
              <a:rPr lang="en-US" dirty="0"/>
              <a:t>We can specify the keyword </a:t>
            </a:r>
            <a:r>
              <a:rPr lang="en-US" b="1" dirty="0"/>
              <a:t>DESC</a:t>
            </a:r>
            <a:r>
              <a:rPr lang="en-US" dirty="0"/>
              <a:t> if we want a descending order; the keyword </a:t>
            </a:r>
            <a:r>
              <a:rPr lang="en-US" b="1" dirty="0"/>
              <a:t>ASC</a:t>
            </a:r>
            <a:r>
              <a:rPr lang="en-US" dirty="0"/>
              <a:t> can be used to explicitly specify ascending order, even though it is the default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 of SQL Queries</a:t>
            </a:r>
          </a:p>
        </p:txBody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query in SQL can consist of up to six clauses, but only the first two, SELECT and FROM, are mandatory. The clauses are specified in the following order: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SELECT		</a:t>
            </a:r>
            <a:r>
              <a:rPr lang="en-US" dirty="0"/>
              <a:t>&lt;attribute list&gt;</a:t>
            </a:r>
            <a:br>
              <a:rPr lang="en-US" dirty="0"/>
            </a:br>
            <a:r>
              <a:rPr lang="en-US" b="1" dirty="0"/>
              <a:t>FROM</a:t>
            </a:r>
            <a:r>
              <a:rPr lang="en-US" dirty="0"/>
              <a:t>		&lt;table list&gt;</a:t>
            </a:r>
            <a:br>
              <a:rPr lang="en-US" dirty="0"/>
            </a:br>
            <a:r>
              <a:rPr lang="en-US" dirty="0"/>
              <a:t>[</a:t>
            </a:r>
            <a:r>
              <a:rPr lang="en-US" b="1" dirty="0"/>
              <a:t>WHERE</a:t>
            </a:r>
            <a:r>
              <a:rPr lang="en-US" dirty="0"/>
              <a:t>		&lt;condition</a:t>
            </a:r>
            <a:r>
              <a:rPr lang="en-US" dirty="0" smtClean="0"/>
              <a:t>&gt;]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[</a:t>
            </a:r>
            <a:r>
              <a:rPr lang="en-US" b="1" dirty="0"/>
              <a:t>ORDER BY</a:t>
            </a:r>
            <a:r>
              <a:rPr lang="en-US" dirty="0"/>
              <a:t> 	&lt;attribute list&gt;]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 of SQL Queries (contd.)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The </a:t>
            </a:r>
            <a:r>
              <a:rPr lang="en-US" sz="2800" b="1" dirty="0"/>
              <a:t>SELECT-clause</a:t>
            </a:r>
            <a:r>
              <a:rPr lang="en-US" sz="2800" dirty="0"/>
              <a:t> lists the attributes or functions to be retrieved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</a:t>
            </a:r>
            <a:r>
              <a:rPr lang="en-US" sz="2800" b="1" dirty="0"/>
              <a:t>FROM-clause</a:t>
            </a:r>
            <a:r>
              <a:rPr lang="en-US" sz="2800" dirty="0"/>
              <a:t> specifies all relations (or aliases) needed in the query but not those needed in nested queries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</a:t>
            </a:r>
            <a:r>
              <a:rPr lang="en-US" sz="2800" b="1" dirty="0"/>
              <a:t>WHERE-clause</a:t>
            </a:r>
            <a:r>
              <a:rPr lang="en-US" sz="2800" dirty="0"/>
              <a:t> specifies the conditions for selection and join of tuples from the relations specified in the FROM-clause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ORDER </a:t>
            </a:r>
            <a:r>
              <a:rPr lang="en-US" sz="2800" b="1" dirty="0"/>
              <a:t>BY </a:t>
            </a:r>
            <a:r>
              <a:rPr lang="en-US" sz="2800" dirty="0"/>
              <a:t>specifies an order for displaying the result of a query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query is evaluated by first applying the WHERE-clause, then GROUP BY and HAVING, and finally the SELECT-clause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Specifying Updates in SQL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three SQL commands to modify the database: </a:t>
            </a:r>
            <a:r>
              <a:rPr lang="en-US" b="1"/>
              <a:t>INSERT</a:t>
            </a:r>
            <a:r>
              <a:rPr lang="en-US"/>
              <a:t>, </a:t>
            </a:r>
            <a:r>
              <a:rPr lang="en-US" b="1"/>
              <a:t>DELETE</a:t>
            </a:r>
            <a:r>
              <a:rPr lang="en-US"/>
              <a:t>, and </a:t>
            </a:r>
            <a:r>
              <a:rPr lang="en-US" b="1"/>
              <a:t>UPDATE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INSERT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its simplest form, it is used to add one or more tuples to a relation</a:t>
            </a:r>
          </a:p>
          <a:p>
            <a:r>
              <a:rPr lang="en-US" dirty="0"/>
              <a:t>Attribute values should be listed in the same order as the attributes were specified in the </a:t>
            </a:r>
            <a:r>
              <a:rPr lang="en-US" b="1" dirty="0"/>
              <a:t>CREATE TABLE</a:t>
            </a:r>
            <a:r>
              <a:rPr lang="en-US" dirty="0"/>
              <a:t> command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5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 (contd.)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Example: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/>
              <a:t>U1:	INSERT INTO  	EMPLOYEE</a:t>
            </a:r>
            <a:br>
              <a:rPr lang="en-US" sz="2400" dirty="0"/>
            </a:br>
            <a:r>
              <a:rPr lang="en-US" sz="2400" dirty="0"/>
              <a:t>	VALUES ('</a:t>
            </a:r>
            <a:r>
              <a:rPr lang="en-US" sz="2400" dirty="0" err="1"/>
              <a:t>Richard','K','Marini</a:t>
            </a:r>
            <a:r>
              <a:rPr lang="en-US" sz="2400" dirty="0"/>
              <a:t>', '653298653', '30-DEC-52',</a:t>
            </a:r>
            <a:br>
              <a:rPr lang="en-US" sz="2400" dirty="0"/>
            </a:br>
            <a:r>
              <a:rPr lang="en-US" sz="2400" dirty="0"/>
              <a:t>	'98 Oak </a:t>
            </a:r>
            <a:r>
              <a:rPr lang="en-US" sz="2400" dirty="0" err="1"/>
              <a:t>Forest,Katy,TX</a:t>
            </a:r>
            <a:r>
              <a:rPr lang="en-US" sz="2400" dirty="0"/>
              <a:t>', 'M', 37000,'987654321', 4 )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An alternate form of INSERT specifies explicitly the attribute names that correspond to the values in the new </a:t>
            </a:r>
            <a:r>
              <a:rPr lang="en-US" sz="2400" dirty="0" err="1"/>
              <a:t>tuple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Attributes with NULL values can be left out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Example</a:t>
            </a:r>
            <a:r>
              <a:rPr lang="en-US" sz="2400" dirty="0"/>
              <a:t>: Insert a </a:t>
            </a:r>
            <a:r>
              <a:rPr lang="en-US" sz="2400" dirty="0" err="1"/>
              <a:t>tuple</a:t>
            </a:r>
            <a:r>
              <a:rPr lang="en-US" sz="2400" dirty="0"/>
              <a:t> for a new EMPLOYEE for whom we only know the FNAME, LNAME, and SSN attributes.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/>
              <a:t>U1A:   INSERT INTO 	EMPLOYEE (FNAME, LNAME, </a:t>
            </a:r>
            <a:r>
              <a:rPr lang="en-US" sz="2000" dirty="0" smtClean="0"/>
              <a:t>SSN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/>
              <a:t>	   VALUES ('Richard', 'Marini', '653298653')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INSERT (contd.)</a:t>
            </a:r>
          </a:p>
        </p:txBody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b="1" dirty="0"/>
              <a:t>Important Note</a:t>
            </a:r>
            <a:r>
              <a:rPr lang="en-US" dirty="0"/>
              <a:t>: Only the constraints specified in the DDL commands are automatically enforced by the DBMS when updates are applied to the database</a:t>
            </a:r>
          </a:p>
          <a:p>
            <a:pPr lvl="1"/>
            <a:r>
              <a:rPr lang="en-US" b="1" dirty="0"/>
              <a:t>Another variation of INSERT allows insertion of </a:t>
            </a:r>
            <a:r>
              <a:rPr lang="en-US" b="1" i="1" dirty="0"/>
              <a:t>multiple tuples</a:t>
            </a:r>
            <a:r>
              <a:rPr lang="en-US" b="1" dirty="0"/>
              <a:t> resulting from a query into a relation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6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INSERT (contd.)</a:t>
            </a:r>
          </a:p>
        </p:txBody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Example: Suppose we want to create a temporary table that has the name, number of employees, and total salaries for each department.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table DEPTS_INFO is created by U3A, and is loaded with the summary information retrieved from the database by the query in U3B.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/>
              <a:t>U3A:	CREATE TABLE  DEPTS_INFO</a:t>
            </a:r>
            <a:br>
              <a:rPr lang="en-US" sz="2000" dirty="0"/>
            </a:br>
            <a:r>
              <a:rPr lang="en-US" sz="2000" dirty="0"/>
              <a:t>			(DEPT_NAME		VARCHAR(10),</a:t>
            </a:r>
            <a:br>
              <a:rPr lang="en-US" sz="2000" dirty="0"/>
            </a:br>
            <a:r>
              <a:rPr lang="en-US" sz="2000" dirty="0"/>
              <a:t>			 NO_OF_EMPS		INTEGER,</a:t>
            </a:r>
            <a:br>
              <a:rPr lang="en-US" sz="2000" dirty="0"/>
            </a:br>
            <a:r>
              <a:rPr lang="en-US" sz="2000" dirty="0"/>
              <a:t>			 TOTAL_SAL		INTEGER);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/>
              <a:t>U3B:	INSERT INTO	DEPTS_INFO (DEPT_NAME, 					NO_OF_EMPS, TOTAL_SAL)</a:t>
            </a:r>
            <a:br>
              <a:rPr lang="en-US" sz="2000" dirty="0"/>
            </a:br>
            <a:r>
              <a:rPr lang="en-US" sz="2000" dirty="0"/>
              <a:t>		SELECT	DNAME, COUNT (*), SUM (SALARY)</a:t>
            </a:r>
            <a:br>
              <a:rPr lang="en-US" sz="2000" dirty="0"/>
            </a:br>
            <a:r>
              <a:rPr lang="en-US" sz="2000" dirty="0"/>
              <a:t>		FROM		DEPARTMENT, EMPLOYEE</a:t>
            </a:r>
            <a:br>
              <a:rPr lang="en-US" sz="2000" dirty="0"/>
            </a:br>
            <a:r>
              <a:rPr lang="en-US" sz="2000" dirty="0"/>
              <a:t>		WHERE	DNUMBER=DNO</a:t>
            </a:r>
            <a:br>
              <a:rPr lang="en-US" sz="2000" dirty="0"/>
            </a:br>
            <a:r>
              <a:rPr lang="en-US" sz="2000" dirty="0"/>
              <a:t>		GROUP BY	DNAME 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6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6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6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Create Schema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schema definition </a:t>
            </a:r>
          </a:p>
          <a:p>
            <a:pPr lvl="1"/>
            <a:r>
              <a:rPr lang="en-US" dirty="0" smtClean="0"/>
              <a:t>Schema name </a:t>
            </a:r>
          </a:p>
          <a:p>
            <a:pPr lvl="1"/>
            <a:r>
              <a:rPr lang="en-US" dirty="0" smtClean="0"/>
              <a:t>Authorization identifier </a:t>
            </a:r>
          </a:p>
          <a:p>
            <a:pPr lvl="1">
              <a:buNone/>
            </a:pPr>
            <a:endParaRPr lang="en-US" sz="2400" b="1" dirty="0" smtClean="0"/>
          </a:p>
          <a:p>
            <a:pPr lvl="1">
              <a:buNone/>
            </a:pPr>
            <a:r>
              <a:rPr lang="en-US" sz="2400" b="1" dirty="0" smtClean="0"/>
              <a:t>CREATE SCHEMA </a:t>
            </a:r>
            <a:r>
              <a:rPr lang="en-US" sz="2400" dirty="0" smtClean="0"/>
              <a:t>Company </a:t>
            </a:r>
            <a:r>
              <a:rPr lang="en-US" sz="2400" b="1" dirty="0" smtClean="0"/>
              <a:t>AUTHORIZATION </a:t>
            </a:r>
            <a:r>
              <a:rPr lang="en-US" sz="2400" dirty="0" smtClean="0"/>
              <a:t>‘</a:t>
            </a:r>
            <a:r>
              <a:rPr lang="en-US" sz="2400" dirty="0" err="1" smtClean="0"/>
              <a:t>Jsmith</a:t>
            </a:r>
            <a:r>
              <a:rPr lang="en-US" sz="2400" dirty="0" smtClean="0"/>
              <a:t>’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INSERT (contd.)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</a:t>
            </a:r>
            <a:r>
              <a:rPr lang="en-US" dirty="0"/>
              <a:t>: The DEPTS_INFO table may not be up-to-date if we change the tuples in either the DEPARTMENT or the EMPLOYEE relations </a:t>
            </a:r>
            <a:r>
              <a:rPr lang="en-US" i="1" dirty="0"/>
              <a:t>after</a:t>
            </a:r>
            <a:r>
              <a:rPr lang="en-US" dirty="0"/>
              <a:t>  issuing U3B. We have to create a view (see later) to keep such a table up to date.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6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DELETE</a:t>
            </a:r>
          </a:p>
        </p:txBody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Removes tuples from a relation</a:t>
            </a:r>
          </a:p>
          <a:p>
            <a:pPr lvl="1"/>
            <a:r>
              <a:rPr lang="en-US" dirty="0"/>
              <a:t>Includes a </a:t>
            </a:r>
            <a:r>
              <a:rPr lang="en-US" b="1" i="1" dirty="0"/>
              <a:t>WHERE-clause to select the tuples to be deleted</a:t>
            </a:r>
          </a:p>
          <a:p>
            <a:pPr lvl="1"/>
            <a:r>
              <a:rPr lang="en-US" dirty="0"/>
              <a:t>Referential integrity should be enforced</a:t>
            </a:r>
          </a:p>
          <a:p>
            <a:pPr lvl="1"/>
            <a:r>
              <a:rPr lang="en-US" dirty="0"/>
              <a:t>Tuples are deleted from only </a:t>
            </a:r>
            <a:r>
              <a:rPr lang="en-US" i="1" dirty="0"/>
              <a:t>one table</a:t>
            </a:r>
            <a:r>
              <a:rPr lang="en-US" dirty="0"/>
              <a:t> at a time (unless CASCADE is specified on a referential integrity constraint)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missing WHERE-clause </a:t>
            </a:r>
            <a:r>
              <a:rPr lang="en-US" dirty="0"/>
              <a:t>specifies that </a:t>
            </a:r>
            <a:r>
              <a:rPr lang="en-US" i="1" dirty="0"/>
              <a:t>all tuples</a:t>
            </a:r>
            <a:r>
              <a:rPr lang="en-US" dirty="0"/>
              <a:t> in the relation are to be deleted; the table then becomes </a:t>
            </a:r>
            <a:r>
              <a:rPr lang="en-US" b="1" dirty="0"/>
              <a:t>an empty table</a:t>
            </a:r>
          </a:p>
          <a:p>
            <a:pPr lvl="1"/>
            <a:r>
              <a:rPr lang="en-US" dirty="0"/>
              <a:t>The number of tuples deleted depends on the number of tuples in the relation that satisfy the WHERE-clause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DELETE (contd.)</a:t>
            </a: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Examples: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/>
              <a:t>U4A:	DELETE FROM 	EMPLOYEE</a:t>
            </a:r>
            <a:br>
              <a:rPr lang="en-US" sz="2000" dirty="0"/>
            </a:br>
            <a:r>
              <a:rPr lang="en-US" sz="2000" dirty="0"/>
              <a:t>		WHERE		LNAME='Brown’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/>
              <a:t>U4B:	DELETE FROM 	EMPLOYEE</a:t>
            </a:r>
            <a:br>
              <a:rPr lang="en-US" sz="2000" dirty="0"/>
            </a:br>
            <a:r>
              <a:rPr lang="en-US" sz="2000" dirty="0"/>
              <a:t>		WHERE		SSN='123456789’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/>
              <a:t>U4C:	DELETE FROM 	EMPLOYEE</a:t>
            </a:r>
            <a:br>
              <a:rPr lang="en-US" sz="2000" dirty="0"/>
            </a:br>
            <a:r>
              <a:rPr lang="en-US" sz="2000" dirty="0"/>
              <a:t>		WHERE		DNO  IN				  			(SELECT	DNUMBER</a:t>
            </a:r>
            <a:br>
              <a:rPr lang="en-US" sz="2000" dirty="0"/>
            </a:br>
            <a:r>
              <a:rPr lang="en-US" sz="2000" dirty="0"/>
              <a:t>					FROM	DEPARTMENT</a:t>
            </a:r>
            <a:br>
              <a:rPr lang="en-US" sz="2000" dirty="0"/>
            </a:br>
            <a:r>
              <a:rPr lang="en-US" sz="2000" dirty="0"/>
              <a:t>					WHERE							DNAME='Research')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/>
              <a:t>U4D:	DELETE FROM 	EMPLOYEE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UPDATE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Used to </a:t>
            </a:r>
            <a:r>
              <a:rPr lang="en-US" b="1" dirty="0"/>
              <a:t>modify attribute values </a:t>
            </a:r>
            <a:r>
              <a:rPr lang="en-US" dirty="0"/>
              <a:t>of one or more selected tuples</a:t>
            </a:r>
          </a:p>
          <a:p>
            <a:r>
              <a:rPr lang="en-US" dirty="0"/>
              <a:t>A </a:t>
            </a:r>
            <a:r>
              <a:rPr lang="en-US" b="1" i="1" dirty="0"/>
              <a:t>WHERE-clause selects the tuples to be modified</a:t>
            </a:r>
          </a:p>
          <a:p>
            <a:r>
              <a:rPr lang="en-US" dirty="0"/>
              <a:t>An additional SET-clause specifies the attributes to be modified and their new values</a:t>
            </a:r>
          </a:p>
          <a:p>
            <a:r>
              <a:rPr lang="en-US" dirty="0"/>
              <a:t>Each command modifies tuples </a:t>
            </a:r>
            <a:r>
              <a:rPr lang="en-US" i="1" dirty="0"/>
              <a:t>in the same relation</a:t>
            </a:r>
          </a:p>
          <a:p>
            <a:r>
              <a:rPr lang="en-US" dirty="0"/>
              <a:t>Referential integrity should be enforced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UPDATE (contd.)</a:t>
            </a:r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Example: Change the location and controlling department number of project number 10 to 'Bellaire' and 5, respectively.</a:t>
            </a:r>
          </a:p>
          <a:p>
            <a:pPr lvl="1">
              <a:buFontTx/>
              <a:buNone/>
            </a:pPr>
            <a:r>
              <a:rPr lang="en-US" dirty="0"/>
              <a:t>U5:	UPDATE 	PROJECT</a:t>
            </a:r>
            <a:br>
              <a:rPr lang="en-US" dirty="0"/>
            </a:br>
            <a:r>
              <a:rPr lang="en-US" dirty="0"/>
              <a:t>		SET		PLOCATION = 'Bellaire', 					DNUM = 5</a:t>
            </a:r>
            <a:br>
              <a:rPr lang="en-US" dirty="0"/>
            </a:br>
            <a:r>
              <a:rPr lang="en-US" dirty="0"/>
              <a:t>		WHERE	PNUMBER=10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UPDATE (contd.)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Example: Give all employees in the 'Research' department a 10% raise in salary.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/>
              <a:t>U6:	UPDATE 	EMPLOYEE</a:t>
            </a:r>
            <a:br>
              <a:rPr lang="en-US" sz="1800" dirty="0"/>
            </a:br>
            <a:r>
              <a:rPr lang="en-US" sz="1800" dirty="0"/>
              <a:t>	SET		SALARY = SALARY *1.1</a:t>
            </a:r>
            <a:br>
              <a:rPr lang="en-US" sz="1800" dirty="0"/>
            </a:br>
            <a:r>
              <a:rPr lang="en-US" sz="1800" dirty="0"/>
              <a:t>	WHERE	DNO  IN (SELECT	DNUMBER</a:t>
            </a:r>
            <a:br>
              <a:rPr lang="en-US" sz="1800" dirty="0"/>
            </a:br>
            <a:r>
              <a:rPr lang="en-US" sz="1800" dirty="0"/>
              <a:t>			    FROM	DEPARTMENT</a:t>
            </a:r>
            <a:br>
              <a:rPr lang="en-US" sz="1800" dirty="0"/>
            </a:br>
            <a:r>
              <a:rPr lang="en-US" sz="1800" dirty="0"/>
              <a:t>			    WHERE	DNAME='Research')</a:t>
            </a:r>
            <a:br>
              <a:rPr lang="en-US" sz="1800" dirty="0"/>
            </a:b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In this request, the modified SALARY value depends on the original SALARY value in each </a:t>
            </a:r>
            <a:r>
              <a:rPr lang="en-US" sz="2000" dirty="0" err="1"/>
              <a:t>tuple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The reference to the SALARY attribute on the right of = refers to the old SALARY value before modification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The reference to the SALARY attribute on the left of = refers to the new SALARY value after modification</a:t>
            </a:r>
            <a:br>
              <a:rPr lang="en-US" sz="1800" dirty="0"/>
            </a:b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Recap of SQL Queries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A query in SQL can consist of up to six clauses, but only the first two, SELECT and FROM, are mandatory. The clauses are specified in the following order: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SELECT		</a:t>
            </a:r>
            <a:r>
              <a:rPr lang="en-US" sz="2000" dirty="0"/>
              <a:t>&lt;attribute list&gt;</a:t>
            </a:r>
            <a:br>
              <a:rPr lang="en-US" sz="2000" dirty="0"/>
            </a:br>
            <a:r>
              <a:rPr lang="en-US" sz="2000" b="1" dirty="0"/>
              <a:t>FROM</a:t>
            </a:r>
            <a:r>
              <a:rPr lang="en-US" sz="2000" dirty="0"/>
              <a:t>		&lt;table list&gt;</a:t>
            </a:r>
            <a:br>
              <a:rPr lang="en-US" sz="2000" dirty="0"/>
            </a:br>
            <a:r>
              <a:rPr lang="en-US" sz="2000" dirty="0"/>
              <a:t>[</a:t>
            </a:r>
            <a:r>
              <a:rPr lang="en-US" sz="2000" b="1" dirty="0"/>
              <a:t>WHERE</a:t>
            </a:r>
            <a:r>
              <a:rPr lang="en-US" sz="2000" dirty="0"/>
              <a:t>		&lt;condition</a:t>
            </a:r>
            <a:r>
              <a:rPr lang="en-US" sz="2000" dirty="0" smtClean="0"/>
              <a:t>&gt;]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[</a:t>
            </a:r>
            <a:r>
              <a:rPr lang="en-US" sz="2000" b="1" dirty="0"/>
              <a:t>ORDER BY</a:t>
            </a:r>
            <a:r>
              <a:rPr lang="en-US" sz="2000" dirty="0"/>
              <a:t> 	&lt;attribute list&gt;]</a:t>
            </a:r>
          </a:p>
          <a:p>
            <a:r>
              <a:rPr lang="en-US" sz="2000" dirty="0"/>
              <a:t>There are three SQL commands to modify the database: </a:t>
            </a:r>
            <a:r>
              <a:rPr lang="en-US" sz="2000" b="1" dirty="0"/>
              <a:t>INSERT</a:t>
            </a:r>
            <a:r>
              <a:rPr lang="en-US" sz="2000" dirty="0"/>
              <a:t>, </a:t>
            </a:r>
            <a:r>
              <a:rPr lang="en-US" sz="2000" b="1" dirty="0"/>
              <a:t>DELETE</a:t>
            </a:r>
            <a:r>
              <a:rPr lang="en-US" sz="2000" dirty="0"/>
              <a:t>, and </a:t>
            </a:r>
            <a:r>
              <a:rPr lang="en-US" sz="2000" b="1" dirty="0"/>
              <a:t>UPDATE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CREATE TABLE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Specifies a new </a:t>
            </a:r>
            <a:r>
              <a:rPr lang="en-US" sz="2000" b="1" dirty="0"/>
              <a:t>base relation </a:t>
            </a:r>
            <a:r>
              <a:rPr lang="en-US" sz="2000" dirty="0"/>
              <a:t>by giving it a name, and specifying each of its attributes and their data types (INTEGER, FLOAT, DECIMAL(</a:t>
            </a:r>
            <a:r>
              <a:rPr lang="en-US" sz="2000" dirty="0" err="1"/>
              <a:t>i,j</a:t>
            </a:r>
            <a:r>
              <a:rPr lang="en-US" sz="2000" dirty="0"/>
              <a:t>), CHAR(n), VARCHAR(n))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 constraint NOT NULL may be specified on an attribute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</a:rPr>
              <a:t>CREATE TABLE DEPARTMENT (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	DNAME			VARCHAR(10)	NOT NULL,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	DNUMBER		INTEGER	</a:t>
            </a:r>
            <a:r>
              <a:rPr lang="en-US" sz="2000" b="1" dirty="0" smtClean="0">
                <a:latin typeface="Courier New" pitchFamily="49" charset="0"/>
              </a:rPr>
              <a:t>NOT </a:t>
            </a:r>
            <a:r>
              <a:rPr lang="en-US" sz="2000" b="1" dirty="0">
                <a:latin typeface="Courier New" pitchFamily="49" charset="0"/>
              </a:rPr>
              <a:t>NULL,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	MGRSSN		CHAR(9),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MGRSTARTDATE</a:t>
            </a:r>
            <a:r>
              <a:rPr lang="en-US" sz="2000" b="1" dirty="0">
                <a:latin typeface="Courier New" pitchFamily="49" charset="0"/>
              </a:rPr>
              <a:t>	CHAR(9)  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pitchFamily="49" charset="0"/>
              </a:rPr>
              <a:t>CREATE TABLE COMPANY.DEPARTMENT (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	DNAME			VARCHAR(10)	NOT NULL,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	DNUMBER		INTEGER	NOT NULL,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	MGRSSN		CHAR(9),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	MGRSTARTDATE	CHAR(9)  );</a:t>
            </a:r>
            <a:endParaRPr lang="en-US" sz="2000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DROP TABLE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Used to remove a relation (base table) and its definition</a:t>
            </a:r>
          </a:p>
          <a:p>
            <a:r>
              <a:rPr lang="en-US" dirty="0"/>
              <a:t>The relation can no longer be used in queries, updates, or any other commands since its description no longer exists</a:t>
            </a:r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600" b="1" dirty="0">
                <a:solidFill>
                  <a:srgbClr val="990033"/>
                </a:solidFill>
                <a:latin typeface="Courier New" pitchFamily="49" charset="0"/>
              </a:rPr>
              <a:t>DROP TABLE  DEPENDENT;</a:t>
            </a:r>
            <a:br>
              <a:rPr lang="en-US" sz="2600" b="1" dirty="0">
                <a:solidFill>
                  <a:srgbClr val="990033"/>
                </a:solidFill>
                <a:latin typeface="Courier New" pitchFamily="49" charset="0"/>
              </a:rPr>
            </a:br>
            <a:endParaRPr lang="en-US" sz="2600" b="1" dirty="0">
              <a:solidFill>
                <a:srgbClr val="990033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Database Programming</a:t>
            </a:r>
          </a:p>
        </p:txBody>
      </p:sp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 TABLE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Used to add an attribute to one of the base relations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The new attribute will have NULLs in all the tuples of the relation right after the command is executed; hence, the NOT NULL constraint is not allowed  for such an attribute</a:t>
            </a:r>
          </a:p>
          <a:p>
            <a:pPr>
              <a:lnSpc>
                <a:spcPct val="80000"/>
              </a:lnSpc>
            </a:pPr>
            <a:r>
              <a:rPr lang="en-US" dirty="0"/>
              <a:t>Example:</a:t>
            </a:r>
            <a:br>
              <a:rPr lang="en-US" dirty="0"/>
            </a:br>
            <a:r>
              <a:rPr lang="en-US" sz="2200" b="1" dirty="0">
                <a:solidFill>
                  <a:srgbClr val="990033"/>
                </a:solidFill>
                <a:latin typeface="Courier New" pitchFamily="49" charset="0"/>
              </a:rPr>
              <a:t>ALTER TABLE EMPLOYEE ADD JOB VARCHAR(12);</a:t>
            </a:r>
            <a:br>
              <a:rPr lang="en-US" sz="2200" b="1" dirty="0">
                <a:solidFill>
                  <a:srgbClr val="990033"/>
                </a:solidFill>
                <a:latin typeface="Courier New" pitchFamily="49" charset="0"/>
              </a:rPr>
            </a:br>
            <a:endParaRPr lang="en-US" sz="2200" b="1" dirty="0">
              <a:solidFill>
                <a:srgbClr val="990033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dirty="0"/>
              <a:t>The database users must still enter a value for the new attribute JOB for each EMPLOYEE </a:t>
            </a:r>
            <a:r>
              <a:rPr lang="en-US" dirty="0" err="1"/>
              <a:t>tuple</a:t>
            </a:r>
            <a:r>
              <a:rPr lang="en-US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This can be done using the UPDATE command.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3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SQL Data 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Numeric</a:t>
            </a:r>
          </a:p>
          <a:p>
            <a:pPr lvl="1"/>
            <a:r>
              <a:rPr lang="en-US" dirty="0" smtClean="0"/>
              <a:t>INT, SMALLINT, DECIMAL(</a:t>
            </a:r>
            <a:r>
              <a:rPr lang="en-US" dirty="0" err="1" smtClean="0"/>
              <a:t>I,j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Character string</a:t>
            </a:r>
          </a:p>
          <a:p>
            <a:pPr lvl="1"/>
            <a:r>
              <a:rPr lang="en-US" dirty="0" smtClean="0"/>
              <a:t>CHAR(n), VARCHAR(n)</a:t>
            </a:r>
          </a:p>
          <a:p>
            <a:r>
              <a:rPr lang="en-US" b="1" dirty="0" smtClean="0"/>
              <a:t>Bit- string</a:t>
            </a:r>
          </a:p>
          <a:p>
            <a:pPr lvl="1"/>
            <a:r>
              <a:rPr lang="en-US" dirty="0" smtClean="0"/>
              <a:t>BIT(n) </a:t>
            </a:r>
          </a:p>
          <a:p>
            <a:r>
              <a:rPr lang="en-US" b="1" dirty="0" smtClean="0"/>
              <a:t>Date </a:t>
            </a:r>
          </a:p>
          <a:p>
            <a:pPr lvl="1"/>
            <a:r>
              <a:rPr lang="en-US" dirty="0" smtClean="0"/>
              <a:t>Made up of year-month-day in the format </a:t>
            </a:r>
            <a:r>
              <a:rPr lang="en-US" dirty="0" err="1" smtClean="0"/>
              <a:t>yyyy</a:t>
            </a:r>
            <a:r>
              <a:rPr lang="en-US" dirty="0" smtClean="0"/>
              <a:t>-mm-</a:t>
            </a:r>
            <a:r>
              <a:rPr lang="en-US" dirty="0" err="1" smtClean="0"/>
              <a:t>dd</a:t>
            </a:r>
            <a:endParaRPr lang="en-US" dirty="0" smtClean="0"/>
          </a:p>
          <a:p>
            <a:r>
              <a:rPr lang="en-US" b="1" dirty="0" smtClean="0"/>
              <a:t>Time </a:t>
            </a:r>
          </a:p>
          <a:p>
            <a:pPr lvl="1"/>
            <a:r>
              <a:rPr lang="en-US" dirty="0" smtClean="0"/>
              <a:t>Made up of </a:t>
            </a:r>
            <a:r>
              <a:rPr lang="en-US" dirty="0" err="1" smtClean="0"/>
              <a:t>hour:minute:second</a:t>
            </a:r>
            <a:r>
              <a:rPr lang="en-US" dirty="0" smtClean="0"/>
              <a:t> in the format </a:t>
            </a:r>
            <a:r>
              <a:rPr lang="en-US" dirty="0" err="1" smtClean="0"/>
              <a:t>hh:mm:ss</a:t>
            </a:r>
            <a:endParaRPr lang="en-US" dirty="0" smtClean="0"/>
          </a:p>
          <a:p>
            <a:r>
              <a:rPr lang="en-US" b="1" dirty="0" smtClean="0"/>
              <a:t>Timestamp</a:t>
            </a:r>
          </a:p>
          <a:p>
            <a:pPr lvl="1"/>
            <a:r>
              <a:rPr lang="en-US" dirty="0" smtClean="0"/>
              <a:t>Include the date and time fields </a:t>
            </a:r>
          </a:p>
          <a:p>
            <a:r>
              <a:rPr lang="en-US" b="1" dirty="0" smtClean="0"/>
              <a:t>Boolean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Constrains in SQL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Create domain</a:t>
            </a:r>
          </a:p>
          <a:p>
            <a:pPr lvl="1"/>
            <a:r>
              <a:rPr lang="en-US" b="1" dirty="0" smtClean="0"/>
              <a:t>CREATE DOMAIN </a:t>
            </a:r>
            <a:r>
              <a:rPr lang="en-US" dirty="0" smtClean="0"/>
              <a:t>SSN_TYPE </a:t>
            </a:r>
            <a:r>
              <a:rPr lang="en-US" b="1" dirty="0" smtClean="0"/>
              <a:t>AS</a:t>
            </a:r>
            <a:r>
              <a:rPr lang="en-US" dirty="0" smtClean="0"/>
              <a:t> CHAR(10)</a:t>
            </a:r>
          </a:p>
          <a:p>
            <a:r>
              <a:rPr lang="en-US" b="1" dirty="0" smtClean="0"/>
              <a:t>NOT NULL</a:t>
            </a:r>
          </a:p>
          <a:p>
            <a:r>
              <a:rPr lang="en-US" b="1" dirty="0" smtClean="0"/>
              <a:t>UNIQUE</a:t>
            </a:r>
          </a:p>
          <a:p>
            <a:pPr lvl="1"/>
            <a:r>
              <a:rPr lang="en-US" dirty="0" smtClean="0"/>
              <a:t>Used to define secondary keys </a:t>
            </a:r>
          </a:p>
          <a:p>
            <a:r>
              <a:rPr lang="en-US" b="1" dirty="0" smtClean="0"/>
              <a:t>DEFAULT</a:t>
            </a:r>
          </a:p>
          <a:p>
            <a:pPr lvl="1"/>
            <a:r>
              <a:rPr lang="en-US" dirty="0" smtClean="0"/>
              <a:t> Append the clause </a:t>
            </a:r>
            <a:r>
              <a:rPr lang="en-US" b="1" dirty="0" smtClean="0"/>
              <a:t>DEFAULT &lt;value&gt;</a:t>
            </a:r>
            <a:r>
              <a:rPr lang="en-US" dirty="0" smtClean="0"/>
              <a:t> after an attribute definition. </a:t>
            </a:r>
          </a:p>
          <a:p>
            <a:pPr lvl="1">
              <a:buNone/>
            </a:pPr>
            <a:r>
              <a:rPr lang="en-US" dirty="0" err="1" smtClean="0"/>
              <a:t>Dnumber</a:t>
            </a:r>
            <a:r>
              <a:rPr lang="en-US" dirty="0" smtClean="0"/>
              <a:t> INT </a:t>
            </a:r>
            <a:r>
              <a:rPr lang="en-US" b="1" dirty="0" smtClean="0"/>
              <a:t>NOT NULL DEFAULT 1;</a:t>
            </a:r>
            <a:endParaRPr lang="en-US" dirty="0" smtClean="0"/>
          </a:p>
          <a:p>
            <a:r>
              <a:rPr lang="en-US" b="1" dirty="0" smtClean="0"/>
              <a:t>CHECK</a:t>
            </a:r>
          </a:p>
          <a:p>
            <a:pPr lvl="1"/>
            <a:r>
              <a:rPr lang="en-US" dirty="0" smtClean="0"/>
              <a:t>Used to restrict attribute or domain values</a:t>
            </a:r>
          </a:p>
          <a:p>
            <a:pPr lvl="1">
              <a:buNone/>
            </a:pPr>
            <a:r>
              <a:rPr lang="en-US" dirty="0" err="1" smtClean="0"/>
              <a:t>Dnumber</a:t>
            </a:r>
            <a:r>
              <a:rPr lang="en-US" dirty="0" smtClean="0"/>
              <a:t> INT </a:t>
            </a:r>
            <a:r>
              <a:rPr lang="en-US" b="1" dirty="0" smtClean="0"/>
              <a:t>NOT NULL CHECK</a:t>
            </a:r>
            <a:r>
              <a:rPr lang="en-US" dirty="0" smtClean="0"/>
              <a:t> (</a:t>
            </a:r>
            <a:r>
              <a:rPr lang="en-US" dirty="0" err="1" smtClean="0"/>
              <a:t>Dnumber</a:t>
            </a:r>
            <a:r>
              <a:rPr lang="en-US" dirty="0" smtClean="0"/>
              <a:t> &gt; 0 AND </a:t>
            </a:r>
            <a:r>
              <a:rPr lang="en-US" dirty="0" err="1" smtClean="0"/>
              <a:t>Dnumber</a:t>
            </a:r>
            <a:r>
              <a:rPr lang="en-US" dirty="0" smtClean="0"/>
              <a:t> &lt; 21);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3671</TotalTime>
  <Words>1706</Words>
  <Application>Microsoft Office PowerPoint</Application>
  <PresentationFormat>On-screen Show (4:3)</PresentationFormat>
  <Paragraphs>390</Paragraphs>
  <Slides>46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Calibri</vt:lpstr>
      <vt:lpstr>Courier New</vt:lpstr>
      <vt:lpstr>Times New Roman</vt:lpstr>
      <vt:lpstr>Zapf Dingbats</vt:lpstr>
      <vt:lpstr>Office Theme</vt:lpstr>
      <vt:lpstr>Database Programming Chapter 4: Basic SQL</vt:lpstr>
      <vt:lpstr>Chapter Outline</vt:lpstr>
      <vt:lpstr>Introduction</vt:lpstr>
      <vt:lpstr>Create Schema</vt:lpstr>
      <vt:lpstr>CREATE TABLE</vt:lpstr>
      <vt:lpstr>DROP TABLE</vt:lpstr>
      <vt:lpstr>ALTER TABLE</vt:lpstr>
      <vt:lpstr>SQL Data Types</vt:lpstr>
      <vt:lpstr>Constrains in SQL</vt:lpstr>
      <vt:lpstr>Constrains in SQL</vt:lpstr>
      <vt:lpstr>REFERENTIAL INTEGRITY OPTIONS</vt:lpstr>
      <vt:lpstr>REFERENTIAL INTEGRITY OPTIONS (continued)</vt:lpstr>
      <vt:lpstr>Retrieval Queries in SQL</vt:lpstr>
      <vt:lpstr>Relational Database Schema </vt:lpstr>
      <vt:lpstr>Populated Database</vt:lpstr>
      <vt:lpstr>Simple SQL Queries </vt:lpstr>
      <vt:lpstr>Simple SQL Queries (contd.)</vt:lpstr>
      <vt:lpstr>Simple SQL Queries (contd.)</vt:lpstr>
      <vt:lpstr>Aliases, * and DISTINCT, Empty WHERE-clause</vt:lpstr>
      <vt:lpstr>ALIASES</vt:lpstr>
      <vt:lpstr>ALIASES (contd.)</vt:lpstr>
      <vt:lpstr>UNSPECIFIED WHERE-clause</vt:lpstr>
      <vt:lpstr>UNSPECIFIED  WHERE-clause (contd.)</vt:lpstr>
      <vt:lpstr>PowerPoint Presentation</vt:lpstr>
      <vt:lpstr>USE OF *</vt:lpstr>
      <vt:lpstr>USE OF DISTINCT</vt:lpstr>
      <vt:lpstr>SET OPERATIONS</vt:lpstr>
      <vt:lpstr>SET OPERATIONS (contd.) </vt:lpstr>
      <vt:lpstr>String Pattern Matching</vt:lpstr>
      <vt:lpstr>String Pattern Matching</vt:lpstr>
      <vt:lpstr>ORDER BY</vt:lpstr>
      <vt:lpstr>ORDER BY (contd.)</vt:lpstr>
      <vt:lpstr>Summary of SQL Queries</vt:lpstr>
      <vt:lpstr>Summary of SQL Queries (contd.)</vt:lpstr>
      <vt:lpstr>Specifying Updates in SQL</vt:lpstr>
      <vt:lpstr>INSERT</vt:lpstr>
      <vt:lpstr>INSERT (contd.)</vt:lpstr>
      <vt:lpstr>INSERT (contd.)</vt:lpstr>
      <vt:lpstr>INSERT (contd.)</vt:lpstr>
      <vt:lpstr>INSERT (contd.)</vt:lpstr>
      <vt:lpstr>DELETE</vt:lpstr>
      <vt:lpstr>DELETE (contd.)</vt:lpstr>
      <vt:lpstr>UPDATE</vt:lpstr>
      <vt:lpstr>UPDATE (contd.)</vt:lpstr>
      <vt:lpstr>UPDATE (contd.)</vt:lpstr>
      <vt:lpstr>Recap of SQL Queries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Programming Chapter 3: Basic SQL</dc:title>
  <dc:creator>Tamer Hossien</dc:creator>
  <cp:lastModifiedBy>Tamer</cp:lastModifiedBy>
  <cp:revision>100</cp:revision>
  <dcterms:created xsi:type="dcterms:W3CDTF">2006-08-16T00:00:00Z</dcterms:created>
  <dcterms:modified xsi:type="dcterms:W3CDTF">2018-10-31T06:28:47Z</dcterms:modified>
</cp:coreProperties>
</file>