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4" r:id="rId21"/>
    <p:sldId id="279"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4" autoAdjust="0"/>
    <p:restoredTop sz="71864" autoAdjust="0"/>
  </p:normalViewPr>
  <p:slideViewPr>
    <p:cSldViewPr>
      <p:cViewPr>
        <p:scale>
          <a:sx n="50" d="100"/>
          <a:sy n="50" d="100"/>
        </p:scale>
        <p:origin x="-137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CF53E-69C8-4D2A-B83C-404954CDE2CC}" type="datetimeFigureOut">
              <a:rPr lang="en-US" smtClean="0"/>
              <a:pPr/>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02414-96D1-4CFB-9B7F-3746A7500B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511AC-14D1-4406-9DB4-5B698580B6DE}"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4EF6B-DFEF-4F33-861B-2B15EAD6F7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511AC-14D1-4406-9DB4-5B698580B6DE}" type="datetimeFigureOut">
              <a:rPr lang="en-US" smtClean="0"/>
              <a:pPr/>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4EF6B-DFEF-4F33-861B-2B15EAD6F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152400" y="242888"/>
            <a:ext cx="9440862" cy="695325"/>
          </a:xfrm>
          <a:prstGeom prst="rect">
            <a:avLst/>
          </a:prstGeom>
          <a:ln/>
        </p:spPr>
        <p:txBody>
          <a:bodyPr vert="horz" lIns="91440" tIns="38808"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dirty="0" smtClean="0">
                <a:latin typeface="+mj-lt"/>
                <a:ea typeface="+mj-ea"/>
                <a:cs typeface="+mj-cs"/>
              </a:rPr>
              <a:t>Algorithms Design and Analysis- 2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3"/>
          <p:cNvPicPr>
            <a:picLocks noChangeAspect="1" noChangeArrowheads="1"/>
          </p:cNvPicPr>
          <p:nvPr/>
        </p:nvPicPr>
        <p:blipFill>
          <a:blip r:embed="rId2"/>
          <a:srcRect/>
          <a:stretch>
            <a:fillRect/>
          </a:stretch>
        </p:blipFill>
        <p:spPr bwMode="auto">
          <a:xfrm>
            <a:off x="3876675" y="1504950"/>
            <a:ext cx="1428750" cy="2047875"/>
          </a:xfrm>
          <a:prstGeom prst="rect">
            <a:avLst/>
          </a:prstGeom>
          <a:noFill/>
          <a:ln w="9525" cap="flat">
            <a:noFill/>
            <a:round/>
            <a:headEnd/>
            <a:tailEnd/>
          </a:ln>
          <a:effectLst/>
        </p:spPr>
      </p:pic>
      <p:sp>
        <p:nvSpPr>
          <p:cNvPr id="7" name="Rectangle 2"/>
          <p:cNvSpPr txBox="1">
            <a:spLocks noChangeArrowheads="1"/>
          </p:cNvSpPr>
          <p:nvPr/>
        </p:nvSpPr>
        <p:spPr bwMode="auto">
          <a:xfrm>
            <a:off x="53975" y="3743325"/>
            <a:ext cx="9070975" cy="3017838"/>
          </a:xfrm>
          <a:prstGeom prst="rect">
            <a:avLst/>
          </a:prstGeom>
          <a:noFill/>
          <a:ln/>
        </p:spPr>
        <p:txBody>
          <a:bodyPr vert="horz" lIns="0" tIns="31752" rIns="0" bIns="0" rtlCol="0" anchor="ctr">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sz="3600" dirty="0" smtClean="0">
                <a:solidFill>
                  <a:srgbClr val="008080"/>
                </a:solidFill>
                <a:latin typeface="Arial" charset="0"/>
              </a:rPr>
              <a:t>Linear Programming</a:t>
            </a:r>
            <a:endParaRPr kumimoji="0" lang="en-US" sz="3600" b="0" i="0" u="none" strike="noStrike" kern="1200" cap="none" spc="0" normalizeH="0" noProof="0" dirty="0" smtClean="0">
              <a:ln>
                <a:noFill/>
              </a:ln>
              <a:solidFill>
                <a:srgbClr val="008080"/>
              </a:solidFill>
              <a:effectLst/>
              <a:uLnTx/>
              <a:uFillTx/>
              <a:latin typeface="Arial"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endParaRPr kumimoji="0" lang="en-US" sz="3600" b="0" i="0" u="none" strike="noStrike" kern="1200" cap="none" spc="0" normalizeH="0" baseline="0" noProof="0" dirty="0" smtClean="0">
              <a:ln>
                <a:noFill/>
              </a:ln>
              <a:solidFill>
                <a:srgbClr val="008080"/>
              </a:solidFill>
              <a:effectLst/>
              <a:uLnTx/>
              <a:uFillTx/>
              <a:latin typeface="Arial"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mn-cs"/>
              </a:rPr>
              <a:t>Mayada Hadhoud</a:t>
            </a:r>
          </a:p>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mn-cs"/>
              </a:rPr>
              <a:t>Computer Engineering Department</a:t>
            </a:r>
          </a:p>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mn-cs"/>
              </a:rPr>
              <a:t>Cairo University</a:t>
            </a:r>
          </a:p>
          <a:p>
            <a:pPr marL="0" marR="0" lvl="0" indent="0" algn="ctr" defTabSz="914400" rtl="0" eaLnBrk="1" fontAlgn="auto" latinLnBrk="0" hangingPunct="1">
              <a:lnSpc>
                <a:spcPct val="100000"/>
              </a:lnSpc>
              <a:spcBef>
                <a:spcPct val="20000"/>
              </a:spcBef>
              <a:spcAft>
                <a:spcPct val="0"/>
              </a:spcAft>
              <a:buClrTx/>
              <a:buSzTx/>
              <a:buFont typeface="Arial"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kumimoji="0" lang="en-US" sz="2400" b="0" i="0" u="none" strike="noStrike" kern="1200" cap="none" spc="0" normalizeH="0" baseline="0" noProof="0" dirty="0" smtClean="0">
                <a:ln>
                  <a:noFill/>
                </a:ln>
                <a:solidFill>
                  <a:schemeClr val="tx1"/>
                </a:solidFill>
                <a:effectLst/>
                <a:uLnTx/>
                <a:uFillTx/>
                <a:latin typeface="Arial" charset="0"/>
                <a:ea typeface="+mn-ea"/>
                <a:cs typeface="+mn-cs"/>
              </a:rPr>
              <a:t>Fall 2016</a:t>
            </a:r>
            <a:endParaRPr kumimoji="0" lang="en-US" sz="2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a:t>
            </a:r>
            <a:endParaRPr lang="en-US" b="1" dirty="0"/>
          </a:p>
        </p:txBody>
      </p:sp>
      <p:sp>
        <p:nvSpPr>
          <p:cNvPr id="3" name="Content Placeholder 2"/>
          <p:cNvSpPr>
            <a:spLocks noGrp="1"/>
          </p:cNvSpPr>
          <p:nvPr>
            <p:ph idx="1"/>
          </p:nvPr>
        </p:nvSpPr>
        <p:spPr/>
        <p:txBody>
          <a:bodyPr/>
          <a:lstStyle/>
          <a:p>
            <a:r>
              <a:rPr lang="en-US" b="1" dirty="0" smtClean="0"/>
              <a:t>Feasible solution</a:t>
            </a:r>
            <a:r>
              <a:rPr lang="en-US" dirty="0" smtClean="0"/>
              <a:t>: a vector (  </a:t>
            </a:r>
            <a:r>
              <a:rPr lang="en-US" dirty="0" smtClean="0"/>
              <a:t>x1, x2, …. </a:t>
            </a:r>
            <a:r>
              <a:rPr lang="en-US" dirty="0" err="1" smtClean="0"/>
              <a:t>Xn</a:t>
            </a:r>
            <a:r>
              <a:rPr lang="en-US" dirty="0" smtClean="0"/>
              <a:t>) that satisfies </a:t>
            </a:r>
            <a:r>
              <a:rPr lang="en-US" dirty="0" smtClean="0"/>
              <a:t>all the constraints</a:t>
            </a:r>
            <a:r>
              <a:rPr lang="en-US" dirty="0" smtClean="0"/>
              <a:t>.</a:t>
            </a:r>
          </a:p>
          <a:p>
            <a:r>
              <a:rPr lang="en-US" b="1" dirty="0" smtClean="0"/>
              <a:t>Feasible </a:t>
            </a:r>
            <a:r>
              <a:rPr lang="en-US" b="1" dirty="0" smtClean="0"/>
              <a:t>region</a:t>
            </a:r>
            <a:r>
              <a:rPr lang="en-US" dirty="0" smtClean="0"/>
              <a:t>:  </a:t>
            </a:r>
            <a:r>
              <a:rPr lang="en-US" dirty="0" smtClean="0"/>
              <a:t>the set of all feasible solutions</a:t>
            </a:r>
            <a:r>
              <a:rPr lang="en-US" dirty="0" smtClean="0"/>
              <a:t>.</a:t>
            </a:r>
          </a:p>
          <a:p>
            <a:r>
              <a:rPr lang="en-US" b="1" dirty="0" smtClean="0"/>
              <a:t>Optimal Solution</a:t>
            </a:r>
            <a:r>
              <a:rPr lang="en-US" dirty="0" smtClean="0"/>
              <a:t>: a feasible solution that optimizes the </a:t>
            </a:r>
            <a:r>
              <a:rPr lang="en-US" dirty="0" smtClean="0"/>
              <a:t>objective </a:t>
            </a:r>
            <a:r>
              <a:rPr lang="en-US" dirty="0" smtClean="0"/>
              <a:t>function.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 and Slack Forms</a:t>
            </a:r>
            <a:endParaRPr lang="en-US" b="1" dirty="0"/>
          </a:p>
        </p:txBody>
      </p:sp>
      <p:sp>
        <p:nvSpPr>
          <p:cNvPr id="3" name="Content Placeholder 2"/>
          <p:cNvSpPr>
            <a:spLocks noGrp="1"/>
          </p:cNvSpPr>
          <p:nvPr>
            <p:ph idx="1"/>
          </p:nvPr>
        </p:nvSpPr>
        <p:spPr/>
        <p:txBody>
          <a:bodyPr/>
          <a:lstStyle/>
          <a:p>
            <a:r>
              <a:rPr lang="en-US" dirty="0" smtClean="0"/>
              <a:t>In  </a:t>
            </a:r>
            <a:r>
              <a:rPr lang="en-US" b="1" dirty="0" smtClean="0"/>
              <a:t>standard  form</a:t>
            </a:r>
            <a:r>
              <a:rPr lang="en-US" dirty="0" smtClean="0"/>
              <a:t>,  all  </a:t>
            </a:r>
            <a:r>
              <a:rPr lang="en-US" dirty="0" smtClean="0"/>
              <a:t>the constraints  </a:t>
            </a:r>
            <a:r>
              <a:rPr lang="en-US" dirty="0" smtClean="0"/>
              <a:t>are  </a:t>
            </a:r>
            <a:r>
              <a:rPr lang="en-US" b="1" dirty="0" smtClean="0"/>
              <a:t>inequalities</a:t>
            </a:r>
            <a:r>
              <a:rPr lang="en-US" dirty="0" smtClean="0"/>
              <a:t>.</a:t>
            </a:r>
          </a:p>
          <a:p>
            <a:r>
              <a:rPr lang="en-US" dirty="0" smtClean="0"/>
              <a:t>In </a:t>
            </a:r>
            <a:r>
              <a:rPr lang="en-US" b="1" dirty="0" smtClean="0"/>
              <a:t>slack  form</a:t>
            </a:r>
            <a:r>
              <a:rPr lang="en-US" dirty="0" smtClean="0"/>
              <a:t>,  all constraints  are </a:t>
            </a:r>
            <a:r>
              <a:rPr lang="en-US" dirty="0" smtClean="0"/>
              <a:t> </a:t>
            </a:r>
            <a:r>
              <a:rPr lang="en-US" b="1" dirty="0" smtClean="0"/>
              <a:t>equalities</a:t>
            </a:r>
            <a:r>
              <a:rPr lang="en-US" dirty="0" smtClean="0"/>
              <a:t> (except </a:t>
            </a:r>
            <a:r>
              <a:rPr lang="en-US" dirty="0" smtClean="0"/>
              <a:t>for those that require the variables to be nonnegative).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Converting to Standard Maximum Form </a:t>
            </a:r>
            <a:endParaRPr lang="en-US" b="1" dirty="0"/>
          </a:p>
        </p:txBody>
      </p:sp>
      <p:pic>
        <p:nvPicPr>
          <p:cNvPr id="40962" name="Picture 2"/>
          <p:cNvPicPr>
            <a:picLocks noChangeAspect="1" noChangeArrowheads="1"/>
          </p:cNvPicPr>
          <p:nvPr/>
        </p:nvPicPr>
        <p:blipFill>
          <a:blip r:embed="rId2"/>
          <a:srcRect/>
          <a:stretch>
            <a:fillRect/>
          </a:stretch>
        </p:blipFill>
        <p:spPr bwMode="auto">
          <a:xfrm>
            <a:off x="1" y="144780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 y="1"/>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pic>
        <p:nvPicPr>
          <p:cNvPr id="44034" name="Picture 2"/>
          <p:cNvPicPr>
            <a:picLocks noChangeAspect="1" noChangeArrowheads="1"/>
          </p:cNvPicPr>
          <p:nvPr/>
        </p:nvPicPr>
        <p:blipFill>
          <a:blip r:embed="rId2"/>
          <a:srcRect/>
          <a:stretch>
            <a:fillRect/>
          </a:stretch>
        </p:blipFill>
        <p:spPr bwMode="auto">
          <a:xfrm>
            <a:off x="248162" y="1524000"/>
            <a:ext cx="3942838" cy="411480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4837176" y="1524000"/>
            <a:ext cx="3925824" cy="4114800"/>
          </a:xfrm>
          <a:prstGeom prst="rect">
            <a:avLst/>
          </a:prstGeom>
          <a:noFill/>
          <a:ln w="9525">
            <a:noFill/>
            <a:miter lim="800000"/>
            <a:headEnd/>
            <a:tailEnd/>
          </a:ln>
          <a:effectLst/>
        </p:spPr>
      </p:pic>
      <p:cxnSp>
        <p:nvCxnSpPr>
          <p:cNvPr id="7" name="Straight Arrow Connector 6"/>
          <p:cNvCxnSpPr/>
          <p:nvPr/>
        </p:nvCxnSpPr>
        <p:spPr>
          <a:xfrm>
            <a:off x="3657600" y="1981200"/>
            <a:ext cx="1295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3505200"/>
            <a:ext cx="1295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1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pic>
        <p:nvPicPr>
          <p:cNvPr id="44035" name="Picture 3"/>
          <p:cNvPicPr>
            <a:picLocks noChangeAspect="1" noChangeArrowheads="1"/>
          </p:cNvPicPr>
          <p:nvPr/>
        </p:nvPicPr>
        <p:blipFill>
          <a:blip r:embed="rId2"/>
          <a:srcRect/>
          <a:stretch>
            <a:fillRect/>
          </a:stretch>
        </p:blipFill>
        <p:spPr bwMode="auto">
          <a:xfrm>
            <a:off x="381000" y="2209800"/>
            <a:ext cx="3925824" cy="4114800"/>
          </a:xfrm>
          <a:prstGeom prst="rect">
            <a:avLst/>
          </a:prstGeom>
          <a:noFill/>
          <a:ln w="9525">
            <a:noFill/>
            <a:miter lim="800000"/>
            <a:headEnd/>
            <a:tailEnd/>
          </a:ln>
          <a:effectLst/>
        </p:spPr>
      </p:pic>
      <p:pic>
        <p:nvPicPr>
          <p:cNvPr id="45058" name="Picture 2"/>
          <p:cNvPicPr>
            <a:picLocks noChangeAspect="1" noChangeArrowheads="1"/>
          </p:cNvPicPr>
          <p:nvPr/>
        </p:nvPicPr>
        <p:blipFill>
          <a:blip r:embed="rId3"/>
          <a:srcRect/>
          <a:stretch>
            <a:fillRect/>
          </a:stretch>
        </p:blipFill>
        <p:spPr bwMode="auto">
          <a:xfrm>
            <a:off x="381000" y="1295400"/>
            <a:ext cx="3991676" cy="8001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a:srcRect/>
          <a:stretch>
            <a:fillRect/>
          </a:stretch>
        </p:blipFill>
        <p:spPr bwMode="auto">
          <a:xfrm>
            <a:off x="4965192" y="2286000"/>
            <a:ext cx="3950208" cy="3962400"/>
          </a:xfrm>
          <a:prstGeom prst="rect">
            <a:avLst/>
          </a:prstGeom>
          <a:noFill/>
          <a:ln w="12700">
            <a:solidFill>
              <a:schemeClr val="accent1"/>
            </a:solidFill>
            <a:miter lim="800000"/>
            <a:headEnd/>
            <a:tailEnd/>
          </a:ln>
          <a:effectLst/>
        </p:spPr>
      </p:pic>
      <p:cxnSp>
        <p:nvCxnSpPr>
          <p:cNvPr id="9" name="Straight Arrow Connector 8"/>
          <p:cNvCxnSpPr/>
          <p:nvPr/>
        </p:nvCxnSpPr>
        <p:spPr>
          <a:xfrm>
            <a:off x="3124200" y="2667000"/>
            <a:ext cx="190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2667000"/>
            <a:ext cx="18288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pic>
        <p:nvPicPr>
          <p:cNvPr id="46082" name="Picture 2"/>
          <p:cNvPicPr>
            <a:picLocks noChangeAspect="1" noChangeArrowheads="1"/>
          </p:cNvPicPr>
          <p:nvPr/>
        </p:nvPicPr>
        <p:blipFill>
          <a:blip r:embed="rId2"/>
          <a:srcRect/>
          <a:stretch>
            <a:fillRect/>
          </a:stretch>
        </p:blipFill>
        <p:spPr bwMode="auto">
          <a:xfrm>
            <a:off x="1524000" y="2160965"/>
            <a:ext cx="6096000" cy="4620835"/>
          </a:xfrm>
          <a:prstGeom prst="rect">
            <a:avLst/>
          </a:prstGeom>
          <a:noFill/>
          <a:ln w="12700">
            <a:solidFill>
              <a:schemeClr val="accent1"/>
            </a:solidFill>
            <a:miter lim="800000"/>
            <a:headEnd/>
            <a:tailEnd/>
          </a:ln>
          <a:effectLst/>
        </p:spPr>
      </p:pic>
      <p:sp>
        <p:nvSpPr>
          <p:cNvPr id="5" name="TextBox 4"/>
          <p:cNvSpPr txBox="1"/>
          <p:nvPr/>
        </p:nvSpPr>
        <p:spPr>
          <a:xfrm>
            <a:off x="2990945" y="1475165"/>
            <a:ext cx="3181255" cy="523220"/>
          </a:xfrm>
          <a:prstGeom prst="rect">
            <a:avLst/>
          </a:prstGeom>
          <a:noFill/>
        </p:spPr>
        <p:txBody>
          <a:bodyPr wrap="none" rtlCol="0">
            <a:spAutoFit/>
          </a:bodyPr>
          <a:lstStyle/>
          <a:p>
            <a:r>
              <a:rPr lang="en-US" sz="2800" b="1" dirty="0" smtClean="0">
                <a:solidFill>
                  <a:srgbClr val="FF0000"/>
                </a:solidFill>
              </a:rPr>
              <a:t>Final Standard Form</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Convert Standard form to Slack form</a:t>
            </a:r>
            <a:endParaRPr lang="en-US" b="1" dirty="0"/>
          </a:p>
        </p:txBody>
      </p:sp>
      <p:pic>
        <p:nvPicPr>
          <p:cNvPr id="48130" name="Picture 2"/>
          <p:cNvPicPr>
            <a:picLocks noChangeAspect="1" noChangeArrowheads="1"/>
          </p:cNvPicPr>
          <p:nvPr/>
        </p:nvPicPr>
        <p:blipFill>
          <a:blip r:embed="rId2"/>
          <a:srcRect/>
          <a:stretch>
            <a:fillRect/>
          </a:stretch>
        </p:blipFill>
        <p:spPr bwMode="auto">
          <a:xfrm>
            <a:off x="1" y="1371600"/>
            <a:ext cx="9143999"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Simplex Method </a:t>
            </a:r>
            <a:endParaRPr lang="en-US" b="1" dirty="0"/>
          </a:p>
        </p:txBody>
      </p:sp>
      <p:sp>
        <p:nvSpPr>
          <p:cNvPr id="3" name="Content Placeholder 2"/>
          <p:cNvSpPr>
            <a:spLocks noGrp="1"/>
          </p:cNvSpPr>
          <p:nvPr>
            <p:ph idx="1"/>
          </p:nvPr>
        </p:nvSpPr>
        <p:spPr/>
        <p:txBody>
          <a:bodyPr>
            <a:normAutofit fontScale="92500" lnSpcReduction="20000"/>
          </a:bodyPr>
          <a:lstStyle/>
          <a:p>
            <a:pPr marL="338138" indent="-338138">
              <a:spcBef>
                <a:spcPct val="90000"/>
              </a:spcBef>
            </a:pPr>
            <a:r>
              <a:rPr lang="en-US" altLang="en-US" dirty="0" smtClean="0">
                <a:cs typeface="Times New Roman" charset="0"/>
              </a:rPr>
              <a:t>When decision variables are more than 2, it is always advisable to use Simplex Method to avoid lengthy graphical </a:t>
            </a:r>
            <a:r>
              <a:rPr lang="en-US" altLang="en-US" dirty="0" smtClean="0">
                <a:cs typeface="Times New Roman" charset="0"/>
              </a:rPr>
              <a:t>procedure.</a:t>
            </a:r>
          </a:p>
          <a:p>
            <a:pPr marL="338138" indent="-338138">
              <a:spcBef>
                <a:spcPct val="90000"/>
              </a:spcBef>
            </a:pPr>
            <a:r>
              <a:rPr lang="en-US" altLang="en-US" dirty="0" smtClean="0">
                <a:cs typeface="Times New Roman" charset="0"/>
              </a:rPr>
              <a:t>The </a:t>
            </a:r>
            <a:r>
              <a:rPr lang="en-US" altLang="en-US" dirty="0" smtClean="0">
                <a:cs typeface="Times New Roman" charset="0"/>
              </a:rPr>
              <a:t>simplex method is not used to examine all the feasible </a:t>
            </a:r>
            <a:r>
              <a:rPr lang="en-US" altLang="en-US" dirty="0" smtClean="0">
                <a:cs typeface="Times New Roman" charset="0"/>
              </a:rPr>
              <a:t>solutions.</a:t>
            </a:r>
          </a:p>
          <a:p>
            <a:pPr marL="338138" indent="-338138">
              <a:spcBef>
                <a:spcPct val="90000"/>
              </a:spcBef>
            </a:pPr>
            <a:r>
              <a:rPr lang="en-US" altLang="en-US" dirty="0" smtClean="0">
                <a:cs typeface="Times New Roman" charset="0"/>
              </a:rPr>
              <a:t>It</a:t>
            </a:r>
            <a:r>
              <a:rPr lang="en-US" altLang="en-US" b="1" dirty="0" smtClean="0">
                <a:cs typeface="Times New Roman" charset="0"/>
              </a:rPr>
              <a:t> </a:t>
            </a:r>
            <a:r>
              <a:rPr lang="en-US" altLang="en-US" dirty="0" smtClean="0">
                <a:cs typeface="Times New Roman" charset="0"/>
              </a:rPr>
              <a:t>deals only with a small and unique set of feasible solutions, the set of </a:t>
            </a:r>
            <a:r>
              <a:rPr lang="en-US" altLang="en-US" b="1" dirty="0" smtClean="0">
                <a:cs typeface="Times New Roman" charset="0"/>
              </a:rPr>
              <a:t>vertex points </a:t>
            </a:r>
            <a:r>
              <a:rPr lang="en-US" altLang="en-US" dirty="0" smtClean="0">
                <a:cs typeface="Times New Roman" charset="0"/>
              </a:rPr>
              <a:t>of </a:t>
            </a:r>
            <a:r>
              <a:rPr lang="en-US" altLang="en-US" dirty="0" smtClean="0">
                <a:cs typeface="Times New Roman" charset="0"/>
              </a:rPr>
              <a:t>the convex feasible space that contains the optimal solution.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Linear Programming Problem</a:t>
            </a:r>
            <a:endParaRPr lang="en-US" b="1" dirty="0"/>
          </a:p>
        </p:txBody>
      </p:sp>
      <p:sp>
        <p:nvSpPr>
          <p:cNvPr id="3" name="Content Placeholder 2"/>
          <p:cNvSpPr>
            <a:spLocks noGrp="1"/>
          </p:cNvSpPr>
          <p:nvPr>
            <p:ph idx="1"/>
          </p:nvPr>
        </p:nvSpPr>
        <p:spPr/>
        <p:txBody>
          <a:bodyPr/>
          <a:lstStyle/>
          <a:p>
            <a:pPr algn="just"/>
            <a:r>
              <a:rPr lang="en-US" dirty="0" smtClean="0"/>
              <a:t>It is the problem of either </a:t>
            </a:r>
            <a:r>
              <a:rPr lang="en-US" b="1" dirty="0" smtClean="0"/>
              <a:t>maximizing</a:t>
            </a:r>
            <a:r>
              <a:rPr lang="en-US" dirty="0" smtClean="0"/>
              <a:t> or </a:t>
            </a:r>
            <a:r>
              <a:rPr lang="en-US" b="1" dirty="0" smtClean="0"/>
              <a:t>minimizing</a:t>
            </a:r>
            <a:r>
              <a:rPr lang="en-US" dirty="0" smtClean="0"/>
              <a:t> </a:t>
            </a:r>
            <a:r>
              <a:rPr lang="en-US" dirty="0" smtClean="0"/>
              <a:t>a linear function subject to a finite set of </a:t>
            </a:r>
            <a:r>
              <a:rPr lang="en-US" dirty="0" smtClean="0"/>
              <a:t>linear constraints</a:t>
            </a:r>
            <a:r>
              <a:rPr lang="en-US" dirty="0" smtClean="0"/>
              <a:t>. </a:t>
            </a:r>
            <a:endParaRPr lang="en-US" dirty="0" smtClean="0"/>
          </a:p>
          <a:p>
            <a:pPr algn="just"/>
            <a:r>
              <a:rPr lang="en-US" dirty="0" smtClean="0"/>
              <a:t>If </a:t>
            </a:r>
            <a:r>
              <a:rPr lang="en-US" dirty="0" smtClean="0"/>
              <a:t>we are to </a:t>
            </a:r>
            <a:r>
              <a:rPr lang="en-US" b="1" dirty="0" smtClean="0"/>
              <a:t>minimize</a:t>
            </a:r>
            <a:r>
              <a:rPr lang="en-US" dirty="0" smtClean="0"/>
              <a:t>, then we call the linear program a </a:t>
            </a:r>
            <a:r>
              <a:rPr lang="en-US" b="1" dirty="0" smtClean="0"/>
              <a:t>minimization linear </a:t>
            </a:r>
            <a:r>
              <a:rPr lang="en-US" b="1" dirty="0" smtClean="0"/>
              <a:t>program</a:t>
            </a:r>
            <a:r>
              <a:rPr lang="en-US" dirty="0" smtClean="0"/>
              <a:t>,  and  if  we  are  to  </a:t>
            </a:r>
            <a:r>
              <a:rPr lang="en-US" b="1" dirty="0" smtClean="0"/>
              <a:t>maximize</a:t>
            </a:r>
            <a:r>
              <a:rPr lang="en-US" dirty="0" smtClean="0"/>
              <a:t>,  then  we  call  the  linear  program  </a:t>
            </a:r>
            <a:r>
              <a:rPr lang="en-US" dirty="0" smtClean="0"/>
              <a:t>a </a:t>
            </a:r>
            <a:r>
              <a:rPr lang="en-US" b="1" dirty="0" smtClean="0"/>
              <a:t>maximization </a:t>
            </a:r>
            <a:r>
              <a:rPr lang="en-US" b="1" dirty="0" smtClean="0"/>
              <a:t>linear program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Simplex Method</a:t>
            </a:r>
            <a:endParaRPr lang="en-US" b="1" dirty="0"/>
          </a:p>
        </p:txBody>
      </p:sp>
      <p:pic>
        <p:nvPicPr>
          <p:cNvPr id="47106" name="Picture 2"/>
          <p:cNvPicPr>
            <a:picLocks noChangeAspect="1" noChangeArrowheads="1"/>
          </p:cNvPicPr>
          <p:nvPr/>
        </p:nvPicPr>
        <p:blipFill>
          <a:blip r:embed="rId2"/>
          <a:srcRect/>
          <a:stretch>
            <a:fillRect/>
          </a:stretch>
        </p:blipFill>
        <p:spPr bwMode="auto">
          <a:xfrm>
            <a:off x="0" y="1447800"/>
            <a:ext cx="9144000" cy="5305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Simplex Method Steps</a:t>
            </a:r>
            <a:endParaRPr lang="en-US" b="1" dirty="0"/>
          </a:p>
        </p:txBody>
      </p:sp>
      <p:sp>
        <p:nvSpPr>
          <p:cNvPr id="3" name="Content Placeholder 2"/>
          <p:cNvSpPr>
            <a:spLocks noGrp="1"/>
          </p:cNvSpPr>
          <p:nvPr>
            <p:ph idx="1"/>
          </p:nvPr>
        </p:nvSpPr>
        <p:spPr/>
        <p:txBody>
          <a:bodyPr>
            <a:noAutofit/>
          </a:bodyPr>
          <a:lstStyle/>
          <a:p>
            <a:pPr marL="914400" lvl="1" indent="-457200">
              <a:spcBef>
                <a:spcPct val="60000"/>
              </a:spcBef>
              <a:buFont typeface="Wingdings" pitchFamily="2" charset="2"/>
              <a:buAutoNum type="arabicPeriod"/>
            </a:pPr>
            <a:r>
              <a:rPr lang="en-US" altLang="en-US" sz="2400" dirty="0" smtClean="0">
                <a:cs typeface="Times New Roman" charset="0"/>
              </a:rPr>
              <a:t>Locate </a:t>
            </a:r>
            <a:r>
              <a:rPr lang="en-US" altLang="en-US" sz="2400" dirty="0" smtClean="0">
                <a:cs typeface="Times New Roman" charset="0"/>
              </a:rPr>
              <a:t>an extreme point of the feasible region.</a:t>
            </a:r>
            <a:endParaRPr lang="en-US" altLang="en-US" sz="2400" b="1" dirty="0" smtClean="0">
              <a:cs typeface="Times New Roman" charset="0"/>
            </a:endParaRPr>
          </a:p>
          <a:p>
            <a:pPr marL="914400" lvl="1" indent="-457200">
              <a:spcBef>
                <a:spcPct val="60000"/>
              </a:spcBef>
              <a:buFont typeface="Wingdings" pitchFamily="2" charset="2"/>
              <a:buAutoNum type="arabicPeriod"/>
            </a:pPr>
            <a:r>
              <a:rPr lang="en-US" altLang="en-US" sz="2400" dirty="0" smtClean="0">
                <a:cs typeface="Times New Roman" charset="0"/>
              </a:rPr>
              <a:t>Examine each boundary edge intersecting at this point to see whether movement along any edge increases the value of the objective function.</a:t>
            </a:r>
          </a:p>
          <a:p>
            <a:pPr marL="914400" lvl="1" indent="-457200">
              <a:spcBef>
                <a:spcPct val="60000"/>
              </a:spcBef>
              <a:buFont typeface="Wingdings" pitchFamily="2" charset="2"/>
              <a:buAutoNum type="arabicPeriod"/>
            </a:pPr>
            <a:r>
              <a:rPr lang="en-US" altLang="en-US" sz="2400" dirty="0" smtClean="0">
                <a:cs typeface="Times New Roman" charset="0"/>
              </a:rPr>
              <a:t>If the value of the objective function increases along any edge, move along this edge to the adjacent extreme point. If several edges indicate improvement, the edge providing the greatest rate of increase is selected.</a:t>
            </a:r>
          </a:p>
          <a:p>
            <a:pPr marL="914400" lvl="1" indent="-457200">
              <a:spcBef>
                <a:spcPct val="60000"/>
              </a:spcBef>
              <a:buFont typeface="Wingdings" pitchFamily="2" charset="2"/>
              <a:buAutoNum type="arabicPeriod"/>
            </a:pPr>
            <a:r>
              <a:rPr lang="en-US" altLang="en-US" sz="2400" dirty="0" smtClean="0">
                <a:cs typeface="Times New Roman" charset="0"/>
              </a:rPr>
              <a:t>Repeat steps 2 and 3 until movement along any edge no longer increases the value of the objective function.</a:t>
            </a:r>
            <a:r>
              <a:rPr lang="en-US" altLang="en-US" sz="2400" b="1" dirty="0" smtClean="0">
                <a:cs typeface="Times New Roman" charset="0"/>
              </a:rPr>
              <a:t> </a:t>
            </a:r>
          </a:p>
          <a:p>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and non-basic variables</a:t>
            </a:r>
            <a:endParaRPr lang="en-US" b="1" dirty="0"/>
          </a:p>
        </p:txBody>
      </p:sp>
      <p:pic>
        <p:nvPicPr>
          <p:cNvPr id="49154" name="Picture 2"/>
          <p:cNvPicPr>
            <a:picLocks noChangeAspect="1" noChangeArrowheads="1"/>
          </p:cNvPicPr>
          <p:nvPr/>
        </p:nvPicPr>
        <p:blipFill>
          <a:blip r:embed="rId2"/>
          <a:srcRect/>
          <a:stretch>
            <a:fillRect/>
          </a:stretch>
        </p:blipFill>
        <p:spPr bwMode="auto">
          <a:xfrm>
            <a:off x="1" y="1371600"/>
            <a:ext cx="9143999"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Formulating Problems as LP</a:t>
            </a:r>
            <a:endParaRPr lang="en-US" b="1" dirty="0"/>
          </a:p>
        </p:txBody>
      </p:sp>
      <p:sp>
        <p:nvSpPr>
          <p:cNvPr id="3" name="Content Placeholder 2"/>
          <p:cNvSpPr>
            <a:spLocks noGrp="1"/>
          </p:cNvSpPr>
          <p:nvPr>
            <p:ph idx="1"/>
          </p:nvPr>
        </p:nvSpPr>
        <p:spPr/>
        <p:txBody>
          <a:bodyPr/>
          <a:lstStyle/>
          <a:p>
            <a:r>
              <a:rPr lang="en-US" b="1" dirty="0" smtClean="0"/>
              <a:t>Max Flows </a:t>
            </a:r>
            <a:endParaRPr lang="en-US" b="1" dirty="0"/>
          </a:p>
        </p:txBody>
      </p:sp>
      <p:pic>
        <p:nvPicPr>
          <p:cNvPr id="50178" name="Picture 2"/>
          <p:cNvPicPr>
            <a:picLocks noChangeAspect="1" noChangeArrowheads="1"/>
          </p:cNvPicPr>
          <p:nvPr/>
        </p:nvPicPr>
        <p:blipFill>
          <a:blip r:embed="rId2"/>
          <a:srcRect/>
          <a:stretch>
            <a:fillRect/>
          </a:stretch>
        </p:blipFill>
        <p:spPr bwMode="auto">
          <a:xfrm>
            <a:off x="666750" y="2286000"/>
            <a:ext cx="7808913"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 calcmode="lin" valueType="num">
                                      <p:cBhvr additive="base">
                                        <p:cTn id="13" dur="500" fill="hold"/>
                                        <p:tgtEl>
                                          <p:spTgt spid="50178"/>
                                        </p:tgtEl>
                                        <p:attrNameLst>
                                          <p:attrName>ppt_x</p:attrName>
                                        </p:attrNameLst>
                                      </p:cBhvr>
                                      <p:tavLst>
                                        <p:tav tm="0">
                                          <p:val>
                                            <p:strVal val="#ppt_x"/>
                                          </p:val>
                                        </p:tav>
                                        <p:tav tm="100000">
                                          <p:val>
                                            <p:strVal val="#ppt_x"/>
                                          </p:val>
                                        </p:tav>
                                      </p:tavLst>
                                    </p:anim>
                                    <p:anim calcmode="lin" valueType="num">
                                      <p:cBhvr additive="base">
                                        <p:cTn id="14"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p:txBody>
          <a:bodyPr/>
          <a:lstStyle/>
          <a:p>
            <a:pPr algn="ctr">
              <a:buNone/>
            </a:pPr>
            <a:r>
              <a:rPr lang="en-US" b="1" dirty="0" smtClean="0"/>
              <a:t>How to formulate the shortest path problem to LP ??</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Linear Programming Problem</a:t>
            </a:r>
            <a:endParaRPr lang="en-US" b="1" dirty="0"/>
          </a:p>
        </p:txBody>
      </p:sp>
      <p:pic>
        <p:nvPicPr>
          <p:cNvPr id="33794" name="Picture 2"/>
          <p:cNvPicPr>
            <a:picLocks noChangeAspect="1" noChangeArrowheads="1"/>
          </p:cNvPicPr>
          <p:nvPr/>
        </p:nvPicPr>
        <p:blipFill>
          <a:blip r:embed="rId2"/>
          <a:srcRect/>
          <a:stretch>
            <a:fillRect/>
          </a:stretch>
        </p:blipFill>
        <p:spPr bwMode="auto">
          <a:xfrm>
            <a:off x="457200" y="1295400"/>
            <a:ext cx="8153400" cy="5448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 Maximum Form </a:t>
            </a:r>
            <a:endParaRPr lang="en-US" b="1" dirty="0"/>
          </a:p>
        </p:txBody>
      </p:sp>
      <p:pic>
        <p:nvPicPr>
          <p:cNvPr id="34818" name="Picture 2"/>
          <p:cNvPicPr>
            <a:picLocks noChangeAspect="1" noChangeArrowheads="1"/>
          </p:cNvPicPr>
          <p:nvPr/>
        </p:nvPicPr>
        <p:blipFill>
          <a:blip r:embed="rId2"/>
          <a:srcRect/>
          <a:stretch>
            <a:fillRect/>
          </a:stretch>
        </p:blipFill>
        <p:spPr bwMode="auto">
          <a:xfrm>
            <a:off x="660712" y="1274698"/>
            <a:ext cx="7797488" cy="5583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0" y="138113"/>
            <a:ext cx="9144000" cy="658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Linear Program Example</a:t>
            </a:r>
            <a:endParaRPr lang="en-US" b="1" dirty="0"/>
          </a:p>
        </p:txBody>
      </p:sp>
      <p:sp>
        <p:nvSpPr>
          <p:cNvPr id="3" name="Content Placeholder 2"/>
          <p:cNvSpPr>
            <a:spLocks noGrp="1"/>
          </p:cNvSpPr>
          <p:nvPr>
            <p:ph idx="1"/>
          </p:nvPr>
        </p:nvSpPr>
        <p:spPr/>
        <p:txBody>
          <a:bodyPr/>
          <a:lstStyle/>
          <a:p>
            <a:r>
              <a:rPr lang="en-US" dirty="0" smtClean="0"/>
              <a:t>Let’s consider the following linear program with two variables:</a:t>
            </a:r>
            <a:endParaRPr lang="en-US" dirty="0"/>
          </a:p>
        </p:txBody>
      </p:sp>
      <p:pic>
        <p:nvPicPr>
          <p:cNvPr id="37890" name="Picture 2"/>
          <p:cNvPicPr>
            <a:picLocks noChangeAspect="1" noChangeArrowheads="1"/>
          </p:cNvPicPr>
          <p:nvPr/>
        </p:nvPicPr>
        <p:blipFill>
          <a:blip r:embed="rId2"/>
          <a:srcRect/>
          <a:stretch>
            <a:fillRect/>
          </a:stretch>
        </p:blipFill>
        <p:spPr bwMode="auto">
          <a:xfrm>
            <a:off x="1403882" y="2971800"/>
            <a:ext cx="6216118" cy="3048000"/>
          </a:xfrm>
          <a:prstGeom prst="rect">
            <a:avLst/>
          </a:prstGeom>
          <a:noFill/>
          <a:ln w="9525">
            <a:noFill/>
            <a:miter lim="800000"/>
            <a:headEnd/>
            <a:tailEnd/>
          </a:ln>
          <a:effectLst/>
        </p:spPr>
      </p:pic>
      <p:sp>
        <p:nvSpPr>
          <p:cNvPr id="5" name="TextBox 4"/>
          <p:cNvSpPr txBox="1"/>
          <p:nvPr/>
        </p:nvSpPr>
        <p:spPr>
          <a:xfrm>
            <a:off x="5672962" y="3134380"/>
            <a:ext cx="3013838" cy="523220"/>
          </a:xfrm>
          <a:prstGeom prst="rect">
            <a:avLst/>
          </a:prstGeom>
          <a:noFill/>
        </p:spPr>
        <p:txBody>
          <a:bodyPr wrap="none" rtlCol="0">
            <a:spAutoFit/>
          </a:bodyPr>
          <a:lstStyle/>
          <a:p>
            <a:r>
              <a:rPr lang="en-US" sz="2800" b="1" dirty="0" smtClean="0">
                <a:solidFill>
                  <a:srgbClr val="FF0000"/>
                </a:solidFill>
              </a:rPr>
              <a:t>Objective function </a:t>
            </a:r>
            <a:endParaRPr lang="en-US" sz="2800" b="1" dirty="0">
              <a:solidFill>
                <a:srgbClr val="FF0000"/>
              </a:solidFill>
            </a:endParaRPr>
          </a:p>
        </p:txBody>
      </p:sp>
      <p:sp>
        <p:nvSpPr>
          <p:cNvPr id="6" name="TextBox 5"/>
          <p:cNvSpPr txBox="1"/>
          <p:nvPr/>
        </p:nvSpPr>
        <p:spPr>
          <a:xfrm>
            <a:off x="7467600" y="4643735"/>
            <a:ext cx="1745286" cy="523220"/>
          </a:xfrm>
          <a:prstGeom prst="rect">
            <a:avLst/>
          </a:prstGeom>
          <a:noFill/>
        </p:spPr>
        <p:txBody>
          <a:bodyPr wrap="none" rtlCol="0">
            <a:spAutoFit/>
          </a:bodyPr>
          <a:lstStyle/>
          <a:p>
            <a:r>
              <a:rPr lang="en-US" sz="2800" b="1" dirty="0" smtClean="0">
                <a:solidFill>
                  <a:srgbClr val="FF0000"/>
                </a:solidFill>
              </a:rPr>
              <a:t>Constrains</a:t>
            </a:r>
            <a:endParaRPr lang="en-US" sz="2400" b="1" dirty="0">
              <a:solidFill>
                <a:srgbClr val="FF0000"/>
              </a:solidFill>
            </a:endParaRPr>
          </a:p>
        </p:txBody>
      </p:sp>
      <p:sp>
        <p:nvSpPr>
          <p:cNvPr id="7" name="TextBox 6"/>
          <p:cNvSpPr txBox="1"/>
          <p:nvPr/>
        </p:nvSpPr>
        <p:spPr>
          <a:xfrm>
            <a:off x="6629200" y="3169890"/>
            <a:ext cx="686000" cy="3154710"/>
          </a:xfrm>
          <a:prstGeom prst="rect">
            <a:avLst/>
          </a:prstGeom>
          <a:noFill/>
        </p:spPr>
        <p:txBody>
          <a:bodyPr wrap="square" rtlCol="0">
            <a:spAutoFit/>
          </a:bodyPr>
          <a:lstStyle/>
          <a:p>
            <a:r>
              <a:rPr lang="en-US" sz="19900" dirty="0" smtClean="0">
                <a:solidFill>
                  <a:srgbClr val="FF0000"/>
                </a:solidFill>
              </a:rPr>
              <a:t>}</a:t>
            </a:r>
            <a:endParaRPr lang="en-US" sz="19900" dirty="0">
              <a:solidFill>
                <a:srgbClr val="FF0000"/>
              </a:solidFill>
            </a:endParaRPr>
          </a:p>
        </p:txBody>
      </p:sp>
      <p:sp>
        <p:nvSpPr>
          <p:cNvPr id="8" name="TextBox 7"/>
          <p:cNvSpPr txBox="1"/>
          <p:nvPr/>
        </p:nvSpPr>
        <p:spPr>
          <a:xfrm rot="10800000">
            <a:off x="2819200" y="3992940"/>
            <a:ext cx="686000" cy="1569660"/>
          </a:xfrm>
          <a:prstGeom prst="rect">
            <a:avLst/>
          </a:prstGeom>
          <a:noFill/>
        </p:spPr>
        <p:txBody>
          <a:bodyPr wrap="square" rtlCol="0">
            <a:spAutoFit/>
          </a:bodyPr>
          <a:lstStyle/>
          <a:p>
            <a:r>
              <a:rPr lang="en-US" sz="9600" dirty="0" smtClean="0">
                <a:solidFill>
                  <a:srgbClr val="FF0000"/>
                </a:solidFill>
              </a:rPr>
              <a:t>}</a:t>
            </a:r>
            <a:endParaRPr lang="en-US" sz="9600" dirty="0">
              <a:solidFill>
                <a:srgbClr val="FF0000"/>
              </a:solidFill>
            </a:endParaRPr>
          </a:p>
        </p:txBody>
      </p:sp>
      <p:sp>
        <p:nvSpPr>
          <p:cNvPr id="9" name="TextBox 8"/>
          <p:cNvSpPr txBox="1"/>
          <p:nvPr/>
        </p:nvSpPr>
        <p:spPr>
          <a:xfrm>
            <a:off x="530644" y="4495800"/>
            <a:ext cx="2517356" cy="400110"/>
          </a:xfrm>
          <a:prstGeom prst="rect">
            <a:avLst/>
          </a:prstGeom>
          <a:noFill/>
        </p:spPr>
        <p:txBody>
          <a:bodyPr wrap="none" rtlCol="0">
            <a:spAutoFit/>
          </a:bodyPr>
          <a:lstStyle/>
          <a:p>
            <a:r>
              <a:rPr lang="en-US" sz="2000" b="1" dirty="0" smtClean="0">
                <a:solidFill>
                  <a:srgbClr val="FF0000"/>
                </a:solidFill>
              </a:rPr>
              <a:t>Inequality Constraints</a:t>
            </a:r>
            <a:endParaRPr lang="en-US" b="1" dirty="0">
              <a:solidFill>
                <a:srgbClr val="FF0000"/>
              </a:solidFill>
            </a:endParaRPr>
          </a:p>
        </p:txBody>
      </p:sp>
      <p:sp>
        <p:nvSpPr>
          <p:cNvPr id="10" name="TextBox 9"/>
          <p:cNvSpPr txBox="1"/>
          <p:nvPr/>
        </p:nvSpPr>
        <p:spPr>
          <a:xfrm>
            <a:off x="838200" y="5486400"/>
            <a:ext cx="2942152" cy="400110"/>
          </a:xfrm>
          <a:prstGeom prst="rect">
            <a:avLst/>
          </a:prstGeom>
          <a:noFill/>
        </p:spPr>
        <p:txBody>
          <a:bodyPr wrap="none" rtlCol="0">
            <a:spAutoFit/>
          </a:bodyPr>
          <a:lstStyle/>
          <a:p>
            <a:r>
              <a:rPr lang="en-US" sz="2000" b="1" dirty="0" smtClean="0">
                <a:solidFill>
                  <a:srgbClr val="FF0000"/>
                </a:solidFill>
              </a:rPr>
              <a:t>Non </a:t>
            </a:r>
            <a:r>
              <a:rPr lang="en-US" sz="2000" b="1" dirty="0" err="1" smtClean="0">
                <a:solidFill>
                  <a:srgbClr val="FF0000"/>
                </a:solidFill>
              </a:rPr>
              <a:t>negitivity</a:t>
            </a:r>
            <a:r>
              <a:rPr lang="en-US" sz="2000" b="1" dirty="0" smtClean="0">
                <a:solidFill>
                  <a:srgbClr val="FF0000"/>
                </a:solidFill>
              </a:rPr>
              <a:t> Constraints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Linear Program Example</a:t>
            </a:r>
            <a:endParaRPr lang="en-US" b="1" dirty="0"/>
          </a:p>
        </p:txBody>
      </p:sp>
      <p:pic>
        <p:nvPicPr>
          <p:cNvPr id="38914" name="Picture 2"/>
          <p:cNvPicPr>
            <a:picLocks noChangeAspect="1" noChangeArrowheads="1"/>
          </p:cNvPicPr>
          <p:nvPr/>
        </p:nvPicPr>
        <p:blipFill>
          <a:blip r:embed="rId2"/>
          <a:srcRect/>
          <a:stretch>
            <a:fillRect/>
          </a:stretch>
        </p:blipFill>
        <p:spPr bwMode="auto">
          <a:xfrm>
            <a:off x="2133600" y="1524000"/>
            <a:ext cx="4724400" cy="5294586"/>
          </a:xfrm>
          <a:prstGeom prst="rect">
            <a:avLst/>
          </a:prstGeom>
          <a:noFill/>
          <a:ln w="9525">
            <a:noFill/>
            <a:miter lim="800000"/>
            <a:headEnd/>
            <a:tailEnd/>
          </a:ln>
          <a:effectLst/>
        </p:spPr>
      </p:pic>
      <p:sp>
        <p:nvSpPr>
          <p:cNvPr id="5" name="TextBox 4"/>
          <p:cNvSpPr txBox="1"/>
          <p:nvPr/>
        </p:nvSpPr>
        <p:spPr>
          <a:xfrm>
            <a:off x="914400" y="5181600"/>
            <a:ext cx="1785810" cy="400110"/>
          </a:xfrm>
          <a:prstGeom prst="rect">
            <a:avLst/>
          </a:prstGeom>
          <a:noFill/>
        </p:spPr>
        <p:txBody>
          <a:bodyPr wrap="none" rtlCol="0">
            <a:spAutoFit/>
          </a:bodyPr>
          <a:lstStyle/>
          <a:p>
            <a:r>
              <a:rPr lang="en-US" sz="2000" b="1" dirty="0" smtClean="0">
                <a:solidFill>
                  <a:srgbClr val="FF0000"/>
                </a:solidFill>
              </a:rPr>
              <a:t>Feasible region</a:t>
            </a:r>
            <a:endParaRPr lang="en-US" sz="2000" b="1" dirty="0">
              <a:solidFill>
                <a:srgbClr val="FF0000"/>
              </a:solidFill>
            </a:endParaRPr>
          </a:p>
        </p:txBody>
      </p:sp>
      <p:cxnSp>
        <p:nvCxnSpPr>
          <p:cNvPr id="7" name="Straight Arrow Connector 6"/>
          <p:cNvCxnSpPr>
            <a:stCxn id="5" idx="3"/>
          </p:cNvCxnSpPr>
          <p:nvPr/>
        </p:nvCxnSpPr>
        <p:spPr>
          <a:xfrm>
            <a:off x="2700210" y="5381655"/>
            <a:ext cx="1338390" cy="285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Linear Program Example</a:t>
            </a:r>
            <a:endParaRPr lang="en-US" b="1" dirty="0"/>
          </a:p>
        </p:txBody>
      </p:sp>
      <p:pic>
        <p:nvPicPr>
          <p:cNvPr id="39938" name="Picture 2"/>
          <p:cNvPicPr>
            <a:picLocks noChangeAspect="1" noChangeArrowheads="1"/>
          </p:cNvPicPr>
          <p:nvPr/>
        </p:nvPicPr>
        <p:blipFill>
          <a:blip r:embed="rId2"/>
          <a:srcRect/>
          <a:stretch>
            <a:fillRect/>
          </a:stretch>
        </p:blipFill>
        <p:spPr bwMode="auto">
          <a:xfrm>
            <a:off x="2057400" y="1524000"/>
            <a:ext cx="4527550" cy="5084567"/>
          </a:xfrm>
          <a:prstGeom prst="rect">
            <a:avLst/>
          </a:prstGeom>
          <a:noFill/>
          <a:ln w="9525">
            <a:noFill/>
            <a:miter lim="800000"/>
            <a:headEnd/>
            <a:tailEnd/>
          </a:ln>
          <a:effectLst/>
        </p:spPr>
      </p:pic>
      <p:cxnSp>
        <p:nvCxnSpPr>
          <p:cNvPr id="9" name="Straight Arrow Connector 8"/>
          <p:cNvCxnSpPr/>
          <p:nvPr/>
        </p:nvCxnSpPr>
        <p:spPr>
          <a:xfrm>
            <a:off x="1600200" y="4572000"/>
            <a:ext cx="17526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00200" y="4572000"/>
            <a:ext cx="24384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562100" y="4686300"/>
            <a:ext cx="16002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191000"/>
            <a:ext cx="2077235" cy="400110"/>
          </a:xfrm>
          <a:prstGeom prst="rect">
            <a:avLst/>
          </a:prstGeom>
          <a:noFill/>
        </p:spPr>
        <p:txBody>
          <a:bodyPr wrap="none" rtlCol="0">
            <a:spAutoFit/>
          </a:bodyPr>
          <a:lstStyle/>
          <a:p>
            <a:r>
              <a:rPr lang="en-US" sz="2000" b="1" dirty="0" smtClean="0">
                <a:solidFill>
                  <a:srgbClr val="FF0000"/>
                </a:solidFill>
              </a:rPr>
              <a:t>Feasible solutions</a:t>
            </a:r>
            <a:endParaRPr lang="en-US" sz="2000" b="1" dirty="0">
              <a:solidFill>
                <a:srgbClr val="FF0000"/>
              </a:solidFill>
            </a:endParaRPr>
          </a:p>
        </p:txBody>
      </p:sp>
      <p:cxnSp>
        <p:nvCxnSpPr>
          <p:cNvPr id="15" name="Straight Arrow Connector 14"/>
          <p:cNvCxnSpPr/>
          <p:nvPr/>
        </p:nvCxnSpPr>
        <p:spPr>
          <a:xfrm rot="10800000" flipV="1">
            <a:off x="3886200" y="2362200"/>
            <a:ext cx="19050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47565" y="2133600"/>
            <a:ext cx="2993127" cy="400110"/>
          </a:xfrm>
          <a:prstGeom prst="rect">
            <a:avLst/>
          </a:prstGeom>
          <a:noFill/>
        </p:spPr>
        <p:txBody>
          <a:bodyPr wrap="none" rtlCol="0">
            <a:spAutoFit/>
          </a:bodyPr>
          <a:lstStyle/>
          <a:p>
            <a:r>
              <a:rPr lang="en-US" sz="2000" b="1" dirty="0" smtClean="0">
                <a:solidFill>
                  <a:srgbClr val="FF0000"/>
                </a:solidFill>
              </a:rPr>
              <a:t>Optimal Feasible solution</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8719</TotalTime>
  <Words>397</Words>
  <Application>Microsoft Office PowerPoint</Application>
  <PresentationFormat>On-screen Show (4:3)</PresentationFormat>
  <Paragraphs>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General Linear Programming Problem</vt:lpstr>
      <vt:lpstr>General Linear Programming Problem</vt:lpstr>
      <vt:lpstr>Standard Maximum Form </vt:lpstr>
      <vt:lpstr>Slide 5</vt:lpstr>
      <vt:lpstr>Slide 6</vt:lpstr>
      <vt:lpstr>Linear Program Example</vt:lpstr>
      <vt:lpstr>Linear Program Example</vt:lpstr>
      <vt:lpstr>Linear Program Example</vt:lpstr>
      <vt:lpstr>Definitions </vt:lpstr>
      <vt:lpstr>Standard and Slack Forms</vt:lpstr>
      <vt:lpstr>Converting to Standard Maximum Form </vt:lpstr>
      <vt:lpstr>Slide 13</vt:lpstr>
      <vt:lpstr>Slide 14</vt:lpstr>
      <vt:lpstr>Example</vt:lpstr>
      <vt:lpstr>Example</vt:lpstr>
      <vt:lpstr>Example</vt:lpstr>
      <vt:lpstr>Convert Standard form to Slack form</vt:lpstr>
      <vt:lpstr>The Simplex Method </vt:lpstr>
      <vt:lpstr>The Simplex Method</vt:lpstr>
      <vt:lpstr>The Simplex Method Steps</vt:lpstr>
      <vt:lpstr>Basic and non-basic variables</vt:lpstr>
      <vt:lpstr>Formulating Problems as LP</vt:lpstr>
      <vt:lpstr>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Tamer</dc:creator>
  <cp:lastModifiedBy>Tamer</cp:lastModifiedBy>
  <cp:revision>138</cp:revision>
  <dcterms:created xsi:type="dcterms:W3CDTF">2016-10-04T10:53:51Z</dcterms:created>
  <dcterms:modified xsi:type="dcterms:W3CDTF">2016-10-23T07:07:25Z</dcterms:modified>
</cp:coreProperties>
</file>