
<file path=[Content_Types].xml><?xml version="1.0" encoding="utf-8"?>
<Types xmlns="http://schemas.openxmlformats.org/package/2006/content-types">
  <Default Extension="mp3" ContentType="audio/mpeg"/>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2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347" r:id="rId2"/>
    <p:sldId id="348" r:id="rId3"/>
    <p:sldId id="327" r:id="rId4"/>
    <p:sldId id="349" r:id="rId5"/>
    <p:sldId id="328" r:id="rId6"/>
    <p:sldId id="351" r:id="rId7"/>
    <p:sldId id="352" r:id="rId8"/>
    <p:sldId id="353" r:id="rId9"/>
    <p:sldId id="329" r:id="rId10"/>
    <p:sldId id="355" r:id="rId11"/>
    <p:sldId id="330" r:id="rId12"/>
    <p:sldId id="356" r:id="rId13"/>
    <p:sldId id="378" r:id="rId14"/>
    <p:sldId id="382" r:id="rId15"/>
    <p:sldId id="383" r:id="rId16"/>
    <p:sldId id="384" r:id="rId17"/>
    <p:sldId id="357" r:id="rId18"/>
    <p:sldId id="358" r:id="rId19"/>
    <p:sldId id="386" r:id="rId20"/>
    <p:sldId id="359" r:id="rId21"/>
    <p:sldId id="387" r:id="rId22"/>
    <p:sldId id="362" r:id="rId23"/>
    <p:sldId id="363" r:id="rId24"/>
    <p:sldId id="364" r:id="rId25"/>
    <p:sldId id="366" r:id="rId26"/>
    <p:sldId id="367" r:id="rId27"/>
    <p:sldId id="368" r:id="rId28"/>
    <p:sldId id="369" r:id="rId29"/>
    <p:sldId id="370" r:id="rId30"/>
    <p:sldId id="371" r:id="rId31"/>
    <p:sldId id="372" r:id="rId32"/>
    <p:sldId id="373" r:id="rId33"/>
    <p:sldId id="374" r:id="rId34"/>
    <p:sldId id="375" r:id="rId35"/>
    <p:sldId id="376" r:id="rId36"/>
    <p:sldId id="37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E2E2"/>
    <a:srgbClr val="DBDBDB"/>
    <a:srgbClr val="FFFD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68" autoAdjust="0"/>
    <p:restoredTop sz="80072" autoAdjust="0"/>
  </p:normalViewPr>
  <p:slideViewPr>
    <p:cSldViewPr snapToGrid="0">
      <p:cViewPr varScale="1">
        <p:scale>
          <a:sx n="74" d="100"/>
          <a:sy n="74" d="100"/>
        </p:scale>
        <p:origin x="966" y="72"/>
      </p:cViewPr>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46692B-580B-42A3-9C6F-26B74B5BC8A2}" type="slidenum">
              <a:rPr lang="en-GB" smtClean="0"/>
              <a:t>‹#›</a:t>
            </a:fld>
            <a:endParaRPr lang="en-GB"/>
          </a:p>
        </p:txBody>
      </p:sp>
    </p:spTree>
    <p:extLst>
      <p:ext uri="{BB962C8B-B14F-4D97-AF65-F5344CB8AC3E}">
        <p14:creationId xmlns:p14="http://schemas.microsoft.com/office/powerpoint/2010/main" val="2265990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5C0831-3014-4FC1-893D-C6061500B063}" type="datetimeFigureOut">
              <a:rPr lang="en-GB" smtClean="0"/>
              <a:t>03/04/2020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02BE51-5968-45C9-871C-5C53D737B618}" type="slidenum">
              <a:rPr lang="en-GB" smtClean="0"/>
              <a:t>‹#›</a:t>
            </a:fld>
            <a:endParaRPr lang="en-GB"/>
          </a:p>
        </p:txBody>
      </p:sp>
    </p:spTree>
    <p:extLst>
      <p:ext uri="{BB962C8B-B14F-4D97-AF65-F5344CB8AC3E}">
        <p14:creationId xmlns:p14="http://schemas.microsoft.com/office/powerpoint/2010/main" val="3725851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technique also, a memory partition of enough size is reserved for each process from</a:t>
            </a:r>
            <a:r>
              <a:rPr lang="en-US" baseline="0" dirty="0" smtClean="0"/>
              <a:t> its start to its termination.  However, the partitions into which the memory is divided change dynamically. </a:t>
            </a:r>
            <a:r>
              <a:rPr lang="en-US" dirty="0" smtClean="0"/>
              <a:t> </a:t>
            </a:r>
            <a:endParaRPr lang="en-GB" dirty="0"/>
          </a:p>
        </p:txBody>
      </p:sp>
      <p:sp>
        <p:nvSpPr>
          <p:cNvPr id="4" name="Slide Number Placeholder 3"/>
          <p:cNvSpPr>
            <a:spLocks noGrp="1"/>
          </p:cNvSpPr>
          <p:nvPr>
            <p:ph type="sldNum" sz="quarter" idx="10"/>
          </p:nvPr>
        </p:nvSpPr>
        <p:spPr/>
        <p:txBody>
          <a:bodyPr/>
          <a:lstStyle/>
          <a:p>
            <a:fld id="{FC02BE51-5968-45C9-871C-5C53D737B618}" type="slidenum">
              <a:rPr lang="en-GB" smtClean="0"/>
              <a:t>1</a:t>
            </a:fld>
            <a:endParaRPr lang="en-GB"/>
          </a:p>
        </p:txBody>
      </p:sp>
    </p:spTree>
    <p:extLst>
      <p:ext uri="{BB962C8B-B14F-4D97-AF65-F5344CB8AC3E}">
        <p14:creationId xmlns:p14="http://schemas.microsoft.com/office/powerpoint/2010/main" val="2790576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slightly</a:t>
            </a:r>
            <a:r>
              <a:rPr lang="en-US" baseline="0" dirty="0" smtClean="0"/>
              <a:t> different method is the next-fit algorithm.  It also assigns the first partition it finds irrespective of size.  However, it does not begin the search from the start of memory each time.  Instead, it begins search after the last assigned area.  This usually will speed up the search, as in first-fit the start of memory will typically be fragmented, and suitable partitions will be found at higher addresses.  The name circular first-fit may be used since when search reaches the end of memory, it returns back to the start.</a:t>
            </a:r>
            <a:endParaRPr lang="en-GB" dirty="0" smtClean="0"/>
          </a:p>
          <a:p>
            <a:endParaRPr lang="en-GB" dirty="0"/>
          </a:p>
        </p:txBody>
      </p:sp>
      <p:sp>
        <p:nvSpPr>
          <p:cNvPr id="4" name="Slide Number Placeholder 3"/>
          <p:cNvSpPr>
            <a:spLocks noGrp="1"/>
          </p:cNvSpPr>
          <p:nvPr>
            <p:ph type="sldNum" sz="quarter" idx="10"/>
          </p:nvPr>
        </p:nvSpPr>
        <p:spPr/>
        <p:txBody>
          <a:bodyPr/>
          <a:lstStyle/>
          <a:p>
            <a:fld id="{FC02BE51-5968-45C9-871C-5C53D737B618}" type="slidenum">
              <a:rPr lang="en-GB" smtClean="0"/>
              <a:t>10</a:t>
            </a:fld>
            <a:endParaRPr lang="en-GB"/>
          </a:p>
        </p:txBody>
      </p:sp>
    </p:spTree>
    <p:extLst>
      <p:ext uri="{BB962C8B-B14F-4D97-AF65-F5344CB8AC3E}">
        <p14:creationId xmlns:p14="http://schemas.microsoft.com/office/powerpoint/2010/main" val="1888626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here that the order of events is important as it will change the result.</a:t>
            </a:r>
            <a:endParaRPr lang="en-GB" dirty="0"/>
          </a:p>
        </p:txBody>
      </p:sp>
      <p:sp>
        <p:nvSpPr>
          <p:cNvPr id="4" name="Slide Number Placeholder 3"/>
          <p:cNvSpPr>
            <a:spLocks noGrp="1"/>
          </p:cNvSpPr>
          <p:nvPr>
            <p:ph type="sldNum" sz="quarter" idx="10"/>
          </p:nvPr>
        </p:nvSpPr>
        <p:spPr/>
        <p:txBody>
          <a:bodyPr/>
          <a:lstStyle/>
          <a:p>
            <a:fld id="{FC02BE51-5968-45C9-871C-5C53D737B618}" type="slidenum">
              <a:rPr lang="en-GB" smtClean="0"/>
              <a:t>11</a:t>
            </a:fld>
            <a:endParaRPr lang="en-GB"/>
          </a:p>
        </p:txBody>
      </p:sp>
    </p:spTree>
    <p:extLst>
      <p:ext uri="{BB962C8B-B14F-4D97-AF65-F5344CB8AC3E}">
        <p14:creationId xmlns:p14="http://schemas.microsoft.com/office/powerpoint/2010/main" val="4063216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have free areas</a:t>
            </a:r>
            <a:r>
              <a:rPr lang="en-US" baseline="0" dirty="0" smtClean="0"/>
              <a:t> of sizes 200 K, 150 K, and 304 K.</a:t>
            </a:r>
            <a:endParaRPr lang="en-GB" dirty="0"/>
          </a:p>
        </p:txBody>
      </p:sp>
      <p:sp>
        <p:nvSpPr>
          <p:cNvPr id="4" name="Slide Number Placeholder 3"/>
          <p:cNvSpPr>
            <a:spLocks noGrp="1"/>
          </p:cNvSpPr>
          <p:nvPr>
            <p:ph type="sldNum" sz="quarter" idx="10"/>
          </p:nvPr>
        </p:nvSpPr>
        <p:spPr/>
        <p:txBody>
          <a:bodyPr/>
          <a:lstStyle/>
          <a:p>
            <a:fld id="{FC02BE51-5968-45C9-871C-5C53D737B618}" type="slidenum">
              <a:rPr lang="en-GB" smtClean="0"/>
              <a:t>12</a:t>
            </a:fld>
            <a:endParaRPr lang="en-GB"/>
          </a:p>
        </p:txBody>
      </p:sp>
    </p:spTree>
    <p:extLst>
      <p:ext uri="{BB962C8B-B14F-4D97-AF65-F5344CB8AC3E}">
        <p14:creationId xmlns:p14="http://schemas.microsoft.com/office/powerpoint/2010/main" val="1201434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02BE51-5968-45C9-871C-5C53D737B618}" type="slidenum">
              <a:rPr lang="en-GB" smtClean="0"/>
              <a:t>13</a:t>
            </a:fld>
            <a:endParaRPr lang="en-GB"/>
          </a:p>
        </p:txBody>
      </p:sp>
    </p:spTree>
    <p:extLst>
      <p:ext uri="{BB962C8B-B14F-4D97-AF65-F5344CB8AC3E}">
        <p14:creationId xmlns:p14="http://schemas.microsoft.com/office/powerpoint/2010/main" val="2838258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02BE51-5968-45C9-871C-5C53D737B618}" type="slidenum">
              <a:rPr lang="en-GB" smtClean="0"/>
              <a:t>14</a:t>
            </a:fld>
            <a:endParaRPr lang="en-GB"/>
          </a:p>
        </p:txBody>
      </p:sp>
    </p:spTree>
    <p:extLst>
      <p:ext uri="{BB962C8B-B14F-4D97-AF65-F5344CB8AC3E}">
        <p14:creationId xmlns:p14="http://schemas.microsoft.com/office/powerpoint/2010/main" val="3091830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02BE51-5968-45C9-871C-5C53D737B618}" type="slidenum">
              <a:rPr lang="en-GB" smtClean="0"/>
              <a:t>15</a:t>
            </a:fld>
            <a:endParaRPr lang="en-GB"/>
          </a:p>
        </p:txBody>
      </p:sp>
    </p:spTree>
    <p:extLst>
      <p:ext uri="{BB962C8B-B14F-4D97-AF65-F5344CB8AC3E}">
        <p14:creationId xmlns:p14="http://schemas.microsoft.com/office/powerpoint/2010/main" val="1778386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02BE51-5968-45C9-871C-5C53D737B618}" type="slidenum">
              <a:rPr lang="en-GB" smtClean="0"/>
              <a:t>16</a:t>
            </a:fld>
            <a:endParaRPr lang="en-GB"/>
          </a:p>
        </p:txBody>
      </p:sp>
    </p:spTree>
    <p:extLst>
      <p:ext uri="{BB962C8B-B14F-4D97-AF65-F5344CB8AC3E}">
        <p14:creationId xmlns:p14="http://schemas.microsoft.com/office/powerpoint/2010/main" val="1637415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fixed partitions, the system needs only to maintain a fixed table with start and end addresses of partitions.</a:t>
            </a:r>
            <a:r>
              <a:rPr lang="en-US" baseline="0" dirty="0" smtClean="0"/>
              <a:t>  When partitions vary dynamically, a more complex data structure is needed.</a:t>
            </a:r>
            <a:endParaRPr lang="en-GB" dirty="0"/>
          </a:p>
        </p:txBody>
      </p:sp>
      <p:sp>
        <p:nvSpPr>
          <p:cNvPr id="4" name="Slide Number Placeholder 3"/>
          <p:cNvSpPr>
            <a:spLocks noGrp="1"/>
          </p:cNvSpPr>
          <p:nvPr>
            <p:ph type="sldNum" sz="quarter" idx="10"/>
          </p:nvPr>
        </p:nvSpPr>
        <p:spPr/>
        <p:txBody>
          <a:bodyPr/>
          <a:lstStyle/>
          <a:p>
            <a:fld id="{FC02BE51-5968-45C9-871C-5C53D737B618}" type="slidenum">
              <a:rPr lang="en-GB" smtClean="0"/>
              <a:t>17</a:t>
            </a:fld>
            <a:endParaRPr lang="en-GB"/>
          </a:p>
        </p:txBody>
      </p:sp>
    </p:spTree>
    <p:extLst>
      <p:ext uri="{BB962C8B-B14F-4D97-AF65-F5344CB8AC3E}">
        <p14:creationId xmlns:p14="http://schemas.microsoft.com/office/powerpoint/2010/main" val="73195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the system will maintain a map of memory indicating </a:t>
            </a:r>
            <a:r>
              <a:rPr lang="en-US" baseline="0" dirty="0" smtClean="0"/>
              <a:t>free and assigned areas.  If this map shows the status of each address (byte), its size will be too large, taking itself a large portion of memory.  Thus, map deals with larger units (blocks of addresses) to make its size more compact.  Process is assigned an integer number of these allocation units, as map does not handle fractions of units.  Unit should not be too large, as process may waste memory if assigned a large unit not used completely. </a:t>
            </a:r>
            <a:endParaRPr lang="en-GB" dirty="0"/>
          </a:p>
        </p:txBody>
      </p:sp>
      <p:sp>
        <p:nvSpPr>
          <p:cNvPr id="4" name="Slide Number Placeholder 3"/>
          <p:cNvSpPr>
            <a:spLocks noGrp="1"/>
          </p:cNvSpPr>
          <p:nvPr>
            <p:ph type="sldNum" sz="quarter" idx="10"/>
          </p:nvPr>
        </p:nvSpPr>
        <p:spPr/>
        <p:txBody>
          <a:bodyPr/>
          <a:lstStyle/>
          <a:p>
            <a:fld id="{FC02BE51-5968-45C9-871C-5C53D737B618}" type="slidenum">
              <a:rPr lang="en-GB" smtClean="0"/>
              <a:t>18</a:t>
            </a:fld>
            <a:endParaRPr lang="en-GB"/>
          </a:p>
        </p:txBody>
      </p:sp>
    </p:spTree>
    <p:extLst>
      <p:ext uri="{BB962C8B-B14F-4D97-AF65-F5344CB8AC3E}">
        <p14:creationId xmlns:p14="http://schemas.microsoft.com/office/powerpoint/2010/main" val="2552162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here how memory is divided into units, with a</a:t>
            </a:r>
            <a:r>
              <a:rPr lang="en-US" baseline="0" dirty="0" smtClean="0"/>
              <a:t> bit in map corresponding to each unit.  Process A is assigned the first five units.  This is reflected in map by five 1 bits.  There is next three free units shown in map by three zero bits,… etc.  A search of a free partition with a given size will be a search for a specific number of adjacent zero bits in map.</a:t>
            </a:r>
            <a:endParaRPr lang="en-GB" dirty="0"/>
          </a:p>
        </p:txBody>
      </p:sp>
      <p:sp>
        <p:nvSpPr>
          <p:cNvPr id="4" name="Slide Number Placeholder 3"/>
          <p:cNvSpPr>
            <a:spLocks noGrp="1"/>
          </p:cNvSpPr>
          <p:nvPr>
            <p:ph type="sldNum" sz="quarter" idx="10"/>
          </p:nvPr>
        </p:nvSpPr>
        <p:spPr/>
        <p:txBody>
          <a:bodyPr/>
          <a:lstStyle/>
          <a:p>
            <a:fld id="{FC02BE51-5968-45C9-871C-5C53D737B618}" type="slidenum">
              <a:rPr lang="en-GB" smtClean="0"/>
              <a:t>19</a:t>
            </a:fld>
            <a:endParaRPr lang="en-GB"/>
          </a:p>
        </p:txBody>
      </p:sp>
    </p:spTree>
    <p:extLst>
      <p:ext uri="{BB962C8B-B14F-4D97-AF65-F5344CB8AC3E}">
        <p14:creationId xmlns:p14="http://schemas.microsoft.com/office/powerpoint/2010/main" val="3555428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Process is assigned the exact memory size it needs.  If this is taken from a previously larger partition,</a:t>
            </a:r>
            <a:r>
              <a:rPr lang="en-US" baseline="0" dirty="0" smtClean="0"/>
              <a:t> the remainder of this partition can be used by some other process.  Adjacent partitions that become free can be merged into one larger partition. These variable partitions enable avoiding the disadvantages of fixed partitions.</a:t>
            </a:r>
            <a:endParaRPr lang="en-GB" dirty="0"/>
          </a:p>
        </p:txBody>
      </p:sp>
      <p:sp>
        <p:nvSpPr>
          <p:cNvPr id="4" name="Slide Number Placeholder 3"/>
          <p:cNvSpPr>
            <a:spLocks noGrp="1"/>
          </p:cNvSpPr>
          <p:nvPr>
            <p:ph type="sldNum" sz="quarter" idx="10"/>
          </p:nvPr>
        </p:nvSpPr>
        <p:spPr/>
        <p:txBody>
          <a:bodyPr/>
          <a:lstStyle/>
          <a:p>
            <a:fld id="{FC02BE51-5968-45C9-871C-5C53D737B618}" type="slidenum">
              <a:rPr lang="en-GB" smtClean="0"/>
              <a:t>2</a:t>
            </a:fld>
            <a:endParaRPr lang="en-GB"/>
          </a:p>
        </p:txBody>
      </p:sp>
    </p:spTree>
    <p:extLst>
      <p:ext uri="{BB962C8B-B14F-4D97-AF65-F5344CB8AC3E}">
        <p14:creationId xmlns:p14="http://schemas.microsoft.com/office/powerpoint/2010/main" val="890840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alternative method system uses</a:t>
            </a:r>
            <a:r>
              <a:rPr lang="en-US" baseline="0" dirty="0" smtClean="0"/>
              <a:t> a linked list with a node for every memory partition, whether free or assigned.  As partitions are created, split, and merged, the linked list is updated to reflect these changes.</a:t>
            </a:r>
            <a:endParaRPr lang="en-GB" dirty="0"/>
          </a:p>
        </p:txBody>
      </p:sp>
      <p:sp>
        <p:nvSpPr>
          <p:cNvPr id="4" name="Slide Number Placeholder 3"/>
          <p:cNvSpPr>
            <a:spLocks noGrp="1"/>
          </p:cNvSpPr>
          <p:nvPr>
            <p:ph type="sldNum" sz="quarter" idx="10"/>
          </p:nvPr>
        </p:nvSpPr>
        <p:spPr/>
        <p:txBody>
          <a:bodyPr/>
          <a:lstStyle/>
          <a:p>
            <a:fld id="{FC02BE51-5968-45C9-871C-5C53D737B618}" type="slidenum">
              <a:rPr lang="en-GB" smtClean="0"/>
              <a:t>20</a:t>
            </a:fld>
            <a:endParaRPr lang="en-GB"/>
          </a:p>
        </p:txBody>
      </p:sp>
    </p:spTree>
    <p:extLst>
      <p:ext uri="{BB962C8B-B14F-4D97-AF65-F5344CB8AC3E}">
        <p14:creationId xmlns:p14="http://schemas.microsoft.com/office/powerpoint/2010/main" val="126022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Linked list has</a:t>
            </a:r>
            <a:r>
              <a:rPr lang="en-US" baseline="0" dirty="0" smtClean="0"/>
              <a:t> a node for each area assigned to process (P) or free or hole (H).  Node indicates length of partition and where it starts.  Note that units are not necessary for the linked list method and used here for illustration only.  If for example process B terminates, the area it occupies will be merged with the preceding hole, forming a single hole of length 9.</a:t>
            </a:r>
            <a:endParaRPr lang="en-GB" dirty="0"/>
          </a:p>
        </p:txBody>
      </p:sp>
      <p:sp>
        <p:nvSpPr>
          <p:cNvPr id="4" name="Slide Number Placeholder 3"/>
          <p:cNvSpPr>
            <a:spLocks noGrp="1"/>
          </p:cNvSpPr>
          <p:nvPr>
            <p:ph type="sldNum" sz="quarter" idx="10"/>
          </p:nvPr>
        </p:nvSpPr>
        <p:spPr/>
        <p:txBody>
          <a:bodyPr/>
          <a:lstStyle/>
          <a:p>
            <a:fld id="{FC02BE51-5968-45C9-871C-5C53D737B618}" type="slidenum">
              <a:rPr lang="en-GB" smtClean="0"/>
              <a:t>21</a:t>
            </a:fld>
            <a:endParaRPr lang="en-GB"/>
          </a:p>
        </p:txBody>
      </p:sp>
    </p:spTree>
    <p:extLst>
      <p:ext uri="{BB962C8B-B14F-4D97-AF65-F5344CB8AC3E}">
        <p14:creationId xmlns:p14="http://schemas.microsoft.com/office/powerpoint/2010/main" val="27189632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Buddy allocator method combines</a:t>
            </a:r>
            <a:r>
              <a:rPr lang="en-US" baseline="0" dirty="0" smtClean="0"/>
              <a:t> some advantages of fixed and variable partitions.  Possible partition sizes are limited to powers of 2.  A separate list is maintained for free partitions of each size of the finite possible ones.  This will speed up the search for an area of particular size.</a:t>
            </a:r>
            <a:endParaRPr lang="en-GB" dirty="0"/>
          </a:p>
        </p:txBody>
      </p:sp>
      <p:sp>
        <p:nvSpPr>
          <p:cNvPr id="4" name="Slide Number Placeholder 3"/>
          <p:cNvSpPr>
            <a:spLocks noGrp="1"/>
          </p:cNvSpPr>
          <p:nvPr>
            <p:ph type="sldNum" sz="quarter" idx="10"/>
          </p:nvPr>
        </p:nvSpPr>
        <p:spPr/>
        <p:txBody>
          <a:bodyPr/>
          <a:lstStyle/>
          <a:p>
            <a:fld id="{FC02BE51-5968-45C9-871C-5C53D737B618}" type="slidenum">
              <a:rPr lang="en-GB" smtClean="0"/>
              <a:t>23</a:t>
            </a:fld>
            <a:endParaRPr lang="en-GB"/>
          </a:p>
        </p:txBody>
      </p:sp>
    </p:spTree>
    <p:extLst>
      <p:ext uri="{BB962C8B-B14F-4D97-AF65-F5344CB8AC3E}">
        <p14:creationId xmlns:p14="http://schemas.microsoft.com/office/powerpoint/2010/main" val="2707739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Process is assigned partition with a size the nearest power of 2 to</a:t>
            </a:r>
            <a:r>
              <a:rPr lang="en-US" baseline="0" dirty="0" smtClean="0"/>
              <a:t> its requirements (some internal fragmentation thus occurs).  Partitions can be split in two, and two adjacent free partitions of the same size can be merged (thus maintaining the power of 2 restriction).</a:t>
            </a:r>
            <a:endParaRPr lang="en-GB" dirty="0"/>
          </a:p>
        </p:txBody>
      </p:sp>
      <p:sp>
        <p:nvSpPr>
          <p:cNvPr id="4" name="Slide Number Placeholder 3"/>
          <p:cNvSpPr>
            <a:spLocks noGrp="1"/>
          </p:cNvSpPr>
          <p:nvPr>
            <p:ph type="sldNum" sz="quarter" idx="10"/>
          </p:nvPr>
        </p:nvSpPr>
        <p:spPr/>
        <p:txBody>
          <a:bodyPr/>
          <a:lstStyle/>
          <a:p>
            <a:fld id="{FC02BE51-5968-45C9-871C-5C53D737B618}" type="slidenum">
              <a:rPr lang="en-GB" smtClean="0"/>
              <a:t>24</a:t>
            </a:fld>
            <a:endParaRPr lang="en-GB"/>
          </a:p>
        </p:txBody>
      </p:sp>
    </p:spTree>
    <p:extLst>
      <p:ext uri="{BB962C8B-B14F-4D97-AF65-F5344CB8AC3E}">
        <p14:creationId xmlns:p14="http://schemas.microsoft.com/office/powerpoint/2010/main" val="798623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example, memory is first consisting of a single</a:t>
            </a:r>
            <a:r>
              <a:rPr lang="en-US" baseline="0" dirty="0" smtClean="0"/>
              <a:t> free partition of size 2 power 10.</a:t>
            </a:r>
            <a:endParaRPr lang="en-GB" dirty="0"/>
          </a:p>
        </p:txBody>
      </p:sp>
      <p:sp>
        <p:nvSpPr>
          <p:cNvPr id="4" name="Slide Number Placeholder 3"/>
          <p:cNvSpPr>
            <a:spLocks noGrp="1"/>
          </p:cNvSpPr>
          <p:nvPr>
            <p:ph type="sldNum" sz="quarter" idx="10"/>
          </p:nvPr>
        </p:nvSpPr>
        <p:spPr/>
        <p:txBody>
          <a:bodyPr/>
          <a:lstStyle/>
          <a:p>
            <a:fld id="{FC02BE51-5968-45C9-871C-5C53D737B618}" type="slidenum">
              <a:rPr lang="en-GB" smtClean="0"/>
              <a:t>25</a:t>
            </a:fld>
            <a:endParaRPr lang="en-GB"/>
          </a:p>
        </p:txBody>
      </p:sp>
    </p:spTree>
    <p:extLst>
      <p:ext uri="{BB962C8B-B14F-4D97-AF65-F5344CB8AC3E}">
        <p14:creationId xmlns:p14="http://schemas.microsoft.com/office/powerpoint/2010/main" val="34852484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Process</a:t>
            </a:r>
            <a:r>
              <a:rPr lang="en-US" baseline="0" dirty="0" smtClean="0"/>
              <a:t> A starts requiring 100 K.  It will be assigned the nearest larger power of 2, which is 128 K.  This is obtained by successive splitting of partitions.  Now memory consists of 128 K assigned to A, and three free partitions of sizes 128, 256, and 512 K. </a:t>
            </a:r>
            <a:endParaRPr lang="en-GB" dirty="0"/>
          </a:p>
        </p:txBody>
      </p:sp>
      <p:sp>
        <p:nvSpPr>
          <p:cNvPr id="4" name="Slide Number Placeholder 3"/>
          <p:cNvSpPr>
            <a:spLocks noGrp="1"/>
          </p:cNvSpPr>
          <p:nvPr>
            <p:ph type="sldNum" sz="quarter" idx="10"/>
          </p:nvPr>
        </p:nvSpPr>
        <p:spPr/>
        <p:txBody>
          <a:bodyPr/>
          <a:lstStyle/>
          <a:p>
            <a:fld id="{FC02BE51-5968-45C9-871C-5C53D737B618}" type="slidenum">
              <a:rPr lang="en-GB" smtClean="0"/>
              <a:t>26</a:t>
            </a:fld>
            <a:endParaRPr lang="en-GB"/>
          </a:p>
        </p:txBody>
      </p:sp>
    </p:spTree>
    <p:extLst>
      <p:ext uri="{BB962C8B-B14F-4D97-AF65-F5344CB8AC3E}">
        <p14:creationId xmlns:p14="http://schemas.microsoft.com/office/powerpoint/2010/main" val="1486039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 releases</a:t>
            </a:r>
            <a:r>
              <a:rPr lang="en-US" baseline="0" dirty="0" smtClean="0"/>
              <a:t> its memory, but no merging occurs yet as sizes are different.</a:t>
            </a:r>
            <a:endParaRPr lang="en-GB" dirty="0"/>
          </a:p>
        </p:txBody>
      </p:sp>
      <p:sp>
        <p:nvSpPr>
          <p:cNvPr id="4" name="Slide Number Placeholder 3"/>
          <p:cNvSpPr>
            <a:spLocks noGrp="1"/>
          </p:cNvSpPr>
          <p:nvPr>
            <p:ph type="sldNum" sz="quarter" idx="10"/>
          </p:nvPr>
        </p:nvSpPr>
        <p:spPr/>
        <p:txBody>
          <a:bodyPr/>
          <a:lstStyle/>
          <a:p>
            <a:fld id="{FC02BE51-5968-45C9-871C-5C53D737B618}" type="slidenum">
              <a:rPr lang="en-GB" smtClean="0"/>
              <a:t>30</a:t>
            </a:fld>
            <a:endParaRPr lang="en-GB"/>
          </a:p>
        </p:txBody>
      </p:sp>
    </p:spTree>
    <p:extLst>
      <p:ext uri="{BB962C8B-B14F-4D97-AF65-F5344CB8AC3E}">
        <p14:creationId xmlns:p14="http://schemas.microsoft.com/office/powerpoint/2010/main" val="3717996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 ends, merging occurs since two adjacent free partitions have the same size.</a:t>
            </a:r>
            <a:endParaRPr lang="en-GB" dirty="0"/>
          </a:p>
        </p:txBody>
      </p:sp>
      <p:sp>
        <p:nvSpPr>
          <p:cNvPr id="4" name="Slide Number Placeholder 3"/>
          <p:cNvSpPr>
            <a:spLocks noGrp="1"/>
          </p:cNvSpPr>
          <p:nvPr>
            <p:ph type="sldNum" sz="quarter" idx="10"/>
          </p:nvPr>
        </p:nvSpPr>
        <p:spPr/>
        <p:txBody>
          <a:bodyPr/>
          <a:lstStyle/>
          <a:p>
            <a:fld id="{FC02BE51-5968-45C9-871C-5C53D737B618}" type="slidenum">
              <a:rPr lang="en-GB" smtClean="0"/>
              <a:t>33</a:t>
            </a:fld>
            <a:endParaRPr lang="en-GB"/>
          </a:p>
        </p:txBody>
      </p:sp>
    </p:spTree>
    <p:extLst>
      <p:ext uri="{BB962C8B-B14F-4D97-AF65-F5344CB8AC3E}">
        <p14:creationId xmlns:p14="http://schemas.microsoft.com/office/powerpoint/2010/main" val="307324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figure (a),</a:t>
            </a:r>
            <a:r>
              <a:rPr lang="en-US" baseline="0" dirty="0" smtClean="0"/>
              <a:t> the operating system only is running, reserving a memory partition for itself.  In figures (b),(c), and (d) processes 1,2, and 3 are assigned their memory requirements. In figure (e ) process 2 terminates, thus releasing the partition it held.  When process 4 starts in figure (f), it needs only 8M, thus the partition of size 14 M is split into 8M assigned to new process, and 6M that remains free.  Same occurs when process 5 starts.</a:t>
            </a:r>
            <a:endParaRPr lang="en-GB" dirty="0"/>
          </a:p>
        </p:txBody>
      </p:sp>
      <p:sp>
        <p:nvSpPr>
          <p:cNvPr id="4" name="Slide Number Placeholder 3"/>
          <p:cNvSpPr>
            <a:spLocks noGrp="1"/>
          </p:cNvSpPr>
          <p:nvPr>
            <p:ph type="sldNum" sz="quarter" idx="10"/>
          </p:nvPr>
        </p:nvSpPr>
        <p:spPr/>
        <p:txBody>
          <a:bodyPr/>
          <a:lstStyle/>
          <a:p>
            <a:fld id="{FC02BE51-5968-45C9-871C-5C53D737B618}" type="slidenum">
              <a:rPr lang="en-GB" smtClean="0"/>
              <a:t>3</a:t>
            </a:fld>
            <a:endParaRPr lang="en-GB"/>
          </a:p>
        </p:txBody>
      </p:sp>
    </p:spTree>
    <p:extLst>
      <p:ext uri="{BB962C8B-B14F-4D97-AF65-F5344CB8AC3E}">
        <p14:creationId xmlns:p14="http://schemas.microsoft.com/office/powerpoint/2010/main" val="1183472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fixed partitions, the answer</a:t>
            </a:r>
            <a:r>
              <a:rPr lang="en-US" baseline="0" dirty="0" smtClean="0"/>
              <a:t> to this question was to select the smallest, to minimize the waste in memory.  Here, no waste occurs as a result of internal fragmentation. So what is the best selection? </a:t>
            </a:r>
            <a:endParaRPr lang="en-GB" dirty="0"/>
          </a:p>
        </p:txBody>
      </p:sp>
      <p:sp>
        <p:nvSpPr>
          <p:cNvPr id="4" name="Slide Number Placeholder 3"/>
          <p:cNvSpPr>
            <a:spLocks noGrp="1"/>
          </p:cNvSpPr>
          <p:nvPr>
            <p:ph type="sldNum" sz="quarter" idx="10"/>
          </p:nvPr>
        </p:nvSpPr>
        <p:spPr/>
        <p:txBody>
          <a:bodyPr/>
          <a:lstStyle/>
          <a:p>
            <a:fld id="{FC02BE51-5968-45C9-871C-5C53D737B618}" type="slidenum">
              <a:rPr lang="en-GB" smtClean="0"/>
              <a:t>4</a:t>
            </a:fld>
            <a:endParaRPr lang="en-GB"/>
          </a:p>
        </p:txBody>
      </p:sp>
    </p:spTree>
    <p:extLst>
      <p:ext uri="{BB962C8B-B14F-4D97-AF65-F5344CB8AC3E}">
        <p14:creationId xmlns:p14="http://schemas.microsoft.com/office/powerpoint/2010/main" val="3778611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also take the memory requirements from the smallest partition, we call this the best-fit selection.</a:t>
            </a:r>
            <a:endParaRPr lang="en-GB" dirty="0"/>
          </a:p>
        </p:txBody>
      </p:sp>
      <p:sp>
        <p:nvSpPr>
          <p:cNvPr id="4" name="Slide Number Placeholder 3"/>
          <p:cNvSpPr>
            <a:spLocks noGrp="1"/>
          </p:cNvSpPr>
          <p:nvPr>
            <p:ph type="sldNum" sz="quarter" idx="10"/>
          </p:nvPr>
        </p:nvSpPr>
        <p:spPr/>
        <p:txBody>
          <a:bodyPr/>
          <a:lstStyle/>
          <a:p>
            <a:fld id="{FC02BE51-5968-45C9-871C-5C53D737B618}" type="slidenum">
              <a:rPr lang="en-GB" smtClean="0"/>
              <a:t>5</a:t>
            </a:fld>
            <a:endParaRPr lang="en-GB"/>
          </a:p>
        </p:txBody>
      </p:sp>
    </p:spTree>
    <p:extLst>
      <p:ext uri="{BB962C8B-B14F-4D97-AF65-F5344CB8AC3E}">
        <p14:creationId xmlns:p14="http://schemas.microsoft.com/office/powerpoint/2010/main" val="604777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tends to minimize the remaining free areas.  These remaining areas</a:t>
            </a:r>
            <a:r>
              <a:rPr lang="en-US" baseline="0" dirty="0" smtClean="0"/>
              <a:t> may be not enough to run any process.  Note that we still assume that a process needs to operate in one undivided partition.  After using best fit for some time, the free area in memory will be scattered into small holes that are not enough to run processes.  This phenomenon is called external fragmentation (i.e. fragments occur outside of partitions).</a:t>
            </a:r>
            <a:endParaRPr lang="en-GB" dirty="0"/>
          </a:p>
        </p:txBody>
      </p:sp>
      <p:sp>
        <p:nvSpPr>
          <p:cNvPr id="4" name="Slide Number Placeholder 3"/>
          <p:cNvSpPr>
            <a:spLocks noGrp="1"/>
          </p:cNvSpPr>
          <p:nvPr>
            <p:ph type="sldNum" sz="quarter" idx="10"/>
          </p:nvPr>
        </p:nvSpPr>
        <p:spPr/>
        <p:txBody>
          <a:bodyPr/>
          <a:lstStyle/>
          <a:p>
            <a:fld id="{FC02BE51-5968-45C9-871C-5C53D737B618}" type="slidenum">
              <a:rPr lang="en-GB" smtClean="0"/>
              <a:t>6</a:t>
            </a:fld>
            <a:endParaRPr lang="en-GB"/>
          </a:p>
        </p:txBody>
      </p:sp>
    </p:spTree>
    <p:extLst>
      <p:ext uri="{BB962C8B-B14F-4D97-AF65-F5344CB8AC3E}">
        <p14:creationId xmlns:p14="http://schemas.microsoft.com/office/powerpoint/2010/main" val="1840375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select instead the largest partition,</a:t>
            </a:r>
            <a:r>
              <a:rPr lang="en-US" baseline="0" dirty="0" smtClean="0"/>
              <a:t> we call this the worst-fit algorithm.  It should avoid the disadvantage of best-fit.</a:t>
            </a:r>
            <a:endParaRPr lang="en-GB" dirty="0"/>
          </a:p>
        </p:txBody>
      </p:sp>
      <p:sp>
        <p:nvSpPr>
          <p:cNvPr id="4" name="Slide Number Placeholder 3"/>
          <p:cNvSpPr>
            <a:spLocks noGrp="1"/>
          </p:cNvSpPr>
          <p:nvPr>
            <p:ph type="sldNum" sz="quarter" idx="10"/>
          </p:nvPr>
        </p:nvSpPr>
        <p:spPr/>
        <p:txBody>
          <a:bodyPr/>
          <a:lstStyle/>
          <a:p>
            <a:fld id="{FC02BE51-5968-45C9-871C-5C53D737B618}" type="slidenum">
              <a:rPr lang="en-GB" smtClean="0"/>
              <a:t>7</a:t>
            </a:fld>
            <a:endParaRPr lang="en-GB"/>
          </a:p>
        </p:txBody>
      </p:sp>
    </p:spTree>
    <p:extLst>
      <p:ext uri="{BB962C8B-B14F-4D97-AF65-F5344CB8AC3E}">
        <p14:creationId xmlns:p14="http://schemas.microsoft.com/office/powerpoint/2010/main" val="601201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a new problem arises.</a:t>
            </a:r>
            <a:r>
              <a:rPr lang="en-US" baseline="0" dirty="0" smtClean="0"/>
              <a:t>  Since in worst-fit we systematically split large partitions, we expect that no large partitions will be left after a while.  Processes with large memory requirements will not be able to run.</a:t>
            </a:r>
            <a:endParaRPr lang="en-GB" dirty="0"/>
          </a:p>
        </p:txBody>
      </p:sp>
      <p:sp>
        <p:nvSpPr>
          <p:cNvPr id="4" name="Slide Number Placeholder 3"/>
          <p:cNvSpPr>
            <a:spLocks noGrp="1"/>
          </p:cNvSpPr>
          <p:nvPr>
            <p:ph type="sldNum" sz="quarter" idx="10"/>
          </p:nvPr>
        </p:nvSpPr>
        <p:spPr/>
        <p:txBody>
          <a:bodyPr/>
          <a:lstStyle/>
          <a:p>
            <a:fld id="{FC02BE51-5968-45C9-871C-5C53D737B618}" type="slidenum">
              <a:rPr lang="en-GB" smtClean="0"/>
              <a:t>8</a:t>
            </a:fld>
            <a:endParaRPr lang="en-GB"/>
          </a:p>
        </p:txBody>
      </p:sp>
    </p:spTree>
    <p:extLst>
      <p:ext uri="{BB962C8B-B14F-4D97-AF65-F5344CB8AC3E}">
        <p14:creationId xmlns:p14="http://schemas.microsoft.com/office/powerpoint/2010/main" val="1430281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selection of smallest or</a:t>
            </a:r>
            <a:r>
              <a:rPr lang="en-US" baseline="0" dirty="0" smtClean="0"/>
              <a:t> largest partitions will both lead to problems, it is better not to base decision on size.  The first-fit algorithm begins looking for a suitable partition from the start of memory, and assigns the first partition it finds.  Sometimes this will be small, and sometimes it will be large, so disadvantages of best-fit and worst-fit will not persist.</a:t>
            </a:r>
            <a:endParaRPr lang="en-GB" dirty="0"/>
          </a:p>
        </p:txBody>
      </p:sp>
      <p:sp>
        <p:nvSpPr>
          <p:cNvPr id="4" name="Slide Number Placeholder 3"/>
          <p:cNvSpPr>
            <a:spLocks noGrp="1"/>
          </p:cNvSpPr>
          <p:nvPr>
            <p:ph type="sldNum" sz="quarter" idx="10"/>
          </p:nvPr>
        </p:nvSpPr>
        <p:spPr/>
        <p:txBody>
          <a:bodyPr/>
          <a:lstStyle/>
          <a:p>
            <a:fld id="{FC02BE51-5968-45C9-871C-5C53D737B618}" type="slidenum">
              <a:rPr lang="en-GB" smtClean="0"/>
              <a:t>9</a:t>
            </a:fld>
            <a:endParaRPr lang="en-GB"/>
          </a:p>
        </p:txBody>
      </p:sp>
    </p:spTree>
    <p:extLst>
      <p:ext uri="{BB962C8B-B14F-4D97-AF65-F5344CB8AC3E}">
        <p14:creationId xmlns:p14="http://schemas.microsoft.com/office/powerpoint/2010/main" val="975924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E27DB6-93B6-47FA-AFDF-44810FA49A32}"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1EF10-CF9D-4A1A-BBDF-D5D4D92732D8}" type="slidenum">
              <a:rPr lang="en-US" smtClean="0"/>
              <a:t>‹#›</a:t>
            </a:fld>
            <a:endParaRPr lang="en-US"/>
          </a:p>
        </p:txBody>
      </p:sp>
    </p:spTree>
    <p:extLst>
      <p:ext uri="{BB962C8B-B14F-4D97-AF65-F5344CB8AC3E}">
        <p14:creationId xmlns:p14="http://schemas.microsoft.com/office/powerpoint/2010/main" val="184646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E27DB6-93B6-47FA-AFDF-44810FA49A32}"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1EF10-CF9D-4A1A-BBDF-D5D4D92732D8}" type="slidenum">
              <a:rPr lang="en-US" smtClean="0"/>
              <a:t>‹#›</a:t>
            </a:fld>
            <a:endParaRPr lang="en-US"/>
          </a:p>
        </p:txBody>
      </p:sp>
    </p:spTree>
    <p:extLst>
      <p:ext uri="{BB962C8B-B14F-4D97-AF65-F5344CB8AC3E}">
        <p14:creationId xmlns:p14="http://schemas.microsoft.com/office/powerpoint/2010/main" val="3456105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E27DB6-93B6-47FA-AFDF-44810FA49A32}"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1EF10-CF9D-4A1A-BBDF-D5D4D92732D8}" type="slidenum">
              <a:rPr lang="en-US" smtClean="0"/>
              <a:t>‹#›</a:t>
            </a:fld>
            <a:endParaRPr lang="en-US"/>
          </a:p>
        </p:txBody>
      </p:sp>
    </p:spTree>
    <p:extLst>
      <p:ext uri="{BB962C8B-B14F-4D97-AF65-F5344CB8AC3E}">
        <p14:creationId xmlns:p14="http://schemas.microsoft.com/office/powerpoint/2010/main" val="3792793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E27DB6-93B6-47FA-AFDF-44810FA49A32}"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1EF10-CF9D-4A1A-BBDF-D5D4D92732D8}" type="slidenum">
              <a:rPr lang="en-US" smtClean="0"/>
              <a:t>‹#›</a:t>
            </a:fld>
            <a:endParaRPr lang="en-US"/>
          </a:p>
        </p:txBody>
      </p:sp>
    </p:spTree>
    <p:extLst>
      <p:ext uri="{BB962C8B-B14F-4D97-AF65-F5344CB8AC3E}">
        <p14:creationId xmlns:p14="http://schemas.microsoft.com/office/powerpoint/2010/main" val="2690233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E27DB6-93B6-47FA-AFDF-44810FA49A32}"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1EF10-CF9D-4A1A-BBDF-D5D4D92732D8}" type="slidenum">
              <a:rPr lang="en-US" smtClean="0"/>
              <a:t>‹#›</a:t>
            </a:fld>
            <a:endParaRPr lang="en-US"/>
          </a:p>
        </p:txBody>
      </p:sp>
    </p:spTree>
    <p:extLst>
      <p:ext uri="{BB962C8B-B14F-4D97-AF65-F5344CB8AC3E}">
        <p14:creationId xmlns:p14="http://schemas.microsoft.com/office/powerpoint/2010/main" val="719417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E27DB6-93B6-47FA-AFDF-44810FA49A32}"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1EF10-CF9D-4A1A-BBDF-D5D4D92732D8}" type="slidenum">
              <a:rPr lang="en-US" smtClean="0"/>
              <a:t>‹#›</a:t>
            </a:fld>
            <a:endParaRPr lang="en-US"/>
          </a:p>
        </p:txBody>
      </p:sp>
    </p:spTree>
    <p:extLst>
      <p:ext uri="{BB962C8B-B14F-4D97-AF65-F5344CB8AC3E}">
        <p14:creationId xmlns:p14="http://schemas.microsoft.com/office/powerpoint/2010/main" val="3319036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E27DB6-93B6-47FA-AFDF-44810FA49A32}" type="datetimeFigureOut">
              <a:rPr lang="en-US" smtClean="0"/>
              <a:t>4/3/2020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21EF10-CF9D-4A1A-BBDF-D5D4D92732D8}" type="slidenum">
              <a:rPr lang="en-US" smtClean="0"/>
              <a:t>‹#›</a:t>
            </a:fld>
            <a:endParaRPr lang="en-US"/>
          </a:p>
        </p:txBody>
      </p:sp>
    </p:spTree>
    <p:extLst>
      <p:ext uri="{BB962C8B-B14F-4D97-AF65-F5344CB8AC3E}">
        <p14:creationId xmlns:p14="http://schemas.microsoft.com/office/powerpoint/2010/main" val="1845724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E27DB6-93B6-47FA-AFDF-44810FA49A32}" type="datetimeFigureOut">
              <a:rPr lang="en-US" smtClean="0"/>
              <a:t>4/3/2020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21EF10-CF9D-4A1A-BBDF-D5D4D92732D8}" type="slidenum">
              <a:rPr lang="en-US" smtClean="0"/>
              <a:t>‹#›</a:t>
            </a:fld>
            <a:endParaRPr lang="en-US"/>
          </a:p>
        </p:txBody>
      </p:sp>
    </p:spTree>
    <p:extLst>
      <p:ext uri="{BB962C8B-B14F-4D97-AF65-F5344CB8AC3E}">
        <p14:creationId xmlns:p14="http://schemas.microsoft.com/office/powerpoint/2010/main" val="3069569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E27DB6-93B6-47FA-AFDF-44810FA49A32}" type="datetimeFigureOut">
              <a:rPr lang="en-US" smtClean="0"/>
              <a:t>4/3/2020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21EF10-CF9D-4A1A-BBDF-D5D4D92732D8}" type="slidenum">
              <a:rPr lang="en-US" smtClean="0"/>
              <a:t>‹#›</a:t>
            </a:fld>
            <a:endParaRPr lang="en-US"/>
          </a:p>
        </p:txBody>
      </p:sp>
    </p:spTree>
    <p:extLst>
      <p:ext uri="{BB962C8B-B14F-4D97-AF65-F5344CB8AC3E}">
        <p14:creationId xmlns:p14="http://schemas.microsoft.com/office/powerpoint/2010/main" val="945282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E27DB6-93B6-47FA-AFDF-44810FA49A32}"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1EF10-CF9D-4A1A-BBDF-D5D4D92732D8}" type="slidenum">
              <a:rPr lang="en-US" smtClean="0"/>
              <a:t>‹#›</a:t>
            </a:fld>
            <a:endParaRPr lang="en-US"/>
          </a:p>
        </p:txBody>
      </p:sp>
    </p:spTree>
    <p:extLst>
      <p:ext uri="{BB962C8B-B14F-4D97-AF65-F5344CB8AC3E}">
        <p14:creationId xmlns:p14="http://schemas.microsoft.com/office/powerpoint/2010/main" val="1605112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E27DB6-93B6-47FA-AFDF-44810FA49A32}"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1EF10-CF9D-4A1A-BBDF-D5D4D92732D8}" type="slidenum">
              <a:rPr lang="en-US" smtClean="0"/>
              <a:t>‹#›</a:t>
            </a:fld>
            <a:endParaRPr lang="en-US"/>
          </a:p>
        </p:txBody>
      </p:sp>
    </p:spTree>
    <p:extLst>
      <p:ext uri="{BB962C8B-B14F-4D97-AF65-F5344CB8AC3E}">
        <p14:creationId xmlns:p14="http://schemas.microsoft.com/office/powerpoint/2010/main" val="111720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E27DB6-93B6-47FA-AFDF-44810FA49A32}" type="datetimeFigureOut">
              <a:rPr lang="en-US" smtClean="0"/>
              <a:t>4/3/2020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21EF10-CF9D-4A1A-BBDF-D5D4D92732D8}" type="slidenum">
              <a:rPr lang="en-US" smtClean="0"/>
              <a:t>‹#›</a:t>
            </a:fld>
            <a:endParaRPr lang="en-US"/>
          </a:p>
        </p:txBody>
      </p:sp>
    </p:spTree>
    <p:extLst>
      <p:ext uri="{BB962C8B-B14F-4D97-AF65-F5344CB8AC3E}">
        <p14:creationId xmlns:p14="http://schemas.microsoft.com/office/powerpoint/2010/main" val="23838269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p3"/><Relationship Id="rId1" Type="http://schemas.microsoft.com/office/2007/relationships/media" Target="../media/media10.mp3"/><Relationship Id="rId5" Type="http://schemas.openxmlformats.org/officeDocument/2006/relationships/image" Target="../media/image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p3"/><Relationship Id="rId1" Type="http://schemas.microsoft.com/office/2007/relationships/media" Target="../media/media11.mp3"/><Relationship Id="rId5" Type="http://schemas.openxmlformats.org/officeDocument/2006/relationships/image" Target="../media/image1.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9.xml"/><Relationship Id="rId7" Type="http://schemas.openxmlformats.org/officeDocument/2006/relationships/slideLayout" Target="../slideLayouts/slideLayout7.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audio" Target="../media/media12.mp3"/><Relationship Id="rId5" Type="http://schemas.microsoft.com/office/2007/relationships/media" Target="../media/media12.mp3"/><Relationship Id="rId4" Type="http://schemas.openxmlformats.org/officeDocument/2006/relationships/tags" Target="../tags/tag10.xml"/><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3.mp3"/><Relationship Id="rId1" Type="http://schemas.microsoft.com/office/2007/relationships/media" Target="../media/media13.mp3"/><Relationship Id="rId5" Type="http://schemas.openxmlformats.org/officeDocument/2006/relationships/image" Target="../media/image1.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4.mp3"/><Relationship Id="rId1" Type="http://schemas.microsoft.com/office/2007/relationships/media" Target="../media/media14.mp3"/><Relationship Id="rId5" Type="http://schemas.openxmlformats.org/officeDocument/2006/relationships/image" Target="../media/image1.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5.mp3"/><Relationship Id="rId1" Type="http://schemas.microsoft.com/office/2007/relationships/media" Target="../media/media15.mp3"/><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audio" Target="../media/media2.mp3"/></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6.mp3"/><Relationship Id="rId1" Type="http://schemas.microsoft.com/office/2007/relationships/media" Target="../media/media16.mp3"/><Relationship Id="rId5" Type="http://schemas.openxmlformats.org/officeDocument/2006/relationships/image" Target="../media/image1.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7.mp3"/><Relationship Id="rId1" Type="http://schemas.microsoft.com/office/2007/relationships/media" Target="../media/media17.mp3"/><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microsoft.com/office/2007/relationships/media" Target="../media/media18.mp3"/><Relationship Id="rId7" Type="http://schemas.openxmlformats.org/officeDocument/2006/relationships/image" Target="../media/image20.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22.xml"/><Relationship Id="rId5" Type="http://schemas.openxmlformats.org/officeDocument/2006/relationships/slideLayout" Target="../slideLayouts/slideLayout7.xml"/><Relationship Id="rId4" Type="http://schemas.openxmlformats.org/officeDocument/2006/relationships/audio" Target="../media/media18.mp3"/></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5.xml"/><Relationship Id="rId7" Type="http://schemas.openxmlformats.org/officeDocument/2006/relationships/tags" Target="../tags/tag17.xml"/><Relationship Id="rId12" Type="http://schemas.openxmlformats.org/officeDocument/2006/relationships/image" Target="../media/image1.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6.xml"/><Relationship Id="rId11" Type="http://schemas.openxmlformats.org/officeDocument/2006/relationships/image" Target="../media/image30.png"/><Relationship Id="rId5" Type="http://schemas.openxmlformats.org/officeDocument/2006/relationships/audio" Target="../media/media19.mp3"/><Relationship Id="rId10" Type="http://schemas.openxmlformats.org/officeDocument/2006/relationships/image" Target="../media/image10.png"/><Relationship Id="rId4" Type="http://schemas.microsoft.com/office/2007/relationships/media" Target="../media/media19.mp3"/><Relationship Id="rId9"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0.mp3"/><Relationship Id="rId1" Type="http://schemas.microsoft.com/office/2007/relationships/media" Target="../media/media20.mp3"/><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1.mp3"/><Relationship Id="rId1" Type="http://schemas.microsoft.com/office/2007/relationships/media" Target="../media/media21.mp3"/><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2.mp3"/><Relationship Id="rId1" Type="http://schemas.microsoft.com/office/2007/relationships/media" Target="../media/media22.mp3"/><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3.mp3"/><Relationship Id="rId1" Type="http://schemas.microsoft.com/office/2007/relationships/media" Target="../media/media23.mp3"/><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audio" Target="../media/media6.mp3"/><Relationship Id="rId2" Type="http://schemas.microsoft.com/office/2007/relationships/media" Target="../media/media6.mp3"/><Relationship Id="rId1" Type="http://schemas.openxmlformats.org/officeDocument/2006/relationships/tags" Target="../tags/tag6.xml"/><Relationship Id="rId6" Type="http://schemas.openxmlformats.org/officeDocument/2006/relationships/image" Target="../media/image1.png"/><Relationship Id="rId5" Type="http://schemas.openxmlformats.org/officeDocument/2006/relationships/notesSlide" Target="../notesSlides/notesSlide6.xml"/><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p3"/><Relationship Id="rId1" Type="http://schemas.microsoft.com/office/2007/relationships/media" Target="../media/media9.mp3"/><Relationship Id="rId5" Type="http://schemas.openxmlformats.org/officeDocument/2006/relationships/image" Target="../media/image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7- </a:t>
            </a:r>
            <a:r>
              <a:rPr lang="en-US" sz="1400" i="1" dirty="0" smtClean="0">
                <a:latin typeface="+mn-lt"/>
              </a:rPr>
              <a:t>Page 1</a:t>
            </a:r>
            <a:endParaRPr lang="en-GB" sz="1400" i="1" dirty="0">
              <a:latin typeface="+mn-lt"/>
            </a:endParaRPr>
          </a:p>
        </p:txBody>
      </p:sp>
      <p:cxnSp>
        <p:nvCxnSpPr>
          <p:cNvPr id="5" name="Straight Connector 4"/>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6"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latin typeface="+mn-lt"/>
                <a:cs typeface="+mn-cs"/>
              </a:rPr>
              <a:t>ECP-622– Spring 2020</a:t>
            </a:r>
            <a:endParaRPr lang="en-GB" sz="1400" i="1" dirty="0">
              <a:latin typeface="+mn-lt"/>
              <a:cs typeface="+mn-cs"/>
            </a:endParaRPr>
          </a:p>
        </p:txBody>
      </p:sp>
      <p:sp>
        <p:nvSpPr>
          <p:cNvPr id="7" name="Text Box 129"/>
          <p:cNvSpPr txBox="1">
            <a:spLocks noChangeArrowheads="1"/>
          </p:cNvSpPr>
          <p:nvPr/>
        </p:nvSpPr>
        <p:spPr bwMode="auto">
          <a:xfrm>
            <a:off x="469514" y="1420013"/>
            <a:ext cx="81438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dirty="0" smtClean="0">
                <a:latin typeface="Calibri" panose="020F0502020204030204" pitchFamily="34" charset="0"/>
              </a:rPr>
              <a:t>Variable </a:t>
            </a:r>
            <a:r>
              <a:rPr lang="en-US" altLang="en-US" sz="2400" dirty="0">
                <a:latin typeface="Calibri" panose="020F0502020204030204" pitchFamily="34" charset="0"/>
              </a:rPr>
              <a:t>partitions are similar to fixed partitions, but </a:t>
            </a:r>
            <a:r>
              <a:rPr lang="en-US" altLang="en-US" sz="2400" i="1" dirty="0">
                <a:latin typeface="Calibri" panose="020F0502020204030204" pitchFamily="34" charset="0"/>
              </a:rPr>
              <a:t>number and sizes</a:t>
            </a:r>
            <a:r>
              <a:rPr lang="en-US" altLang="en-US" sz="2400" dirty="0">
                <a:latin typeface="Calibri" panose="020F0502020204030204" pitchFamily="34" charset="0"/>
              </a:rPr>
              <a:t> of partitions change dynamically.</a:t>
            </a:r>
          </a:p>
        </p:txBody>
      </p:sp>
      <p:sp>
        <p:nvSpPr>
          <p:cNvPr id="9" name="Rectangle 128"/>
          <p:cNvSpPr>
            <a:spLocks noChangeArrowheads="1"/>
          </p:cNvSpPr>
          <p:nvPr/>
        </p:nvSpPr>
        <p:spPr bwMode="auto">
          <a:xfrm>
            <a:off x="428625" y="345164"/>
            <a:ext cx="637713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0" dirty="0">
                <a:latin typeface="Calibri" panose="020F0502020204030204" pitchFamily="34" charset="0"/>
              </a:rPr>
              <a:t>Memory management by variable partitions</a:t>
            </a:r>
          </a:p>
        </p:txBody>
      </p:sp>
      <p:sp>
        <p:nvSpPr>
          <p:cNvPr id="2" name="PPTLabsHighlightTextFragmentsShape0abcfb5d-0919-4a5f-9636-b105693ba42c"/>
          <p:cNvSpPr/>
          <p:nvPr>
            <p:custDataLst>
              <p:tags r:id="rId1"/>
            </p:custDataLst>
          </p:nvPr>
        </p:nvSpPr>
        <p:spPr>
          <a:xfrm>
            <a:off x="560954" y="1465733"/>
            <a:ext cx="2329434" cy="365760"/>
          </a:xfrm>
          <a:prstGeom prst="roundRect">
            <a:avLst>
              <a:gd name="adj" fmla="val 25000"/>
            </a:avLst>
          </a:prstGeom>
          <a:solidFill>
            <a:srgbClr val="FFFF00">
              <a:alpha val="5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Memory_Management_2-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003789" y="294279"/>
            <a:ext cx="609600" cy="609600"/>
          </a:xfrm>
          <a:prstGeom prst="rect">
            <a:avLst/>
          </a:prstGeom>
        </p:spPr>
      </p:pic>
    </p:spTree>
    <p:extLst>
      <p:ext uri="{BB962C8B-B14F-4D97-AF65-F5344CB8AC3E}">
        <p14:creationId xmlns:p14="http://schemas.microsoft.com/office/powerpoint/2010/main" val="15403570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22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4"/>
          <p:cNvSpPr txBox="1">
            <a:spLocks noChangeArrowheads="1"/>
          </p:cNvSpPr>
          <p:nvPr/>
        </p:nvSpPr>
        <p:spPr bwMode="auto">
          <a:xfrm>
            <a:off x="392283" y="1319660"/>
            <a:ext cx="27049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eaLnBrk="1" hangingPunct="1">
              <a:buFont typeface="Courier New" panose="02070309020205020404" pitchFamily="49" charset="0"/>
              <a:buChar char="o"/>
            </a:pPr>
            <a:r>
              <a:rPr lang="en-US" altLang="en-US" sz="2400" u="sng" dirty="0">
                <a:latin typeface="Calibri" panose="020F0502020204030204" pitchFamily="34" charset="0"/>
              </a:rPr>
              <a:t>First-fit algorithm</a:t>
            </a:r>
          </a:p>
        </p:txBody>
      </p:sp>
      <p:sp>
        <p:nvSpPr>
          <p:cNvPr id="7" name="Text Box 95"/>
          <p:cNvSpPr txBox="1">
            <a:spLocks noChangeArrowheads="1"/>
          </p:cNvSpPr>
          <p:nvPr/>
        </p:nvSpPr>
        <p:spPr bwMode="auto">
          <a:xfrm>
            <a:off x="464967" y="2881151"/>
            <a:ext cx="27563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eaLnBrk="1" hangingPunct="1">
              <a:buFont typeface="Courier New" panose="02070309020205020404" pitchFamily="49" charset="0"/>
              <a:buChar char="o"/>
            </a:pPr>
            <a:r>
              <a:rPr lang="en-US" altLang="en-US" sz="2400" u="sng" dirty="0">
                <a:latin typeface="Calibri" panose="020F0502020204030204" pitchFamily="34" charset="0"/>
              </a:rPr>
              <a:t>Next-fit algorithm</a:t>
            </a:r>
          </a:p>
        </p:txBody>
      </p:sp>
      <p:sp>
        <p:nvSpPr>
          <p:cNvPr id="14" name="Text Box 99"/>
          <p:cNvSpPr txBox="1">
            <a:spLocks noChangeArrowheads="1"/>
          </p:cNvSpPr>
          <p:nvPr/>
        </p:nvSpPr>
        <p:spPr bwMode="auto">
          <a:xfrm>
            <a:off x="785657" y="3434337"/>
            <a:ext cx="782773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dirty="0">
                <a:latin typeface="Calibri" panose="020F0502020204030204" pitchFamily="34" charset="0"/>
              </a:rPr>
              <a:t>Similar to first-fit, but </a:t>
            </a:r>
            <a:r>
              <a:rPr lang="en-US" altLang="en-US" sz="2400" dirty="0" smtClean="0">
                <a:latin typeface="Calibri" panose="020F0502020204030204" pitchFamily="34" charset="0"/>
              </a:rPr>
              <a:t>starts </a:t>
            </a:r>
            <a:r>
              <a:rPr lang="en-US" altLang="en-US" sz="2400" dirty="0">
                <a:latin typeface="Calibri" panose="020F0502020204030204" pitchFamily="34" charset="0"/>
              </a:rPr>
              <a:t>search after last assigned area (circular first-fit).  </a:t>
            </a:r>
          </a:p>
        </p:txBody>
      </p:sp>
      <p:sp>
        <p:nvSpPr>
          <p:cNvPr id="17" name="Rectangle 128"/>
          <p:cNvSpPr>
            <a:spLocks noChangeArrowheads="1"/>
          </p:cNvSpPr>
          <p:nvPr/>
        </p:nvSpPr>
        <p:spPr bwMode="auto">
          <a:xfrm>
            <a:off x="428625" y="345164"/>
            <a:ext cx="637713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0" dirty="0">
                <a:latin typeface="Calibri" panose="020F0502020204030204" pitchFamily="34" charset="0"/>
              </a:rPr>
              <a:t>Memory management by variable partitions</a:t>
            </a:r>
          </a:p>
        </p:txBody>
      </p:sp>
      <p:sp>
        <p:nvSpPr>
          <p:cNvPr id="19" name="TextBox 18"/>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7- </a:t>
            </a:r>
            <a:r>
              <a:rPr lang="en-US" sz="1400" i="1" dirty="0" smtClean="0">
                <a:latin typeface="+mn-lt"/>
              </a:rPr>
              <a:t>Page 4</a:t>
            </a:r>
            <a:endParaRPr lang="en-GB" sz="1400" i="1" dirty="0">
              <a:latin typeface="+mn-lt"/>
            </a:endParaRPr>
          </a:p>
        </p:txBody>
      </p:sp>
      <p:cxnSp>
        <p:nvCxnSpPr>
          <p:cNvPr id="20" name="Straight Connector 19"/>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22" name="Text Box 96"/>
          <p:cNvSpPr txBox="1">
            <a:spLocks noChangeArrowheads="1"/>
          </p:cNvSpPr>
          <p:nvPr/>
        </p:nvSpPr>
        <p:spPr bwMode="auto">
          <a:xfrm>
            <a:off x="685800" y="1820534"/>
            <a:ext cx="81438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smtClean="0">
                <a:latin typeface="Calibri" panose="020F0502020204030204" pitchFamily="34" charset="0"/>
              </a:rPr>
              <a:t>Assigns new process memory from area </a:t>
            </a:r>
            <a:r>
              <a:rPr lang="en-US" altLang="en-US" sz="2400" dirty="0">
                <a:latin typeface="Calibri" panose="020F0502020204030204" pitchFamily="34" charset="0"/>
              </a:rPr>
              <a:t>with enough free space </a:t>
            </a:r>
            <a:r>
              <a:rPr lang="en-US" altLang="en-US" sz="2400" dirty="0" smtClean="0">
                <a:latin typeface="Calibri" panose="020F0502020204030204" pitchFamily="34" charset="0"/>
              </a:rPr>
              <a:t>and least address.  </a:t>
            </a:r>
            <a:endParaRPr lang="en-US" altLang="en-US" sz="2400" dirty="0">
              <a:latin typeface="Calibri" panose="020F0502020204030204" pitchFamily="34" charset="0"/>
            </a:endParaRPr>
          </a:p>
        </p:txBody>
      </p:sp>
      <p:sp>
        <p:nvSpPr>
          <p:cNvPr id="21"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latin typeface="+mn-lt"/>
                <a:cs typeface="+mn-cs"/>
              </a:rPr>
              <a:t>ECP-622– Spring 2020</a:t>
            </a:r>
            <a:endParaRPr lang="en-GB" sz="1400" i="1" dirty="0">
              <a:latin typeface="+mn-lt"/>
              <a:cs typeface="+mn-cs"/>
            </a:endParaRPr>
          </a:p>
        </p:txBody>
      </p:sp>
      <p:sp>
        <p:nvSpPr>
          <p:cNvPr id="2" name="TextBox 1"/>
          <p:cNvSpPr txBox="1"/>
          <p:nvPr/>
        </p:nvSpPr>
        <p:spPr>
          <a:xfrm>
            <a:off x="575375" y="4546800"/>
            <a:ext cx="8134355" cy="830997"/>
          </a:xfrm>
          <a:prstGeom prst="rect">
            <a:avLst/>
          </a:prstGeom>
          <a:noFill/>
        </p:spPr>
        <p:txBody>
          <a:bodyPr wrap="square" rtlCol="0">
            <a:spAutoFit/>
          </a:bodyPr>
          <a:lstStyle/>
          <a:p>
            <a:pPr algn="just"/>
            <a:r>
              <a:rPr lang="en-US" sz="2400" dirty="0" smtClean="0"/>
              <a:t>These result in faster operation and less memory waste than best-fit and worst-fit.</a:t>
            </a:r>
            <a:endParaRPr lang="en-GB" sz="2400" dirty="0"/>
          </a:p>
        </p:txBody>
      </p:sp>
      <p:pic>
        <p:nvPicPr>
          <p:cNvPr id="3" name="Memory_Management_2-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68106" y="247572"/>
            <a:ext cx="609600" cy="609600"/>
          </a:xfrm>
          <a:prstGeom prst="rect">
            <a:avLst/>
          </a:prstGeom>
        </p:spPr>
      </p:pic>
    </p:spTree>
    <p:extLst>
      <p:ext uri="{BB962C8B-B14F-4D97-AF65-F5344CB8AC3E}">
        <p14:creationId xmlns:p14="http://schemas.microsoft.com/office/powerpoint/2010/main" val="29231276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78"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8"/>
          <p:cNvSpPr txBox="1">
            <a:spLocks noChangeArrowheads="1"/>
          </p:cNvSpPr>
          <p:nvPr/>
        </p:nvSpPr>
        <p:spPr bwMode="auto">
          <a:xfrm>
            <a:off x="469515" y="1409719"/>
            <a:ext cx="430195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200" u="sng" dirty="0">
                <a:latin typeface="Calibri" panose="020F0502020204030204" pitchFamily="34" charset="0"/>
              </a:rPr>
              <a:t>Example:</a:t>
            </a:r>
            <a:r>
              <a:rPr lang="en-US" altLang="en-US" sz="2200" dirty="0">
                <a:latin typeface="Calibri" panose="020F0502020204030204" pitchFamily="34" charset="0"/>
              </a:rPr>
              <a:t> Starting from the shown state, the following </a:t>
            </a:r>
            <a:r>
              <a:rPr lang="en-US" altLang="en-US" sz="2200" dirty="0" smtClean="0">
                <a:latin typeface="Calibri" panose="020F0502020204030204" pitchFamily="34" charset="0"/>
              </a:rPr>
              <a:t>occurred in order:</a:t>
            </a:r>
            <a:endParaRPr lang="en-US" altLang="en-US" sz="2200" dirty="0">
              <a:latin typeface="Calibri" panose="020F0502020204030204" pitchFamily="34" charset="0"/>
            </a:endParaRPr>
          </a:p>
        </p:txBody>
      </p:sp>
      <p:sp>
        <p:nvSpPr>
          <p:cNvPr id="6" name="Text Box 29"/>
          <p:cNvSpPr txBox="1">
            <a:spLocks noChangeArrowheads="1"/>
          </p:cNvSpPr>
          <p:nvPr/>
        </p:nvSpPr>
        <p:spPr bwMode="auto">
          <a:xfrm>
            <a:off x="543710" y="2591411"/>
            <a:ext cx="28622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SzPct val="80000"/>
              <a:buFont typeface="Wingdings" panose="05000000000000000000" pitchFamily="2" charset="2"/>
              <a:buChar char="§"/>
            </a:pPr>
            <a:r>
              <a:rPr lang="en-US" altLang="en-US" sz="2200" dirty="0">
                <a:latin typeface="Calibri" panose="020F0502020204030204" pitchFamily="34" charset="0"/>
              </a:rPr>
              <a:t> Process A terminated.</a:t>
            </a:r>
          </a:p>
        </p:txBody>
      </p:sp>
      <p:sp>
        <p:nvSpPr>
          <p:cNvPr id="7" name="Text Box 31"/>
          <p:cNvSpPr txBox="1">
            <a:spLocks noChangeArrowheads="1"/>
          </p:cNvSpPr>
          <p:nvPr/>
        </p:nvSpPr>
        <p:spPr bwMode="auto">
          <a:xfrm>
            <a:off x="519884" y="3629162"/>
            <a:ext cx="40671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SzPct val="80000"/>
              <a:buFont typeface="Wingdings" panose="05000000000000000000" pitchFamily="2" charset="2"/>
              <a:buChar char="§"/>
            </a:pPr>
            <a:r>
              <a:rPr lang="en-US" altLang="en-US" sz="2200" dirty="0">
                <a:latin typeface="Calibri" panose="020F0502020204030204" pitchFamily="34" charset="0"/>
              </a:rPr>
              <a:t> Process E starts requiring 100K.</a:t>
            </a:r>
          </a:p>
        </p:txBody>
      </p:sp>
      <p:sp>
        <p:nvSpPr>
          <p:cNvPr id="8" name="Text Box 33"/>
          <p:cNvSpPr txBox="1">
            <a:spLocks noChangeArrowheads="1"/>
          </p:cNvSpPr>
          <p:nvPr/>
        </p:nvSpPr>
        <p:spPr bwMode="auto">
          <a:xfrm>
            <a:off x="547684" y="3103524"/>
            <a:ext cx="28495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SzPct val="80000"/>
              <a:buFont typeface="Wingdings" panose="05000000000000000000" pitchFamily="2" charset="2"/>
              <a:buChar char="§"/>
            </a:pPr>
            <a:r>
              <a:rPr lang="en-US" altLang="en-US" sz="2200" dirty="0">
                <a:latin typeface="Calibri" panose="020F0502020204030204" pitchFamily="34" charset="0"/>
              </a:rPr>
              <a:t> Process C terminated.</a:t>
            </a:r>
          </a:p>
        </p:txBody>
      </p:sp>
      <p:sp>
        <p:nvSpPr>
          <p:cNvPr id="11" name="Text Box 34"/>
          <p:cNvSpPr txBox="1">
            <a:spLocks noChangeArrowheads="1"/>
          </p:cNvSpPr>
          <p:nvPr/>
        </p:nvSpPr>
        <p:spPr bwMode="auto">
          <a:xfrm>
            <a:off x="547684" y="4155479"/>
            <a:ext cx="40576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SzPct val="80000"/>
              <a:buFont typeface="Wingdings" panose="05000000000000000000" pitchFamily="2" charset="2"/>
              <a:buChar char="§"/>
            </a:pPr>
            <a:r>
              <a:rPr lang="en-US" altLang="en-US" sz="2200" dirty="0">
                <a:latin typeface="Calibri" panose="020F0502020204030204" pitchFamily="34" charset="0"/>
              </a:rPr>
              <a:t> Process F starts requiring 160K.</a:t>
            </a:r>
          </a:p>
        </p:txBody>
      </p:sp>
      <p:sp>
        <p:nvSpPr>
          <p:cNvPr id="13" name="Text Box 35"/>
          <p:cNvSpPr txBox="1">
            <a:spLocks noChangeArrowheads="1"/>
          </p:cNvSpPr>
          <p:nvPr/>
        </p:nvSpPr>
        <p:spPr bwMode="auto">
          <a:xfrm>
            <a:off x="547684" y="4799799"/>
            <a:ext cx="4191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dirty="0">
                <a:latin typeface="Calibri" panose="020F0502020204030204" pitchFamily="34" charset="0"/>
              </a:rPr>
              <a:t>Where will each algorithm place E and F?</a:t>
            </a:r>
          </a:p>
        </p:txBody>
      </p:sp>
      <p:grpSp>
        <p:nvGrpSpPr>
          <p:cNvPr id="14" name="Group 11"/>
          <p:cNvGrpSpPr>
            <a:grpSpLocks/>
          </p:cNvGrpSpPr>
          <p:nvPr/>
        </p:nvGrpSpPr>
        <p:grpSpPr bwMode="auto">
          <a:xfrm>
            <a:off x="5072063" y="1428750"/>
            <a:ext cx="3516312" cy="4792663"/>
            <a:chOff x="1154113" y="1112838"/>
            <a:chExt cx="3565544" cy="5036274"/>
          </a:xfrm>
        </p:grpSpPr>
        <p:sp>
          <p:nvSpPr>
            <p:cNvPr id="15" name="Rectangle 36"/>
            <p:cNvSpPr>
              <a:spLocks noChangeArrowheads="1"/>
            </p:cNvSpPr>
            <p:nvPr/>
          </p:nvSpPr>
          <p:spPr bwMode="auto">
            <a:xfrm>
              <a:off x="1154113" y="5608638"/>
              <a:ext cx="2590800" cy="5334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6" name="Rectangle 9"/>
            <p:cNvSpPr>
              <a:spLocks noChangeArrowheads="1"/>
            </p:cNvSpPr>
            <p:nvPr/>
          </p:nvSpPr>
          <p:spPr bwMode="auto">
            <a:xfrm>
              <a:off x="1154113" y="1112838"/>
              <a:ext cx="2590800" cy="502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7" name="Line 10"/>
            <p:cNvSpPr>
              <a:spLocks noChangeShapeType="1"/>
            </p:cNvSpPr>
            <p:nvPr/>
          </p:nvSpPr>
          <p:spPr bwMode="auto">
            <a:xfrm>
              <a:off x="1154113" y="5608638"/>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 name="Line 11"/>
            <p:cNvSpPr>
              <a:spLocks noChangeShapeType="1"/>
            </p:cNvSpPr>
            <p:nvPr/>
          </p:nvSpPr>
          <p:spPr bwMode="auto">
            <a:xfrm>
              <a:off x="1154113" y="3170238"/>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9" name="Line 12"/>
            <p:cNvSpPr>
              <a:spLocks noChangeShapeType="1"/>
            </p:cNvSpPr>
            <p:nvPr/>
          </p:nvSpPr>
          <p:spPr bwMode="auto">
            <a:xfrm>
              <a:off x="1154113" y="2255838"/>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 name="Line 13"/>
            <p:cNvSpPr>
              <a:spLocks noChangeShapeType="1"/>
            </p:cNvSpPr>
            <p:nvPr/>
          </p:nvSpPr>
          <p:spPr bwMode="auto">
            <a:xfrm>
              <a:off x="1154113" y="3932238"/>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 name="Line 14"/>
            <p:cNvSpPr>
              <a:spLocks noChangeShapeType="1"/>
            </p:cNvSpPr>
            <p:nvPr/>
          </p:nvSpPr>
          <p:spPr bwMode="auto">
            <a:xfrm>
              <a:off x="1154113" y="4618038"/>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2" name="Text Box 15"/>
            <p:cNvSpPr txBox="1">
              <a:spLocks noChangeArrowheads="1"/>
            </p:cNvSpPr>
            <p:nvPr/>
          </p:nvSpPr>
          <p:spPr bwMode="auto">
            <a:xfrm>
              <a:off x="4049713" y="5761038"/>
              <a:ext cx="603401" cy="38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70K</a:t>
              </a:r>
            </a:p>
          </p:txBody>
        </p:sp>
        <p:sp>
          <p:nvSpPr>
            <p:cNvPr id="23" name="Text Box 16"/>
            <p:cNvSpPr txBox="1">
              <a:spLocks noChangeArrowheads="1"/>
            </p:cNvSpPr>
            <p:nvPr/>
          </p:nvSpPr>
          <p:spPr bwMode="auto">
            <a:xfrm>
              <a:off x="3986213" y="1493838"/>
              <a:ext cx="733444" cy="38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304K</a:t>
              </a:r>
            </a:p>
          </p:txBody>
        </p:sp>
        <p:sp>
          <p:nvSpPr>
            <p:cNvPr id="24" name="Text Box 17"/>
            <p:cNvSpPr txBox="1">
              <a:spLocks noChangeArrowheads="1"/>
            </p:cNvSpPr>
            <p:nvPr/>
          </p:nvSpPr>
          <p:spPr bwMode="auto">
            <a:xfrm>
              <a:off x="3973512" y="2484438"/>
              <a:ext cx="733444" cy="38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200K</a:t>
              </a:r>
            </a:p>
          </p:txBody>
        </p:sp>
        <p:sp>
          <p:nvSpPr>
            <p:cNvPr id="25" name="Text Box 18"/>
            <p:cNvSpPr txBox="1">
              <a:spLocks noChangeArrowheads="1"/>
            </p:cNvSpPr>
            <p:nvPr/>
          </p:nvSpPr>
          <p:spPr bwMode="auto">
            <a:xfrm>
              <a:off x="3973512" y="3322638"/>
              <a:ext cx="733444" cy="38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150K</a:t>
              </a:r>
            </a:p>
          </p:txBody>
        </p:sp>
        <p:sp>
          <p:nvSpPr>
            <p:cNvPr id="26" name="Text Box 19"/>
            <p:cNvSpPr txBox="1">
              <a:spLocks noChangeArrowheads="1"/>
            </p:cNvSpPr>
            <p:nvPr/>
          </p:nvSpPr>
          <p:spPr bwMode="auto">
            <a:xfrm>
              <a:off x="3986212" y="4084638"/>
              <a:ext cx="733444" cy="38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100K</a:t>
              </a:r>
            </a:p>
          </p:txBody>
        </p:sp>
        <p:sp>
          <p:nvSpPr>
            <p:cNvPr id="27" name="Text Box 20"/>
            <p:cNvSpPr txBox="1">
              <a:spLocks noChangeArrowheads="1"/>
            </p:cNvSpPr>
            <p:nvPr/>
          </p:nvSpPr>
          <p:spPr bwMode="auto">
            <a:xfrm>
              <a:off x="3986212" y="4922839"/>
              <a:ext cx="733444" cy="38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200K</a:t>
              </a:r>
            </a:p>
          </p:txBody>
        </p:sp>
        <p:sp>
          <p:nvSpPr>
            <p:cNvPr id="28" name="Text Box 21"/>
            <p:cNvSpPr txBox="1">
              <a:spLocks noChangeArrowheads="1"/>
            </p:cNvSpPr>
            <p:nvPr/>
          </p:nvSpPr>
          <p:spPr bwMode="auto">
            <a:xfrm>
              <a:off x="2144713" y="5684839"/>
              <a:ext cx="562762" cy="42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OS</a:t>
              </a:r>
            </a:p>
          </p:txBody>
        </p:sp>
        <p:sp>
          <p:nvSpPr>
            <p:cNvPr id="29" name="Text Box 22"/>
            <p:cNvSpPr txBox="1">
              <a:spLocks noChangeArrowheads="1"/>
            </p:cNvSpPr>
            <p:nvPr/>
          </p:nvSpPr>
          <p:spPr bwMode="auto">
            <a:xfrm>
              <a:off x="2168299" y="3364719"/>
              <a:ext cx="930275" cy="42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smtClean="0"/>
                <a:t>  C</a:t>
              </a:r>
              <a:endParaRPr lang="en-US" altLang="en-US" sz="2000" dirty="0"/>
            </a:p>
          </p:txBody>
        </p:sp>
        <p:sp>
          <p:nvSpPr>
            <p:cNvPr id="30" name="Text Box 23"/>
            <p:cNvSpPr txBox="1">
              <a:spLocks noChangeArrowheads="1"/>
            </p:cNvSpPr>
            <p:nvPr/>
          </p:nvSpPr>
          <p:spPr bwMode="auto">
            <a:xfrm>
              <a:off x="2297113" y="2560638"/>
              <a:ext cx="375824" cy="42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D</a:t>
              </a:r>
            </a:p>
          </p:txBody>
        </p:sp>
        <p:sp>
          <p:nvSpPr>
            <p:cNvPr id="31" name="Text Box 24"/>
            <p:cNvSpPr txBox="1">
              <a:spLocks noChangeArrowheads="1"/>
            </p:cNvSpPr>
            <p:nvPr/>
          </p:nvSpPr>
          <p:spPr bwMode="auto">
            <a:xfrm>
              <a:off x="2297113" y="4084638"/>
              <a:ext cx="361196" cy="42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B</a:t>
              </a:r>
            </a:p>
          </p:txBody>
        </p:sp>
        <p:sp>
          <p:nvSpPr>
            <p:cNvPr id="32" name="Text Box 25"/>
            <p:cNvSpPr txBox="1">
              <a:spLocks noChangeArrowheads="1"/>
            </p:cNvSpPr>
            <p:nvPr/>
          </p:nvSpPr>
          <p:spPr bwMode="auto">
            <a:xfrm>
              <a:off x="2168299" y="4941035"/>
              <a:ext cx="854075" cy="42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smtClean="0"/>
                <a:t>  A</a:t>
              </a:r>
              <a:endParaRPr lang="en-US" altLang="en-US" sz="2000" dirty="0"/>
            </a:p>
          </p:txBody>
        </p:sp>
        <p:sp>
          <p:nvSpPr>
            <p:cNvPr id="33" name="Rectangle 26"/>
            <p:cNvSpPr>
              <a:spLocks noChangeArrowheads="1"/>
            </p:cNvSpPr>
            <p:nvPr/>
          </p:nvSpPr>
          <p:spPr bwMode="auto">
            <a:xfrm>
              <a:off x="1154113" y="1112838"/>
              <a:ext cx="2590800" cy="11430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34" name="Text Box 27"/>
            <p:cNvSpPr txBox="1">
              <a:spLocks noChangeArrowheads="1"/>
            </p:cNvSpPr>
            <p:nvPr/>
          </p:nvSpPr>
          <p:spPr bwMode="auto">
            <a:xfrm>
              <a:off x="2144713" y="1493838"/>
              <a:ext cx="634286" cy="42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free</a:t>
              </a:r>
            </a:p>
          </p:txBody>
        </p:sp>
      </p:grpSp>
      <p:sp>
        <p:nvSpPr>
          <p:cNvPr id="36" name="Rectangle 128"/>
          <p:cNvSpPr>
            <a:spLocks noChangeArrowheads="1"/>
          </p:cNvSpPr>
          <p:nvPr/>
        </p:nvSpPr>
        <p:spPr bwMode="auto">
          <a:xfrm>
            <a:off x="428625" y="345164"/>
            <a:ext cx="637713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0" dirty="0">
                <a:latin typeface="Calibri" panose="020F0502020204030204" pitchFamily="34" charset="0"/>
              </a:rPr>
              <a:t>Memory management by variable partitions</a:t>
            </a:r>
          </a:p>
        </p:txBody>
      </p:sp>
      <p:sp>
        <p:nvSpPr>
          <p:cNvPr id="38" name="TextBox 37"/>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7- </a:t>
            </a:r>
            <a:r>
              <a:rPr lang="en-US" sz="1400" i="1" dirty="0" smtClean="0">
                <a:latin typeface="+mn-lt"/>
              </a:rPr>
              <a:t>Page 5</a:t>
            </a:r>
            <a:endParaRPr lang="en-GB" sz="1400" i="1" dirty="0">
              <a:latin typeface="+mn-lt"/>
            </a:endParaRPr>
          </a:p>
        </p:txBody>
      </p:sp>
      <p:cxnSp>
        <p:nvCxnSpPr>
          <p:cNvPr id="39" name="Straight Connector 38"/>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35"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latin typeface="+mn-lt"/>
                <a:cs typeface="+mn-cs"/>
              </a:rPr>
              <a:t>ECP-622– Spring 2020</a:t>
            </a:r>
            <a:endParaRPr lang="en-GB" sz="1400" i="1" dirty="0">
              <a:latin typeface="+mn-lt"/>
              <a:cs typeface="+mn-cs"/>
            </a:endParaRPr>
          </a:p>
        </p:txBody>
      </p:sp>
      <p:pic>
        <p:nvPicPr>
          <p:cNvPr id="2" name="Memory_Management_2-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15804" y="299191"/>
            <a:ext cx="609600" cy="609600"/>
          </a:xfrm>
          <a:prstGeom prst="rect">
            <a:avLst/>
          </a:prstGeom>
        </p:spPr>
      </p:pic>
    </p:spTree>
    <p:extLst>
      <p:ext uri="{BB962C8B-B14F-4D97-AF65-F5344CB8AC3E}">
        <p14:creationId xmlns:p14="http://schemas.microsoft.com/office/powerpoint/2010/main" val="40305386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0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8"/>
          <p:cNvSpPr txBox="1">
            <a:spLocks noChangeArrowheads="1"/>
          </p:cNvSpPr>
          <p:nvPr/>
        </p:nvSpPr>
        <p:spPr bwMode="auto">
          <a:xfrm>
            <a:off x="469515" y="1409719"/>
            <a:ext cx="430195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200" u="sng" dirty="0">
                <a:latin typeface="Calibri" panose="020F0502020204030204" pitchFamily="34" charset="0"/>
              </a:rPr>
              <a:t>Example:</a:t>
            </a:r>
            <a:r>
              <a:rPr lang="en-US" altLang="en-US" sz="2200" dirty="0">
                <a:latin typeface="Calibri" panose="020F0502020204030204" pitchFamily="34" charset="0"/>
              </a:rPr>
              <a:t> Starting from the shown state, the following </a:t>
            </a:r>
            <a:r>
              <a:rPr lang="en-US" altLang="en-US" sz="2200" dirty="0" smtClean="0">
                <a:latin typeface="Calibri" panose="020F0502020204030204" pitchFamily="34" charset="0"/>
              </a:rPr>
              <a:t>occurred in order:</a:t>
            </a:r>
            <a:endParaRPr lang="en-US" altLang="en-US" sz="2200" dirty="0">
              <a:latin typeface="Calibri" panose="020F0502020204030204" pitchFamily="34" charset="0"/>
            </a:endParaRPr>
          </a:p>
        </p:txBody>
      </p:sp>
      <p:sp>
        <p:nvSpPr>
          <p:cNvPr id="6" name="Text Box 29"/>
          <p:cNvSpPr txBox="1">
            <a:spLocks noChangeArrowheads="1"/>
          </p:cNvSpPr>
          <p:nvPr/>
        </p:nvSpPr>
        <p:spPr bwMode="auto">
          <a:xfrm>
            <a:off x="543710" y="2591411"/>
            <a:ext cx="28622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SzPct val="80000"/>
              <a:buFont typeface="Wingdings" panose="05000000000000000000" pitchFamily="2" charset="2"/>
              <a:buChar char="§"/>
            </a:pPr>
            <a:r>
              <a:rPr lang="en-US" altLang="en-US" sz="2200" dirty="0">
                <a:latin typeface="Calibri" panose="020F0502020204030204" pitchFamily="34" charset="0"/>
              </a:rPr>
              <a:t> Process A terminated.</a:t>
            </a:r>
          </a:p>
        </p:txBody>
      </p:sp>
      <p:sp>
        <p:nvSpPr>
          <p:cNvPr id="7" name="Text Box 31"/>
          <p:cNvSpPr txBox="1">
            <a:spLocks noChangeArrowheads="1"/>
          </p:cNvSpPr>
          <p:nvPr/>
        </p:nvSpPr>
        <p:spPr bwMode="auto">
          <a:xfrm>
            <a:off x="519884" y="3629162"/>
            <a:ext cx="40671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SzPct val="80000"/>
              <a:buFont typeface="Wingdings" panose="05000000000000000000" pitchFamily="2" charset="2"/>
              <a:buChar char="§"/>
            </a:pPr>
            <a:r>
              <a:rPr lang="en-US" altLang="en-US" sz="2200" dirty="0">
                <a:latin typeface="Calibri" panose="020F0502020204030204" pitchFamily="34" charset="0"/>
              </a:rPr>
              <a:t> Process E starts requiring 100K.</a:t>
            </a:r>
          </a:p>
        </p:txBody>
      </p:sp>
      <p:sp>
        <p:nvSpPr>
          <p:cNvPr id="8" name="Text Box 33"/>
          <p:cNvSpPr txBox="1">
            <a:spLocks noChangeArrowheads="1"/>
          </p:cNvSpPr>
          <p:nvPr/>
        </p:nvSpPr>
        <p:spPr bwMode="auto">
          <a:xfrm>
            <a:off x="547684" y="3103524"/>
            <a:ext cx="28495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SzPct val="80000"/>
              <a:buFont typeface="Wingdings" panose="05000000000000000000" pitchFamily="2" charset="2"/>
              <a:buChar char="§"/>
            </a:pPr>
            <a:r>
              <a:rPr lang="en-US" altLang="en-US" sz="2200" dirty="0">
                <a:latin typeface="Calibri" panose="020F0502020204030204" pitchFamily="34" charset="0"/>
              </a:rPr>
              <a:t> Process C terminated.</a:t>
            </a:r>
          </a:p>
        </p:txBody>
      </p:sp>
      <p:sp>
        <p:nvSpPr>
          <p:cNvPr id="11" name="Text Box 34"/>
          <p:cNvSpPr txBox="1">
            <a:spLocks noChangeArrowheads="1"/>
          </p:cNvSpPr>
          <p:nvPr/>
        </p:nvSpPr>
        <p:spPr bwMode="auto">
          <a:xfrm>
            <a:off x="547684" y="4155479"/>
            <a:ext cx="40576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SzPct val="80000"/>
              <a:buFont typeface="Wingdings" panose="05000000000000000000" pitchFamily="2" charset="2"/>
              <a:buChar char="§"/>
            </a:pPr>
            <a:r>
              <a:rPr lang="en-US" altLang="en-US" sz="2200" dirty="0">
                <a:latin typeface="Calibri" panose="020F0502020204030204" pitchFamily="34" charset="0"/>
              </a:rPr>
              <a:t> Process F starts requiring 160K.</a:t>
            </a:r>
          </a:p>
        </p:txBody>
      </p:sp>
      <p:sp>
        <p:nvSpPr>
          <p:cNvPr id="13" name="Text Box 35"/>
          <p:cNvSpPr txBox="1">
            <a:spLocks noChangeArrowheads="1"/>
          </p:cNvSpPr>
          <p:nvPr/>
        </p:nvSpPr>
        <p:spPr bwMode="auto">
          <a:xfrm>
            <a:off x="547684" y="4799799"/>
            <a:ext cx="4191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dirty="0">
                <a:latin typeface="Calibri" panose="020F0502020204030204" pitchFamily="34" charset="0"/>
              </a:rPr>
              <a:t>Where will each algorithm place E and F?</a:t>
            </a:r>
          </a:p>
        </p:txBody>
      </p:sp>
      <p:grpSp>
        <p:nvGrpSpPr>
          <p:cNvPr id="14" name="Group 11"/>
          <p:cNvGrpSpPr>
            <a:grpSpLocks/>
          </p:cNvGrpSpPr>
          <p:nvPr/>
        </p:nvGrpSpPr>
        <p:grpSpPr bwMode="auto">
          <a:xfrm>
            <a:off x="5072063" y="1428750"/>
            <a:ext cx="3516312" cy="4792663"/>
            <a:chOff x="1154113" y="1112838"/>
            <a:chExt cx="3565544" cy="5036274"/>
          </a:xfrm>
        </p:grpSpPr>
        <p:sp>
          <p:nvSpPr>
            <p:cNvPr id="15" name="Rectangle 36"/>
            <p:cNvSpPr>
              <a:spLocks noChangeArrowheads="1"/>
            </p:cNvSpPr>
            <p:nvPr/>
          </p:nvSpPr>
          <p:spPr bwMode="auto">
            <a:xfrm>
              <a:off x="1154113" y="5608638"/>
              <a:ext cx="2590800" cy="5334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6" name="Rectangle 9"/>
            <p:cNvSpPr>
              <a:spLocks noChangeArrowheads="1"/>
            </p:cNvSpPr>
            <p:nvPr/>
          </p:nvSpPr>
          <p:spPr bwMode="auto">
            <a:xfrm>
              <a:off x="1154113" y="1112838"/>
              <a:ext cx="2590800" cy="502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7" name="Line 10"/>
            <p:cNvSpPr>
              <a:spLocks noChangeShapeType="1"/>
            </p:cNvSpPr>
            <p:nvPr/>
          </p:nvSpPr>
          <p:spPr bwMode="auto">
            <a:xfrm>
              <a:off x="1154113" y="5608638"/>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 name="Line 11"/>
            <p:cNvSpPr>
              <a:spLocks noChangeShapeType="1"/>
            </p:cNvSpPr>
            <p:nvPr/>
          </p:nvSpPr>
          <p:spPr bwMode="auto">
            <a:xfrm>
              <a:off x="1154113" y="3170238"/>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9" name="Line 12"/>
            <p:cNvSpPr>
              <a:spLocks noChangeShapeType="1"/>
            </p:cNvSpPr>
            <p:nvPr/>
          </p:nvSpPr>
          <p:spPr bwMode="auto">
            <a:xfrm>
              <a:off x="1154113" y="2255838"/>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 name="Line 13"/>
            <p:cNvSpPr>
              <a:spLocks noChangeShapeType="1"/>
            </p:cNvSpPr>
            <p:nvPr/>
          </p:nvSpPr>
          <p:spPr bwMode="auto">
            <a:xfrm>
              <a:off x="1154113" y="3932238"/>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 name="Line 14"/>
            <p:cNvSpPr>
              <a:spLocks noChangeShapeType="1"/>
            </p:cNvSpPr>
            <p:nvPr/>
          </p:nvSpPr>
          <p:spPr bwMode="auto">
            <a:xfrm>
              <a:off x="1154113" y="4618038"/>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2" name="Text Box 15"/>
            <p:cNvSpPr txBox="1">
              <a:spLocks noChangeArrowheads="1"/>
            </p:cNvSpPr>
            <p:nvPr/>
          </p:nvSpPr>
          <p:spPr bwMode="auto">
            <a:xfrm>
              <a:off x="4049713" y="5761038"/>
              <a:ext cx="603401" cy="38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70K</a:t>
              </a:r>
            </a:p>
          </p:txBody>
        </p:sp>
        <p:sp>
          <p:nvSpPr>
            <p:cNvPr id="23" name="Text Box 16"/>
            <p:cNvSpPr txBox="1">
              <a:spLocks noChangeArrowheads="1"/>
            </p:cNvSpPr>
            <p:nvPr/>
          </p:nvSpPr>
          <p:spPr bwMode="auto">
            <a:xfrm>
              <a:off x="3986213" y="1493838"/>
              <a:ext cx="733444" cy="38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304K</a:t>
              </a:r>
            </a:p>
          </p:txBody>
        </p:sp>
        <p:sp>
          <p:nvSpPr>
            <p:cNvPr id="24" name="Text Box 17"/>
            <p:cNvSpPr txBox="1">
              <a:spLocks noChangeArrowheads="1"/>
            </p:cNvSpPr>
            <p:nvPr/>
          </p:nvSpPr>
          <p:spPr bwMode="auto">
            <a:xfrm>
              <a:off x="3973512" y="2484438"/>
              <a:ext cx="733444" cy="38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200K</a:t>
              </a:r>
            </a:p>
          </p:txBody>
        </p:sp>
        <p:sp>
          <p:nvSpPr>
            <p:cNvPr id="25" name="Text Box 18"/>
            <p:cNvSpPr txBox="1">
              <a:spLocks noChangeArrowheads="1"/>
            </p:cNvSpPr>
            <p:nvPr/>
          </p:nvSpPr>
          <p:spPr bwMode="auto">
            <a:xfrm>
              <a:off x="3973512" y="3322638"/>
              <a:ext cx="733444" cy="38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150K</a:t>
              </a:r>
            </a:p>
          </p:txBody>
        </p:sp>
        <p:sp>
          <p:nvSpPr>
            <p:cNvPr id="26" name="Text Box 19"/>
            <p:cNvSpPr txBox="1">
              <a:spLocks noChangeArrowheads="1"/>
            </p:cNvSpPr>
            <p:nvPr/>
          </p:nvSpPr>
          <p:spPr bwMode="auto">
            <a:xfrm>
              <a:off x="3986212" y="4084638"/>
              <a:ext cx="733444" cy="38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100K</a:t>
              </a:r>
            </a:p>
          </p:txBody>
        </p:sp>
        <p:sp>
          <p:nvSpPr>
            <p:cNvPr id="27" name="Text Box 20"/>
            <p:cNvSpPr txBox="1">
              <a:spLocks noChangeArrowheads="1"/>
            </p:cNvSpPr>
            <p:nvPr/>
          </p:nvSpPr>
          <p:spPr bwMode="auto">
            <a:xfrm>
              <a:off x="3986212" y="4922839"/>
              <a:ext cx="733444" cy="38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200K</a:t>
              </a:r>
            </a:p>
          </p:txBody>
        </p:sp>
        <p:sp>
          <p:nvSpPr>
            <p:cNvPr id="28" name="Text Box 21"/>
            <p:cNvSpPr txBox="1">
              <a:spLocks noChangeArrowheads="1"/>
            </p:cNvSpPr>
            <p:nvPr/>
          </p:nvSpPr>
          <p:spPr bwMode="auto">
            <a:xfrm>
              <a:off x="2144713" y="5684839"/>
              <a:ext cx="562762" cy="42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OS</a:t>
              </a:r>
            </a:p>
          </p:txBody>
        </p:sp>
        <p:sp>
          <p:nvSpPr>
            <p:cNvPr id="29" name="Text Box 22"/>
            <p:cNvSpPr txBox="1">
              <a:spLocks noChangeArrowheads="1"/>
            </p:cNvSpPr>
            <p:nvPr/>
          </p:nvSpPr>
          <p:spPr bwMode="auto">
            <a:xfrm>
              <a:off x="1984375" y="3364085"/>
              <a:ext cx="930275" cy="42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smtClean="0"/>
                <a:t>  free</a:t>
              </a:r>
              <a:endParaRPr lang="en-US" altLang="en-US" sz="2000" dirty="0"/>
            </a:p>
          </p:txBody>
        </p:sp>
        <p:sp>
          <p:nvSpPr>
            <p:cNvPr id="30" name="Text Box 23"/>
            <p:cNvSpPr txBox="1">
              <a:spLocks noChangeArrowheads="1"/>
            </p:cNvSpPr>
            <p:nvPr/>
          </p:nvSpPr>
          <p:spPr bwMode="auto">
            <a:xfrm>
              <a:off x="2297113" y="2560638"/>
              <a:ext cx="375824" cy="42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D</a:t>
              </a:r>
            </a:p>
          </p:txBody>
        </p:sp>
        <p:sp>
          <p:nvSpPr>
            <p:cNvPr id="31" name="Text Box 24"/>
            <p:cNvSpPr txBox="1">
              <a:spLocks noChangeArrowheads="1"/>
            </p:cNvSpPr>
            <p:nvPr/>
          </p:nvSpPr>
          <p:spPr bwMode="auto">
            <a:xfrm>
              <a:off x="2297113" y="4084638"/>
              <a:ext cx="361196" cy="42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B</a:t>
              </a:r>
            </a:p>
          </p:txBody>
        </p:sp>
        <p:sp>
          <p:nvSpPr>
            <p:cNvPr id="32" name="Text Box 25"/>
            <p:cNvSpPr txBox="1">
              <a:spLocks noChangeArrowheads="1"/>
            </p:cNvSpPr>
            <p:nvPr/>
          </p:nvSpPr>
          <p:spPr bwMode="auto">
            <a:xfrm>
              <a:off x="2057987" y="4913524"/>
              <a:ext cx="854075" cy="42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smtClean="0"/>
                <a:t>  free</a:t>
              </a:r>
              <a:endParaRPr lang="en-US" altLang="en-US" sz="2000" dirty="0"/>
            </a:p>
          </p:txBody>
        </p:sp>
        <p:sp>
          <p:nvSpPr>
            <p:cNvPr id="33" name="Rectangle 26"/>
            <p:cNvSpPr>
              <a:spLocks noChangeArrowheads="1"/>
            </p:cNvSpPr>
            <p:nvPr/>
          </p:nvSpPr>
          <p:spPr bwMode="auto">
            <a:xfrm>
              <a:off x="1154113" y="1112838"/>
              <a:ext cx="2590800" cy="11430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34" name="Text Box 27"/>
            <p:cNvSpPr txBox="1">
              <a:spLocks noChangeArrowheads="1"/>
            </p:cNvSpPr>
            <p:nvPr/>
          </p:nvSpPr>
          <p:spPr bwMode="auto">
            <a:xfrm>
              <a:off x="2144713" y="1493838"/>
              <a:ext cx="634286" cy="42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free</a:t>
              </a:r>
            </a:p>
          </p:txBody>
        </p:sp>
      </p:grpSp>
      <p:sp>
        <p:nvSpPr>
          <p:cNvPr id="36" name="Rectangle 128"/>
          <p:cNvSpPr>
            <a:spLocks noChangeArrowheads="1"/>
          </p:cNvSpPr>
          <p:nvPr/>
        </p:nvSpPr>
        <p:spPr bwMode="auto">
          <a:xfrm>
            <a:off x="428625" y="345164"/>
            <a:ext cx="637713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0" dirty="0">
                <a:latin typeface="Calibri" panose="020F0502020204030204" pitchFamily="34" charset="0"/>
              </a:rPr>
              <a:t>Memory management by variable partitions</a:t>
            </a:r>
          </a:p>
        </p:txBody>
      </p:sp>
      <p:sp>
        <p:nvSpPr>
          <p:cNvPr id="38" name="TextBox 37"/>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7- </a:t>
            </a:r>
            <a:r>
              <a:rPr lang="en-US" sz="1400" i="1" dirty="0" smtClean="0">
                <a:latin typeface="+mn-lt"/>
              </a:rPr>
              <a:t>Page 5</a:t>
            </a:r>
            <a:endParaRPr lang="en-GB" sz="1400" i="1" dirty="0">
              <a:latin typeface="+mn-lt"/>
            </a:endParaRPr>
          </a:p>
        </p:txBody>
      </p:sp>
      <p:cxnSp>
        <p:nvCxnSpPr>
          <p:cNvPr id="39" name="Straight Connector 38"/>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35"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latin typeface="+mn-lt"/>
                <a:cs typeface="+mn-cs"/>
              </a:rPr>
              <a:t>ECP-622– Spring 2020</a:t>
            </a:r>
            <a:endParaRPr lang="en-GB" sz="1400" i="1" dirty="0">
              <a:latin typeface="+mn-lt"/>
              <a:cs typeface="+mn-cs"/>
            </a:endParaRPr>
          </a:p>
        </p:txBody>
      </p:sp>
      <p:sp>
        <p:nvSpPr>
          <p:cNvPr id="2" name="PPTLabsHighlightTextFragmentsShape9a9fc4ca-5d57-46c6-9d85-8948b5c29b18"/>
          <p:cNvSpPr/>
          <p:nvPr>
            <p:custDataLst>
              <p:tags r:id="rId1"/>
            </p:custDataLst>
          </p:nvPr>
        </p:nvSpPr>
        <p:spPr>
          <a:xfrm>
            <a:off x="800250" y="2637131"/>
            <a:ext cx="2487295" cy="335280"/>
          </a:xfrm>
          <a:prstGeom prst="roundRect">
            <a:avLst>
              <a:gd name="adj" fmla="val 25000"/>
            </a:avLst>
          </a:prstGeom>
          <a:solidFill>
            <a:srgbClr val="FFFF00">
              <a:alpha val="5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PTLabsHighlightTextFragmentsShapeb3ed2ef3-8f59-4286-8c31-e4f072b9f232"/>
          <p:cNvSpPr/>
          <p:nvPr>
            <p:custDataLst>
              <p:tags r:id="rId2"/>
            </p:custDataLst>
          </p:nvPr>
        </p:nvSpPr>
        <p:spPr>
          <a:xfrm>
            <a:off x="804224" y="3149244"/>
            <a:ext cx="2474595" cy="335280"/>
          </a:xfrm>
          <a:prstGeom prst="roundRect">
            <a:avLst>
              <a:gd name="adj" fmla="val 25000"/>
            </a:avLst>
          </a:prstGeom>
          <a:solidFill>
            <a:srgbClr val="FFFF00">
              <a:alpha val="5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PPTLabsHighlightTextFragmentsShape960f9435-2a49-458b-a0ea-ca06554d3c75"/>
          <p:cNvSpPr/>
          <p:nvPr>
            <p:custDataLst>
              <p:tags r:id="rId3"/>
            </p:custDataLst>
          </p:nvPr>
        </p:nvSpPr>
        <p:spPr>
          <a:xfrm>
            <a:off x="6122001" y="3616821"/>
            <a:ext cx="436626" cy="304800"/>
          </a:xfrm>
          <a:prstGeom prst="roundRect">
            <a:avLst>
              <a:gd name="adj" fmla="val 25000"/>
            </a:avLst>
          </a:prstGeom>
          <a:solidFill>
            <a:srgbClr val="FFFF00">
              <a:alpha val="5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PTLabsHighlightTextFragmentsShapead7c997b-d9d3-482f-b00f-b09bae735d55"/>
          <p:cNvSpPr/>
          <p:nvPr>
            <p:custDataLst>
              <p:tags r:id="rId4"/>
            </p:custDataLst>
          </p:nvPr>
        </p:nvSpPr>
        <p:spPr>
          <a:xfrm>
            <a:off x="6194597" y="5091312"/>
            <a:ext cx="436626" cy="304800"/>
          </a:xfrm>
          <a:prstGeom prst="roundRect">
            <a:avLst>
              <a:gd name="adj" fmla="val 25000"/>
            </a:avLst>
          </a:prstGeom>
          <a:solidFill>
            <a:srgbClr val="FFFF00">
              <a:alpha val="5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Memory_Management_2-12">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7953451" y="300174"/>
            <a:ext cx="609600" cy="609600"/>
          </a:xfrm>
          <a:prstGeom prst="rect">
            <a:avLst/>
          </a:prstGeom>
        </p:spPr>
      </p:pic>
    </p:spTree>
    <p:extLst>
      <p:ext uri="{BB962C8B-B14F-4D97-AF65-F5344CB8AC3E}">
        <p14:creationId xmlns:p14="http://schemas.microsoft.com/office/powerpoint/2010/main" val="22398637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373"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8"/>
          <p:cNvSpPr txBox="1">
            <a:spLocks noChangeArrowheads="1"/>
          </p:cNvSpPr>
          <p:nvPr/>
        </p:nvSpPr>
        <p:spPr bwMode="auto">
          <a:xfrm>
            <a:off x="469515" y="1409719"/>
            <a:ext cx="430195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200" u="sng" dirty="0" smtClean="0">
                <a:latin typeface="Calibri" panose="020F0502020204030204" pitchFamily="34" charset="0"/>
              </a:rPr>
              <a:t>Best-fit</a:t>
            </a:r>
            <a:endParaRPr lang="en-US" altLang="en-US" sz="2200" dirty="0">
              <a:latin typeface="Calibri" panose="020F0502020204030204" pitchFamily="34" charset="0"/>
            </a:endParaRPr>
          </a:p>
        </p:txBody>
      </p:sp>
      <p:sp>
        <p:nvSpPr>
          <p:cNvPr id="6" name="Text Box 29"/>
          <p:cNvSpPr txBox="1">
            <a:spLocks noChangeArrowheads="1"/>
          </p:cNvSpPr>
          <p:nvPr/>
        </p:nvSpPr>
        <p:spPr bwMode="auto">
          <a:xfrm>
            <a:off x="543710" y="2591411"/>
            <a:ext cx="28622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SzPct val="80000"/>
              <a:buFont typeface="Wingdings" panose="05000000000000000000" pitchFamily="2" charset="2"/>
              <a:buChar char="§"/>
            </a:pPr>
            <a:r>
              <a:rPr lang="en-US" altLang="en-US" sz="2200" dirty="0">
                <a:latin typeface="Calibri" panose="020F0502020204030204" pitchFamily="34" charset="0"/>
              </a:rPr>
              <a:t> Process A terminated.</a:t>
            </a:r>
          </a:p>
        </p:txBody>
      </p:sp>
      <p:sp>
        <p:nvSpPr>
          <p:cNvPr id="7" name="Text Box 31"/>
          <p:cNvSpPr txBox="1">
            <a:spLocks noChangeArrowheads="1"/>
          </p:cNvSpPr>
          <p:nvPr/>
        </p:nvSpPr>
        <p:spPr bwMode="auto">
          <a:xfrm>
            <a:off x="519884" y="3629162"/>
            <a:ext cx="40671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SzPct val="80000"/>
              <a:buFont typeface="Wingdings" panose="05000000000000000000" pitchFamily="2" charset="2"/>
              <a:buChar char="§"/>
            </a:pPr>
            <a:r>
              <a:rPr lang="en-US" altLang="en-US" sz="2200" dirty="0">
                <a:latin typeface="Calibri" panose="020F0502020204030204" pitchFamily="34" charset="0"/>
              </a:rPr>
              <a:t> Process E starts requiring 100K.</a:t>
            </a:r>
          </a:p>
        </p:txBody>
      </p:sp>
      <p:sp>
        <p:nvSpPr>
          <p:cNvPr id="8" name="Text Box 33"/>
          <p:cNvSpPr txBox="1">
            <a:spLocks noChangeArrowheads="1"/>
          </p:cNvSpPr>
          <p:nvPr/>
        </p:nvSpPr>
        <p:spPr bwMode="auto">
          <a:xfrm>
            <a:off x="547684" y="3103524"/>
            <a:ext cx="28495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SzPct val="80000"/>
              <a:buFont typeface="Wingdings" panose="05000000000000000000" pitchFamily="2" charset="2"/>
              <a:buChar char="§"/>
            </a:pPr>
            <a:r>
              <a:rPr lang="en-US" altLang="en-US" sz="2200" dirty="0">
                <a:latin typeface="Calibri" panose="020F0502020204030204" pitchFamily="34" charset="0"/>
              </a:rPr>
              <a:t> Process C terminated.</a:t>
            </a:r>
          </a:p>
        </p:txBody>
      </p:sp>
      <p:sp>
        <p:nvSpPr>
          <p:cNvPr id="11" name="Text Box 34"/>
          <p:cNvSpPr txBox="1">
            <a:spLocks noChangeArrowheads="1"/>
          </p:cNvSpPr>
          <p:nvPr/>
        </p:nvSpPr>
        <p:spPr bwMode="auto">
          <a:xfrm>
            <a:off x="547684" y="4155479"/>
            <a:ext cx="40576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SzPct val="80000"/>
              <a:buFont typeface="Wingdings" panose="05000000000000000000" pitchFamily="2" charset="2"/>
              <a:buChar char="§"/>
            </a:pPr>
            <a:r>
              <a:rPr lang="en-US" altLang="en-US" sz="2200" dirty="0">
                <a:latin typeface="Calibri" panose="020F0502020204030204" pitchFamily="34" charset="0"/>
              </a:rPr>
              <a:t> Process F starts requiring 160K.</a:t>
            </a:r>
          </a:p>
        </p:txBody>
      </p:sp>
      <p:sp>
        <p:nvSpPr>
          <p:cNvPr id="13" name="Text Box 35"/>
          <p:cNvSpPr txBox="1">
            <a:spLocks noChangeArrowheads="1"/>
          </p:cNvSpPr>
          <p:nvPr/>
        </p:nvSpPr>
        <p:spPr bwMode="auto">
          <a:xfrm>
            <a:off x="547684" y="4799799"/>
            <a:ext cx="4191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dirty="0">
                <a:latin typeface="Calibri" panose="020F0502020204030204" pitchFamily="34" charset="0"/>
              </a:rPr>
              <a:t>Where will each algorithm place E and F?</a:t>
            </a:r>
          </a:p>
        </p:txBody>
      </p:sp>
      <p:grpSp>
        <p:nvGrpSpPr>
          <p:cNvPr id="14" name="Group 11"/>
          <p:cNvGrpSpPr>
            <a:grpSpLocks/>
          </p:cNvGrpSpPr>
          <p:nvPr/>
        </p:nvGrpSpPr>
        <p:grpSpPr bwMode="auto">
          <a:xfrm>
            <a:off x="5072063" y="1428750"/>
            <a:ext cx="3516312" cy="4792663"/>
            <a:chOff x="1154113" y="1112838"/>
            <a:chExt cx="3565544" cy="5036274"/>
          </a:xfrm>
        </p:grpSpPr>
        <p:sp>
          <p:nvSpPr>
            <p:cNvPr id="15" name="Rectangle 36"/>
            <p:cNvSpPr>
              <a:spLocks noChangeArrowheads="1"/>
            </p:cNvSpPr>
            <p:nvPr/>
          </p:nvSpPr>
          <p:spPr bwMode="auto">
            <a:xfrm>
              <a:off x="1154113" y="5608638"/>
              <a:ext cx="2590800" cy="5334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6" name="Rectangle 9"/>
            <p:cNvSpPr>
              <a:spLocks noChangeArrowheads="1"/>
            </p:cNvSpPr>
            <p:nvPr/>
          </p:nvSpPr>
          <p:spPr bwMode="auto">
            <a:xfrm>
              <a:off x="1154113" y="1112838"/>
              <a:ext cx="2590800" cy="502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7" name="Line 10"/>
            <p:cNvSpPr>
              <a:spLocks noChangeShapeType="1"/>
            </p:cNvSpPr>
            <p:nvPr/>
          </p:nvSpPr>
          <p:spPr bwMode="auto">
            <a:xfrm>
              <a:off x="1154113" y="5608638"/>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 name="Line 11"/>
            <p:cNvSpPr>
              <a:spLocks noChangeShapeType="1"/>
            </p:cNvSpPr>
            <p:nvPr/>
          </p:nvSpPr>
          <p:spPr bwMode="auto">
            <a:xfrm>
              <a:off x="1154113" y="3170238"/>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9" name="Line 12"/>
            <p:cNvSpPr>
              <a:spLocks noChangeShapeType="1"/>
            </p:cNvSpPr>
            <p:nvPr/>
          </p:nvSpPr>
          <p:spPr bwMode="auto">
            <a:xfrm>
              <a:off x="1154113" y="2255838"/>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 name="Line 13"/>
            <p:cNvSpPr>
              <a:spLocks noChangeShapeType="1"/>
            </p:cNvSpPr>
            <p:nvPr/>
          </p:nvSpPr>
          <p:spPr bwMode="auto">
            <a:xfrm>
              <a:off x="1154113" y="3932238"/>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 name="Line 14"/>
            <p:cNvSpPr>
              <a:spLocks noChangeShapeType="1"/>
            </p:cNvSpPr>
            <p:nvPr/>
          </p:nvSpPr>
          <p:spPr bwMode="auto">
            <a:xfrm>
              <a:off x="1154113" y="4618038"/>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2" name="Text Box 15"/>
            <p:cNvSpPr txBox="1">
              <a:spLocks noChangeArrowheads="1"/>
            </p:cNvSpPr>
            <p:nvPr/>
          </p:nvSpPr>
          <p:spPr bwMode="auto">
            <a:xfrm>
              <a:off x="4049713" y="5761038"/>
              <a:ext cx="603401" cy="38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70K</a:t>
              </a:r>
            </a:p>
          </p:txBody>
        </p:sp>
        <p:sp>
          <p:nvSpPr>
            <p:cNvPr id="23" name="Text Box 16"/>
            <p:cNvSpPr txBox="1">
              <a:spLocks noChangeArrowheads="1"/>
            </p:cNvSpPr>
            <p:nvPr/>
          </p:nvSpPr>
          <p:spPr bwMode="auto">
            <a:xfrm>
              <a:off x="3986213" y="1493838"/>
              <a:ext cx="733444" cy="38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304K</a:t>
              </a:r>
            </a:p>
          </p:txBody>
        </p:sp>
        <p:sp>
          <p:nvSpPr>
            <p:cNvPr id="24" name="Text Box 17"/>
            <p:cNvSpPr txBox="1">
              <a:spLocks noChangeArrowheads="1"/>
            </p:cNvSpPr>
            <p:nvPr/>
          </p:nvSpPr>
          <p:spPr bwMode="auto">
            <a:xfrm>
              <a:off x="3973512" y="2484438"/>
              <a:ext cx="733444" cy="38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200K</a:t>
              </a:r>
            </a:p>
          </p:txBody>
        </p:sp>
        <p:sp>
          <p:nvSpPr>
            <p:cNvPr id="25" name="Text Box 18"/>
            <p:cNvSpPr txBox="1">
              <a:spLocks noChangeArrowheads="1"/>
            </p:cNvSpPr>
            <p:nvPr/>
          </p:nvSpPr>
          <p:spPr bwMode="auto">
            <a:xfrm>
              <a:off x="3973512" y="3322638"/>
              <a:ext cx="733444" cy="38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150K</a:t>
              </a:r>
            </a:p>
          </p:txBody>
        </p:sp>
        <p:sp>
          <p:nvSpPr>
            <p:cNvPr id="26" name="Text Box 19"/>
            <p:cNvSpPr txBox="1">
              <a:spLocks noChangeArrowheads="1"/>
            </p:cNvSpPr>
            <p:nvPr/>
          </p:nvSpPr>
          <p:spPr bwMode="auto">
            <a:xfrm>
              <a:off x="3986212" y="4084638"/>
              <a:ext cx="733444" cy="38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t>100K</a:t>
              </a:r>
            </a:p>
          </p:txBody>
        </p:sp>
        <p:sp>
          <p:nvSpPr>
            <p:cNvPr id="27" name="Text Box 20"/>
            <p:cNvSpPr txBox="1">
              <a:spLocks noChangeArrowheads="1"/>
            </p:cNvSpPr>
            <p:nvPr/>
          </p:nvSpPr>
          <p:spPr bwMode="auto">
            <a:xfrm>
              <a:off x="3986212" y="4922839"/>
              <a:ext cx="733444" cy="38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200K</a:t>
              </a:r>
            </a:p>
          </p:txBody>
        </p:sp>
        <p:sp>
          <p:nvSpPr>
            <p:cNvPr id="28" name="Text Box 21"/>
            <p:cNvSpPr txBox="1">
              <a:spLocks noChangeArrowheads="1"/>
            </p:cNvSpPr>
            <p:nvPr/>
          </p:nvSpPr>
          <p:spPr bwMode="auto">
            <a:xfrm>
              <a:off x="2144713" y="5684839"/>
              <a:ext cx="562762" cy="42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OS</a:t>
              </a:r>
            </a:p>
          </p:txBody>
        </p:sp>
        <p:sp>
          <p:nvSpPr>
            <p:cNvPr id="29" name="Text Box 22"/>
            <p:cNvSpPr txBox="1">
              <a:spLocks noChangeArrowheads="1"/>
            </p:cNvSpPr>
            <p:nvPr/>
          </p:nvSpPr>
          <p:spPr bwMode="auto">
            <a:xfrm>
              <a:off x="2144713" y="3162240"/>
              <a:ext cx="930275" cy="3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dirty="0" smtClean="0"/>
                <a:t>  free</a:t>
              </a:r>
              <a:endParaRPr lang="en-US" altLang="en-US" sz="1400" dirty="0"/>
            </a:p>
          </p:txBody>
        </p:sp>
        <p:sp>
          <p:nvSpPr>
            <p:cNvPr id="30" name="Text Box 23"/>
            <p:cNvSpPr txBox="1">
              <a:spLocks noChangeArrowheads="1"/>
            </p:cNvSpPr>
            <p:nvPr/>
          </p:nvSpPr>
          <p:spPr bwMode="auto">
            <a:xfrm>
              <a:off x="2297113" y="2560638"/>
              <a:ext cx="375824" cy="42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a:t>D</a:t>
              </a:r>
            </a:p>
          </p:txBody>
        </p:sp>
        <p:sp>
          <p:nvSpPr>
            <p:cNvPr id="31" name="Text Box 24"/>
            <p:cNvSpPr txBox="1">
              <a:spLocks noChangeArrowheads="1"/>
            </p:cNvSpPr>
            <p:nvPr/>
          </p:nvSpPr>
          <p:spPr bwMode="auto">
            <a:xfrm>
              <a:off x="2297113" y="4084638"/>
              <a:ext cx="361196" cy="42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B</a:t>
              </a:r>
            </a:p>
          </p:txBody>
        </p:sp>
        <p:sp>
          <p:nvSpPr>
            <p:cNvPr id="33" name="Rectangle 26"/>
            <p:cNvSpPr>
              <a:spLocks noChangeArrowheads="1"/>
            </p:cNvSpPr>
            <p:nvPr/>
          </p:nvSpPr>
          <p:spPr bwMode="auto">
            <a:xfrm>
              <a:off x="1154113" y="1112838"/>
              <a:ext cx="2590800" cy="11430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34" name="Text Box 27"/>
            <p:cNvSpPr txBox="1">
              <a:spLocks noChangeArrowheads="1"/>
            </p:cNvSpPr>
            <p:nvPr/>
          </p:nvSpPr>
          <p:spPr bwMode="auto">
            <a:xfrm>
              <a:off x="2144713" y="1493838"/>
              <a:ext cx="634286" cy="42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free</a:t>
              </a:r>
            </a:p>
          </p:txBody>
        </p:sp>
      </p:grpSp>
      <p:sp>
        <p:nvSpPr>
          <p:cNvPr id="36" name="Rectangle 128"/>
          <p:cNvSpPr>
            <a:spLocks noChangeArrowheads="1"/>
          </p:cNvSpPr>
          <p:nvPr/>
        </p:nvSpPr>
        <p:spPr bwMode="auto">
          <a:xfrm>
            <a:off x="428625" y="345164"/>
            <a:ext cx="637713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0" dirty="0">
                <a:latin typeface="Calibri" panose="020F0502020204030204" pitchFamily="34" charset="0"/>
              </a:rPr>
              <a:t>Memory management by variable partitions</a:t>
            </a:r>
          </a:p>
        </p:txBody>
      </p:sp>
      <p:sp>
        <p:nvSpPr>
          <p:cNvPr id="38" name="TextBox 37"/>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7- </a:t>
            </a:r>
            <a:r>
              <a:rPr lang="en-US" sz="1400" i="1" dirty="0" smtClean="0">
                <a:latin typeface="+mn-lt"/>
              </a:rPr>
              <a:t>Page 5</a:t>
            </a:r>
            <a:endParaRPr lang="en-GB" sz="1400" i="1" dirty="0">
              <a:latin typeface="+mn-lt"/>
            </a:endParaRPr>
          </a:p>
        </p:txBody>
      </p:sp>
      <p:cxnSp>
        <p:nvCxnSpPr>
          <p:cNvPr id="39" name="Straight Connector 38"/>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35"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latin typeface="+mn-lt"/>
                <a:cs typeface="+mn-cs"/>
              </a:rPr>
              <a:t>ECP-622– Spring 2020</a:t>
            </a:r>
            <a:endParaRPr lang="en-GB" sz="1400" i="1" dirty="0">
              <a:latin typeface="+mn-lt"/>
              <a:cs typeface="+mn-cs"/>
            </a:endParaRPr>
          </a:p>
        </p:txBody>
      </p:sp>
      <p:sp>
        <p:nvSpPr>
          <p:cNvPr id="2" name="Rectangle 1"/>
          <p:cNvSpPr/>
          <p:nvPr/>
        </p:nvSpPr>
        <p:spPr>
          <a:xfrm>
            <a:off x="5072062" y="3658202"/>
            <a:ext cx="2555027" cy="47944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6231742" y="3694408"/>
            <a:ext cx="309700" cy="400110"/>
          </a:xfrm>
          <a:prstGeom prst="rect">
            <a:avLst/>
          </a:prstGeom>
          <a:noFill/>
        </p:spPr>
        <p:txBody>
          <a:bodyPr wrap="none" rtlCol="0">
            <a:spAutoFit/>
          </a:bodyPr>
          <a:lstStyle/>
          <a:p>
            <a:r>
              <a:rPr lang="en-US" sz="2000" dirty="0" smtClean="0"/>
              <a:t>E</a:t>
            </a:r>
            <a:endParaRPr lang="en-GB" sz="2000" dirty="0"/>
          </a:p>
        </p:txBody>
      </p:sp>
      <p:sp>
        <p:nvSpPr>
          <p:cNvPr id="4" name="Rectangle 3"/>
          <p:cNvSpPr/>
          <p:nvPr/>
        </p:nvSpPr>
        <p:spPr>
          <a:xfrm>
            <a:off x="5072062" y="5054456"/>
            <a:ext cx="2555027" cy="65262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 Box 22"/>
          <p:cNvSpPr txBox="1">
            <a:spLocks noChangeArrowheads="1"/>
          </p:cNvSpPr>
          <p:nvPr/>
        </p:nvSpPr>
        <p:spPr bwMode="auto">
          <a:xfrm>
            <a:off x="6048985" y="4756913"/>
            <a:ext cx="9174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dirty="0" smtClean="0"/>
              <a:t>  free</a:t>
            </a:r>
            <a:endParaRPr lang="en-US" altLang="en-US" sz="1400" dirty="0"/>
          </a:p>
        </p:txBody>
      </p:sp>
      <p:sp>
        <p:nvSpPr>
          <p:cNvPr id="40" name="TextBox 39"/>
          <p:cNvSpPr txBox="1"/>
          <p:nvPr/>
        </p:nvSpPr>
        <p:spPr>
          <a:xfrm>
            <a:off x="6194725" y="5180714"/>
            <a:ext cx="309700" cy="400110"/>
          </a:xfrm>
          <a:prstGeom prst="rect">
            <a:avLst/>
          </a:prstGeom>
          <a:noFill/>
        </p:spPr>
        <p:txBody>
          <a:bodyPr wrap="none" rtlCol="0">
            <a:spAutoFit/>
          </a:bodyPr>
          <a:lstStyle/>
          <a:p>
            <a:r>
              <a:rPr lang="en-US" sz="2000" dirty="0" smtClean="0"/>
              <a:t>F</a:t>
            </a:r>
            <a:endParaRPr lang="en-GB" sz="2000" dirty="0"/>
          </a:p>
        </p:txBody>
      </p:sp>
    </p:spTree>
    <p:extLst>
      <p:ext uri="{BB962C8B-B14F-4D97-AF65-F5344CB8AC3E}">
        <p14:creationId xmlns:p14="http://schemas.microsoft.com/office/powerpoint/2010/main" val="34903213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8"/>
          <p:cNvSpPr txBox="1">
            <a:spLocks noChangeArrowheads="1"/>
          </p:cNvSpPr>
          <p:nvPr/>
        </p:nvSpPr>
        <p:spPr bwMode="auto">
          <a:xfrm>
            <a:off x="469515" y="1409719"/>
            <a:ext cx="430195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200" u="sng" dirty="0" smtClean="0">
                <a:latin typeface="Calibri" panose="020F0502020204030204" pitchFamily="34" charset="0"/>
              </a:rPr>
              <a:t>Worst-fit</a:t>
            </a:r>
            <a:endParaRPr lang="en-US" altLang="en-US" sz="2200" dirty="0">
              <a:latin typeface="Calibri" panose="020F0502020204030204" pitchFamily="34" charset="0"/>
            </a:endParaRPr>
          </a:p>
        </p:txBody>
      </p:sp>
      <p:sp>
        <p:nvSpPr>
          <p:cNvPr id="6" name="Text Box 29"/>
          <p:cNvSpPr txBox="1">
            <a:spLocks noChangeArrowheads="1"/>
          </p:cNvSpPr>
          <p:nvPr/>
        </p:nvSpPr>
        <p:spPr bwMode="auto">
          <a:xfrm>
            <a:off x="543710" y="2591411"/>
            <a:ext cx="28622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SzPct val="80000"/>
              <a:buFont typeface="Wingdings" panose="05000000000000000000" pitchFamily="2" charset="2"/>
              <a:buChar char="§"/>
            </a:pPr>
            <a:r>
              <a:rPr lang="en-US" altLang="en-US" sz="2200" dirty="0">
                <a:latin typeface="Calibri" panose="020F0502020204030204" pitchFamily="34" charset="0"/>
              </a:rPr>
              <a:t> Process A terminated.</a:t>
            </a:r>
          </a:p>
        </p:txBody>
      </p:sp>
      <p:sp>
        <p:nvSpPr>
          <p:cNvPr id="7" name="Text Box 31"/>
          <p:cNvSpPr txBox="1">
            <a:spLocks noChangeArrowheads="1"/>
          </p:cNvSpPr>
          <p:nvPr/>
        </p:nvSpPr>
        <p:spPr bwMode="auto">
          <a:xfrm>
            <a:off x="519884" y="3629162"/>
            <a:ext cx="40671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SzPct val="80000"/>
              <a:buFont typeface="Wingdings" panose="05000000000000000000" pitchFamily="2" charset="2"/>
              <a:buChar char="§"/>
            </a:pPr>
            <a:r>
              <a:rPr lang="en-US" altLang="en-US" sz="2200" dirty="0">
                <a:latin typeface="Calibri" panose="020F0502020204030204" pitchFamily="34" charset="0"/>
              </a:rPr>
              <a:t> Process E starts requiring 100K.</a:t>
            </a:r>
          </a:p>
        </p:txBody>
      </p:sp>
      <p:sp>
        <p:nvSpPr>
          <p:cNvPr id="8" name="Text Box 33"/>
          <p:cNvSpPr txBox="1">
            <a:spLocks noChangeArrowheads="1"/>
          </p:cNvSpPr>
          <p:nvPr/>
        </p:nvSpPr>
        <p:spPr bwMode="auto">
          <a:xfrm>
            <a:off x="547684" y="3103524"/>
            <a:ext cx="28495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SzPct val="80000"/>
              <a:buFont typeface="Wingdings" panose="05000000000000000000" pitchFamily="2" charset="2"/>
              <a:buChar char="§"/>
            </a:pPr>
            <a:r>
              <a:rPr lang="en-US" altLang="en-US" sz="2200" dirty="0">
                <a:latin typeface="Calibri" panose="020F0502020204030204" pitchFamily="34" charset="0"/>
              </a:rPr>
              <a:t> Process C terminated.</a:t>
            </a:r>
          </a:p>
        </p:txBody>
      </p:sp>
      <p:sp>
        <p:nvSpPr>
          <p:cNvPr id="11" name="Text Box 34"/>
          <p:cNvSpPr txBox="1">
            <a:spLocks noChangeArrowheads="1"/>
          </p:cNvSpPr>
          <p:nvPr/>
        </p:nvSpPr>
        <p:spPr bwMode="auto">
          <a:xfrm>
            <a:off x="547684" y="4155479"/>
            <a:ext cx="40576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SzPct val="80000"/>
              <a:buFont typeface="Wingdings" panose="05000000000000000000" pitchFamily="2" charset="2"/>
              <a:buChar char="§"/>
            </a:pPr>
            <a:r>
              <a:rPr lang="en-US" altLang="en-US" sz="2200" dirty="0">
                <a:latin typeface="Calibri" panose="020F0502020204030204" pitchFamily="34" charset="0"/>
              </a:rPr>
              <a:t> Process F starts requiring 160K.</a:t>
            </a:r>
          </a:p>
        </p:txBody>
      </p:sp>
      <p:sp>
        <p:nvSpPr>
          <p:cNvPr id="13" name="Text Box 35"/>
          <p:cNvSpPr txBox="1">
            <a:spLocks noChangeArrowheads="1"/>
          </p:cNvSpPr>
          <p:nvPr/>
        </p:nvSpPr>
        <p:spPr bwMode="auto">
          <a:xfrm>
            <a:off x="547684" y="4799799"/>
            <a:ext cx="4191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dirty="0">
                <a:latin typeface="Calibri" panose="020F0502020204030204" pitchFamily="34" charset="0"/>
              </a:rPr>
              <a:t>Where will each algorithm place E and F?</a:t>
            </a:r>
          </a:p>
        </p:txBody>
      </p:sp>
      <p:grpSp>
        <p:nvGrpSpPr>
          <p:cNvPr id="14" name="Group 11"/>
          <p:cNvGrpSpPr>
            <a:grpSpLocks/>
          </p:cNvGrpSpPr>
          <p:nvPr/>
        </p:nvGrpSpPr>
        <p:grpSpPr bwMode="auto">
          <a:xfrm>
            <a:off x="5072063" y="1428750"/>
            <a:ext cx="3516312" cy="4792663"/>
            <a:chOff x="1154113" y="1112838"/>
            <a:chExt cx="3565544" cy="5036274"/>
          </a:xfrm>
        </p:grpSpPr>
        <p:sp>
          <p:nvSpPr>
            <p:cNvPr id="15" name="Rectangle 36"/>
            <p:cNvSpPr>
              <a:spLocks noChangeArrowheads="1"/>
            </p:cNvSpPr>
            <p:nvPr/>
          </p:nvSpPr>
          <p:spPr bwMode="auto">
            <a:xfrm>
              <a:off x="1154113" y="5608638"/>
              <a:ext cx="2590800" cy="5334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6" name="Rectangle 9"/>
            <p:cNvSpPr>
              <a:spLocks noChangeArrowheads="1"/>
            </p:cNvSpPr>
            <p:nvPr/>
          </p:nvSpPr>
          <p:spPr bwMode="auto">
            <a:xfrm>
              <a:off x="1154113" y="1112838"/>
              <a:ext cx="2590800" cy="502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7" name="Line 10"/>
            <p:cNvSpPr>
              <a:spLocks noChangeShapeType="1"/>
            </p:cNvSpPr>
            <p:nvPr/>
          </p:nvSpPr>
          <p:spPr bwMode="auto">
            <a:xfrm>
              <a:off x="1154113" y="5608638"/>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 name="Line 11"/>
            <p:cNvSpPr>
              <a:spLocks noChangeShapeType="1"/>
            </p:cNvSpPr>
            <p:nvPr/>
          </p:nvSpPr>
          <p:spPr bwMode="auto">
            <a:xfrm>
              <a:off x="1154113" y="3170238"/>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9" name="Line 12"/>
            <p:cNvSpPr>
              <a:spLocks noChangeShapeType="1"/>
            </p:cNvSpPr>
            <p:nvPr/>
          </p:nvSpPr>
          <p:spPr bwMode="auto">
            <a:xfrm>
              <a:off x="1154113" y="2255838"/>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 name="Line 13"/>
            <p:cNvSpPr>
              <a:spLocks noChangeShapeType="1"/>
            </p:cNvSpPr>
            <p:nvPr/>
          </p:nvSpPr>
          <p:spPr bwMode="auto">
            <a:xfrm>
              <a:off x="1154113" y="3932238"/>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 name="Line 14"/>
            <p:cNvSpPr>
              <a:spLocks noChangeShapeType="1"/>
            </p:cNvSpPr>
            <p:nvPr/>
          </p:nvSpPr>
          <p:spPr bwMode="auto">
            <a:xfrm>
              <a:off x="1154113" y="4618038"/>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2" name="Text Box 15"/>
            <p:cNvSpPr txBox="1">
              <a:spLocks noChangeArrowheads="1"/>
            </p:cNvSpPr>
            <p:nvPr/>
          </p:nvSpPr>
          <p:spPr bwMode="auto">
            <a:xfrm>
              <a:off x="4049713" y="5761038"/>
              <a:ext cx="603401" cy="38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70K</a:t>
              </a:r>
            </a:p>
          </p:txBody>
        </p:sp>
        <p:sp>
          <p:nvSpPr>
            <p:cNvPr id="23" name="Text Box 16"/>
            <p:cNvSpPr txBox="1">
              <a:spLocks noChangeArrowheads="1"/>
            </p:cNvSpPr>
            <p:nvPr/>
          </p:nvSpPr>
          <p:spPr bwMode="auto">
            <a:xfrm>
              <a:off x="3986213" y="1493838"/>
              <a:ext cx="733444" cy="38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304K</a:t>
              </a:r>
            </a:p>
          </p:txBody>
        </p:sp>
        <p:sp>
          <p:nvSpPr>
            <p:cNvPr id="24" name="Text Box 17"/>
            <p:cNvSpPr txBox="1">
              <a:spLocks noChangeArrowheads="1"/>
            </p:cNvSpPr>
            <p:nvPr/>
          </p:nvSpPr>
          <p:spPr bwMode="auto">
            <a:xfrm>
              <a:off x="3973512" y="2484438"/>
              <a:ext cx="733444" cy="38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200K</a:t>
              </a:r>
            </a:p>
          </p:txBody>
        </p:sp>
        <p:sp>
          <p:nvSpPr>
            <p:cNvPr id="25" name="Text Box 18"/>
            <p:cNvSpPr txBox="1">
              <a:spLocks noChangeArrowheads="1"/>
            </p:cNvSpPr>
            <p:nvPr/>
          </p:nvSpPr>
          <p:spPr bwMode="auto">
            <a:xfrm>
              <a:off x="3973512" y="3322638"/>
              <a:ext cx="733444" cy="38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150K</a:t>
              </a:r>
            </a:p>
          </p:txBody>
        </p:sp>
        <p:sp>
          <p:nvSpPr>
            <p:cNvPr id="26" name="Text Box 19"/>
            <p:cNvSpPr txBox="1">
              <a:spLocks noChangeArrowheads="1"/>
            </p:cNvSpPr>
            <p:nvPr/>
          </p:nvSpPr>
          <p:spPr bwMode="auto">
            <a:xfrm>
              <a:off x="3986212" y="4084638"/>
              <a:ext cx="733444" cy="38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t>100K</a:t>
              </a:r>
            </a:p>
          </p:txBody>
        </p:sp>
        <p:sp>
          <p:nvSpPr>
            <p:cNvPr id="27" name="Text Box 20"/>
            <p:cNvSpPr txBox="1">
              <a:spLocks noChangeArrowheads="1"/>
            </p:cNvSpPr>
            <p:nvPr/>
          </p:nvSpPr>
          <p:spPr bwMode="auto">
            <a:xfrm>
              <a:off x="3986212" y="4922839"/>
              <a:ext cx="733444" cy="38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200K</a:t>
              </a:r>
            </a:p>
          </p:txBody>
        </p:sp>
        <p:sp>
          <p:nvSpPr>
            <p:cNvPr id="28" name="Text Box 21"/>
            <p:cNvSpPr txBox="1">
              <a:spLocks noChangeArrowheads="1"/>
            </p:cNvSpPr>
            <p:nvPr/>
          </p:nvSpPr>
          <p:spPr bwMode="auto">
            <a:xfrm>
              <a:off x="2144713" y="5684839"/>
              <a:ext cx="562762" cy="42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OS</a:t>
              </a:r>
            </a:p>
          </p:txBody>
        </p:sp>
        <p:sp>
          <p:nvSpPr>
            <p:cNvPr id="29" name="Text Box 22"/>
            <p:cNvSpPr txBox="1">
              <a:spLocks noChangeArrowheads="1"/>
            </p:cNvSpPr>
            <p:nvPr/>
          </p:nvSpPr>
          <p:spPr bwMode="auto">
            <a:xfrm>
              <a:off x="1996718" y="3332064"/>
              <a:ext cx="930275" cy="42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smtClean="0"/>
                <a:t>  free</a:t>
              </a:r>
              <a:endParaRPr lang="en-US" altLang="en-US" sz="2000" dirty="0"/>
            </a:p>
          </p:txBody>
        </p:sp>
        <p:sp>
          <p:nvSpPr>
            <p:cNvPr id="30" name="Text Box 23"/>
            <p:cNvSpPr txBox="1">
              <a:spLocks noChangeArrowheads="1"/>
            </p:cNvSpPr>
            <p:nvPr/>
          </p:nvSpPr>
          <p:spPr bwMode="auto">
            <a:xfrm>
              <a:off x="2297113" y="2560638"/>
              <a:ext cx="375824" cy="42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D</a:t>
              </a:r>
            </a:p>
          </p:txBody>
        </p:sp>
        <p:sp>
          <p:nvSpPr>
            <p:cNvPr id="31" name="Text Box 24"/>
            <p:cNvSpPr txBox="1">
              <a:spLocks noChangeArrowheads="1"/>
            </p:cNvSpPr>
            <p:nvPr/>
          </p:nvSpPr>
          <p:spPr bwMode="auto">
            <a:xfrm>
              <a:off x="2297113" y="4084638"/>
              <a:ext cx="361196" cy="42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B</a:t>
              </a:r>
            </a:p>
          </p:txBody>
        </p:sp>
        <p:sp>
          <p:nvSpPr>
            <p:cNvPr id="32" name="Text Box 25"/>
            <p:cNvSpPr txBox="1">
              <a:spLocks noChangeArrowheads="1"/>
            </p:cNvSpPr>
            <p:nvPr/>
          </p:nvSpPr>
          <p:spPr bwMode="auto">
            <a:xfrm>
              <a:off x="1996718" y="4911328"/>
              <a:ext cx="854075" cy="42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smtClean="0"/>
                <a:t>  free</a:t>
              </a:r>
              <a:endParaRPr lang="en-US" altLang="en-US" sz="2000" dirty="0"/>
            </a:p>
          </p:txBody>
        </p:sp>
        <p:sp>
          <p:nvSpPr>
            <p:cNvPr id="33" name="Rectangle 26"/>
            <p:cNvSpPr>
              <a:spLocks noChangeArrowheads="1"/>
            </p:cNvSpPr>
            <p:nvPr/>
          </p:nvSpPr>
          <p:spPr bwMode="auto">
            <a:xfrm>
              <a:off x="1154113" y="1112838"/>
              <a:ext cx="2590800" cy="11430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sp>
        <p:nvSpPr>
          <p:cNvPr id="36" name="Rectangle 128"/>
          <p:cNvSpPr>
            <a:spLocks noChangeArrowheads="1"/>
          </p:cNvSpPr>
          <p:nvPr/>
        </p:nvSpPr>
        <p:spPr bwMode="auto">
          <a:xfrm>
            <a:off x="428625" y="345164"/>
            <a:ext cx="637713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0" dirty="0">
                <a:latin typeface="Calibri" panose="020F0502020204030204" pitchFamily="34" charset="0"/>
              </a:rPr>
              <a:t>Memory management by variable partitions</a:t>
            </a:r>
          </a:p>
        </p:txBody>
      </p:sp>
      <p:sp>
        <p:nvSpPr>
          <p:cNvPr id="38" name="TextBox 37"/>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7- </a:t>
            </a:r>
            <a:r>
              <a:rPr lang="en-US" sz="1400" i="1" dirty="0" smtClean="0">
                <a:latin typeface="+mn-lt"/>
              </a:rPr>
              <a:t>Page 5</a:t>
            </a:r>
            <a:endParaRPr lang="en-GB" sz="1400" i="1" dirty="0">
              <a:latin typeface="+mn-lt"/>
            </a:endParaRPr>
          </a:p>
        </p:txBody>
      </p:sp>
      <p:cxnSp>
        <p:nvCxnSpPr>
          <p:cNvPr id="39" name="Straight Connector 38"/>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35"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latin typeface="+mn-lt"/>
                <a:cs typeface="+mn-cs"/>
              </a:rPr>
              <a:t>ECP-622– Spring 2020</a:t>
            </a:r>
            <a:endParaRPr lang="en-GB" sz="1400" i="1" dirty="0">
              <a:latin typeface="+mn-lt"/>
              <a:cs typeface="+mn-cs"/>
            </a:endParaRPr>
          </a:p>
        </p:txBody>
      </p:sp>
      <p:sp>
        <p:nvSpPr>
          <p:cNvPr id="37" name="Rectangle 1"/>
          <p:cNvSpPr/>
          <p:nvPr/>
        </p:nvSpPr>
        <p:spPr>
          <a:xfrm>
            <a:off x="5072062" y="2142259"/>
            <a:ext cx="2555027" cy="39170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2"/>
          <p:cNvSpPr txBox="1"/>
          <p:nvPr/>
        </p:nvSpPr>
        <p:spPr>
          <a:xfrm>
            <a:off x="6222535" y="2106722"/>
            <a:ext cx="309700" cy="400110"/>
          </a:xfrm>
          <a:prstGeom prst="rect">
            <a:avLst/>
          </a:prstGeom>
          <a:noFill/>
        </p:spPr>
        <p:txBody>
          <a:bodyPr wrap="none" rtlCol="0">
            <a:spAutoFit/>
          </a:bodyPr>
          <a:lstStyle/>
          <a:p>
            <a:r>
              <a:rPr lang="en-US" sz="2000" dirty="0" smtClean="0"/>
              <a:t>E</a:t>
            </a:r>
            <a:endParaRPr lang="en-GB" sz="2000" dirty="0"/>
          </a:p>
        </p:txBody>
      </p:sp>
      <p:sp>
        <p:nvSpPr>
          <p:cNvPr id="41" name="Rectangle 3"/>
          <p:cNvSpPr/>
          <p:nvPr/>
        </p:nvSpPr>
        <p:spPr>
          <a:xfrm>
            <a:off x="5072062" y="1686727"/>
            <a:ext cx="2555027" cy="46823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39"/>
          <p:cNvSpPr txBox="1"/>
          <p:nvPr/>
        </p:nvSpPr>
        <p:spPr>
          <a:xfrm>
            <a:off x="6206899" y="1746984"/>
            <a:ext cx="309700" cy="400110"/>
          </a:xfrm>
          <a:prstGeom prst="rect">
            <a:avLst/>
          </a:prstGeom>
          <a:noFill/>
        </p:spPr>
        <p:txBody>
          <a:bodyPr wrap="none" rtlCol="0">
            <a:spAutoFit/>
          </a:bodyPr>
          <a:lstStyle/>
          <a:p>
            <a:r>
              <a:rPr lang="en-US" sz="2000" dirty="0" smtClean="0"/>
              <a:t>F</a:t>
            </a:r>
            <a:endParaRPr lang="en-GB" sz="2000" dirty="0"/>
          </a:p>
        </p:txBody>
      </p:sp>
      <p:sp>
        <p:nvSpPr>
          <p:cNvPr id="43" name="Text Box 22"/>
          <p:cNvSpPr txBox="1">
            <a:spLocks noChangeArrowheads="1"/>
          </p:cNvSpPr>
          <p:nvPr/>
        </p:nvSpPr>
        <p:spPr bwMode="auto">
          <a:xfrm>
            <a:off x="5987573" y="1399940"/>
            <a:ext cx="9174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dirty="0" smtClean="0"/>
              <a:t>  free</a:t>
            </a:r>
            <a:endParaRPr lang="en-US" altLang="en-US" sz="1400" dirty="0"/>
          </a:p>
        </p:txBody>
      </p:sp>
    </p:spTree>
    <p:extLst>
      <p:ext uri="{BB962C8B-B14F-4D97-AF65-F5344CB8AC3E}">
        <p14:creationId xmlns:p14="http://schemas.microsoft.com/office/powerpoint/2010/main" val="33488572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8"/>
          <p:cNvSpPr txBox="1">
            <a:spLocks noChangeArrowheads="1"/>
          </p:cNvSpPr>
          <p:nvPr/>
        </p:nvSpPr>
        <p:spPr bwMode="auto">
          <a:xfrm>
            <a:off x="484505" y="1409719"/>
            <a:ext cx="430195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200" u="sng" dirty="0" smtClean="0">
                <a:latin typeface="Calibri" panose="020F0502020204030204" pitchFamily="34" charset="0"/>
              </a:rPr>
              <a:t>First-fit</a:t>
            </a:r>
            <a:r>
              <a:rPr lang="en-US" altLang="en-US" sz="2200" dirty="0" smtClean="0">
                <a:latin typeface="Calibri" panose="020F0502020204030204" pitchFamily="34" charset="0"/>
              </a:rPr>
              <a:t>  assuming that addresses increase upwards</a:t>
            </a:r>
            <a:endParaRPr lang="en-US" altLang="en-US" sz="2200" dirty="0">
              <a:latin typeface="Calibri" panose="020F0502020204030204" pitchFamily="34" charset="0"/>
            </a:endParaRPr>
          </a:p>
        </p:txBody>
      </p:sp>
      <p:sp>
        <p:nvSpPr>
          <p:cNvPr id="6" name="Text Box 29"/>
          <p:cNvSpPr txBox="1">
            <a:spLocks noChangeArrowheads="1"/>
          </p:cNvSpPr>
          <p:nvPr/>
        </p:nvSpPr>
        <p:spPr bwMode="auto">
          <a:xfrm>
            <a:off x="543710" y="2591411"/>
            <a:ext cx="28622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SzPct val="80000"/>
              <a:buFont typeface="Wingdings" panose="05000000000000000000" pitchFamily="2" charset="2"/>
              <a:buChar char="§"/>
            </a:pPr>
            <a:r>
              <a:rPr lang="en-US" altLang="en-US" sz="2200" dirty="0">
                <a:latin typeface="Calibri" panose="020F0502020204030204" pitchFamily="34" charset="0"/>
              </a:rPr>
              <a:t> Process A terminated.</a:t>
            </a:r>
          </a:p>
        </p:txBody>
      </p:sp>
      <p:sp>
        <p:nvSpPr>
          <p:cNvPr id="7" name="Text Box 31"/>
          <p:cNvSpPr txBox="1">
            <a:spLocks noChangeArrowheads="1"/>
          </p:cNvSpPr>
          <p:nvPr/>
        </p:nvSpPr>
        <p:spPr bwMode="auto">
          <a:xfrm>
            <a:off x="519884" y="3629162"/>
            <a:ext cx="40671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SzPct val="80000"/>
              <a:buFont typeface="Wingdings" panose="05000000000000000000" pitchFamily="2" charset="2"/>
              <a:buChar char="§"/>
            </a:pPr>
            <a:r>
              <a:rPr lang="en-US" altLang="en-US" sz="2200" dirty="0">
                <a:latin typeface="Calibri" panose="020F0502020204030204" pitchFamily="34" charset="0"/>
              </a:rPr>
              <a:t> Process E starts requiring 100K.</a:t>
            </a:r>
          </a:p>
        </p:txBody>
      </p:sp>
      <p:sp>
        <p:nvSpPr>
          <p:cNvPr id="8" name="Text Box 33"/>
          <p:cNvSpPr txBox="1">
            <a:spLocks noChangeArrowheads="1"/>
          </p:cNvSpPr>
          <p:nvPr/>
        </p:nvSpPr>
        <p:spPr bwMode="auto">
          <a:xfrm>
            <a:off x="547684" y="3103524"/>
            <a:ext cx="28495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SzPct val="80000"/>
              <a:buFont typeface="Wingdings" panose="05000000000000000000" pitchFamily="2" charset="2"/>
              <a:buChar char="§"/>
            </a:pPr>
            <a:r>
              <a:rPr lang="en-US" altLang="en-US" sz="2200" dirty="0">
                <a:latin typeface="Calibri" panose="020F0502020204030204" pitchFamily="34" charset="0"/>
              </a:rPr>
              <a:t> Process C terminated.</a:t>
            </a:r>
          </a:p>
        </p:txBody>
      </p:sp>
      <p:sp>
        <p:nvSpPr>
          <p:cNvPr id="11" name="Text Box 34"/>
          <p:cNvSpPr txBox="1">
            <a:spLocks noChangeArrowheads="1"/>
          </p:cNvSpPr>
          <p:nvPr/>
        </p:nvSpPr>
        <p:spPr bwMode="auto">
          <a:xfrm>
            <a:off x="547684" y="4155479"/>
            <a:ext cx="40576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SzPct val="80000"/>
              <a:buFont typeface="Wingdings" panose="05000000000000000000" pitchFamily="2" charset="2"/>
              <a:buChar char="§"/>
            </a:pPr>
            <a:r>
              <a:rPr lang="en-US" altLang="en-US" sz="2200" dirty="0">
                <a:latin typeface="Calibri" panose="020F0502020204030204" pitchFamily="34" charset="0"/>
              </a:rPr>
              <a:t> Process F starts requiring 160K.</a:t>
            </a:r>
          </a:p>
        </p:txBody>
      </p:sp>
      <p:sp>
        <p:nvSpPr>
          <p:cNvPr id="13" name="Text Box 35"/>
          <p:cNvSpPr txBox="1">
            <a:spLocks noChangeArrowheads="1"/>
          </p:cNvSpPr>
          <p:nvPr/>
        </p:nvSpPr>
        <p:spPr bwMode="auto">
          <a:xfrm>
            <a:off x="547684" y="4799799"/>
            <a:ext cx="4191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dirty="0">
                <a:latin typeface="Calibri" panose="020F0502020204030204" pitchFamily="34" charset="0"/>
              </a:rPr>
              <a:t>Where will each algorithm place E and F?</a:t>
            </a:r>
          </a:p>
        </p:txBody>
      </p:sp>
      <p:grpSp>
        <p:nvGrpSpPr>
          <p:cNvPr id="14" name="Group 11"/>
          <p:cNvGrpSpPr>
            <a:grpSpLocks/>
          </p:cNvGrpSpPr>
          <p:nvPr/>
        </p:nvGrpSpPr>
        <p:grpSpPr bwMode="auto">
          <a:xfrm>
            <a:off x="5072063" y="1428750"/>
            <a:ext cx="3516312" cy="4792663"/>
            <a:chOff x="1154113" y="1112838"/>
            <a:chExt cx="3565544" cy="5036274"/>
          </a:xfrm>
        </p:grpSpPr>
        <p:sp>
          <p:nvSpPr>
            <p:cNvPr id="15" name="Rectangle 36"/>
            <p:cNvSpPr>
              <a:spLocks noChangeArrowheads="1"/>
            </p:cNvSpPr>
            <p:nvPr/>
          </p:nvSpPr>
          <p:spPr bwMode="auto">
            <a:xfrm>
              <a:off x="1154113" y="5608638"/>
              <a:ext cx="2590800" cy="5334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6" name="Rectangle 9"/>
            <p:cNvSpPr>
              <a:spLocks noChangeArrowheads="1"/>
            </p:cNvSpPr>
            <p:nvPr/>
          </p:nvSpPr>
          <p:spPr bwMode="auto">
            <a:xfrm>
              <a:off x="1154113" y="1112838"/>
              <a:ext cx="2590800" cy="502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7" name="Line 10"/>
            <p:cNvSpPr>
              <a:spLocks noChangeShapeType="1"/>
            </p:cNvSpPr>
            <p:nvPr/>
          </p:nvSpPr>
          <p:spPr bwMode="auto">
            <a:xfrm>
              <a:off x="1154113" y="5608638"/>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 name="Line 11"/>
            <p:cNvSpPr>
              <a:spLocks noChangeShapeType="1"/>
            </p:cNvSpPr>
            <p:nvPr/>
          </p:nvSpPr>
          <p:spPr bwMode="auto">
            <a:xfrm>
              <a:off x="1154113" y="3170238"/>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9" name="Line 12"/>
            <p:cNvSpPr>
              <a:spLocks noChangeShapeType="1"/>
            </p:cNvSpPr>
            <p:nvPr/>
          </p:nvSpPr>
          <p:spPr bwMode="auto">
            <a:xfrm>
              <a:off x="1154113" y="2255838"/>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 name="Line 13"/>
            <p:cNvSpPr>
              <a:spLocks noChangeShapeType="1"/>
            </p:cNvSpPr>
            <p:nvPr/>
          </p:nvSpPr>
          <p:spPr bwMode="auto">
            <a:xfrm>
              <a:off x="1154113" y="3932238"/>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 name="Line 14"/>
            <p:cNvSpPr>
              <a:spLocks noChangeShapeType="1"/>
            </p:cNvSpPr>
            <p:nvPr/>
          </p:nvSpPr>
          <p:spPr bwMode="auto">
            <a:xfrm>
              <a:off x="1154113" y="4618038"/>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2" name="Text Box 15"/>
            <p:cNvSpPr txBox="1">
              <a:spLocks noChangeArrowheads="1"/>
            </p:cNvSpPr>
            <p:nvPr/>
          </p:nvSpPr>
          <p:spPr bwMode="auto">
            <a:xfrm>
              <a:off x="4049713" y="5761038"/>
              <a:ext cx="603401" cy="38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t>70K</a:t>
              </a:r>
            </a:p>
          </p:txBody>
        </p:sp>
        <p:sp>
          <p:nvSpPr>
            <p:cNvPr id="23" name="Text Box 16"/>
            <p:cNvSpPr txBox="1">
              <a:spLocks noChangeArrowheads="1"/>
            </p:cNvSpPr>
            <p:nvPr/>
          </p:nvSpPr>
          <p:spPr bwMode="auto">
            <a:xfrm>
              <a:off x="3986213" y="1493838"/>
              <a:ext cx="733444" cy="38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304K</a:t>
              </a:r>
            </a:p>
          </p:txBody>
        </p:sp>
        <p:sp>
          <p:nvSpPr>
            <p:cNvPr id="24" name="Text Box 17"/>
            <p:cNvSpPr txBox="1">
              <a:spLocks noChangeArrowheads="1"/>
            </p:cNvSpPr>
            <p:nvPr/>
          </p:nvSpPr>
          <p:spPr bwMode="auto">
            <a:xfrm>
              <a:off x="3973512" y="2484438"/>
              <a:ext cx="733444" cy="38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200K</a:t>
              </a:r>
            </a:p>
          </p:txBody>
        </p:sp>
        <p:sp>
          <p:nvSpPr>
            <p:cNvPr id="25" name="Text Box 18"/>
            <p:cNvSpPr txBox="1">
              <a:spLocks noChangeArrowheads="1"/>
            </p:cNvSpPr>
            <p:nvPr/>
          </p:nvSpPr>
          <p:spPr bwMode="auto">
            <a:xfrm>
              <a:off x="3973512" y="3322638"/>
              <a:ext cx="733444" cy="38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150K</a:t>
              </a:r>
            </a:p>
          </p:txBody>
        </p:sp>
        <p:sp>
          <p:nvSpPr>
            <p:cNvPr id="26" name="Text Box 19"/>
            <p:cNvSpPr txBox="1">
              <a:spLocks noChangeArrowheads="1"/>
            </p:cNvSpPr>
            <p:nvPr/>
          </p:nvSpPr>
          <p:spPr bwMode="auto">
            <a:xfrm>
              <a:off x="3986212" y="4084638"/>
              <a:ext cx="733444" cy="38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t>100K</a:t>
              </a:r>
            </a:p>
          </p:txBody>
        </p:sp>
        <p:sp>
          <p:nvSpPr>
            <p:cNvPr id="27" name="Text Box 20"/>
            <p:cNvSpPr txBox="1">
              <a:spLocks noChangeArrowheads="1"/>
            </p:cNvSpPr>
            <p:nvPr/>
          </p:nvSpPr>
          <p:spPr bwMode="auto">
            <a:xfrm>
              <a:off x="3986212" y="4922839"/>
              <a:ext cx="733444" cy="38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200K</a:t>
              </a:r>
            </a:p>
          </p:txBody>
        </p:sp>
        <p:sp>
          <p:nvSpPr>
            <p:cNvPr id="28" name="Text Box 21"/>
            <p:cNvSpPr txBox="1">
              <a:spLocks noChangeArrowheads="1"/>
            </p:cNvSpPr>
            <p:nvPr/>
          </p:nvSpPr>
          <p:spPr bwMode="auto">
            <a:xfrm>
              <a:off x="2144713" y="5684839"/>
              <a:ext cx="562762" cy="42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OS</a:t>
              </a:r>
            </a:p>
          </p:txBody>
        </p:sp>
        <p:sp>
          <p:nvSpPr>
            <p:cNvPr id="29" name="Text Box 22"/>
            <p:cNvSpPr txBox="1">
              <a:spLocks noChangeArrowheads="1"/>
            </p:cNvSpPr>
            <p:nvPr/>
          </p:nvSpPr>
          <p:spPr bwMode="auto">
            <a:xfrm>
              <a:off x="1996718" y="3332064"/>
              <a:ext cx="930275" cy="42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smtClean="0"/>
                <a:t>  free</a:t>
              </a:r>
              <a:endParaRPr lang="en-US" altLang="en-US" sz="2000" dirty="0"/>
            </a:p>
          </p:txBody>
        </p:sp>
        <p:sp>
          <p:nvSpPr>
            <p:cNvPr id="30" name="Text Box 23"/>
            <p:cNvSpPr txBox="1">
              <a:spLocks noChangeArrowheads="1"/>
            </p:cNvSpPr>
            <p:nvPr/>
          </p:nvSpPr>
          <p:spPr bwMode="auto">
            <a:xfrm>
              <a:off x="2297113" y="2560638"/>
              <a:ext cx="375824" cy="42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D</a:t>
              </a:r>
            </a:p>
          </p:txBody>
        </p:sp>
        <p:sp>
          <p:nvSpPr>
            <p:cNvPr id="31" name="Text Box 24"/>
            <p:cNvSpPr txBox="1">
              <a:spLocks noChangeArrowheads="1"/>
            </p:cNvSpPr>
            <p:nvPr/>
          </p:nvSpPr>
          <p:spPr bwMode="auto">
            <a:xfrm>
              <a:off x="2297113" y="4084638"/>
              <a:ext cx="361196" cy="42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B</a:t>
              </a:r>
            </a:p>
          </p:txBody>
        </p:sp>
        <p:sp>
          <p:nvSpPr>
            <p:cNvPr id="32" name="Text Box 25"/>
            <p:cNvSpPr txBox="1">
              <a:spLocks noChangeArrowheads="1"/>
            </p:cNvSpPr>
            <p:nvPr/>
          </p:nvSpPr>
          <p:spPr bwMode="auto">
            <a:xfrm>
              <a:off x="1972151" y="4699467"/>
              <a:ext cx="854075" cy="42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smtClean="0"/>
                <a:t>  free</a:t>
              </a:r>
              <a:endParaRPr lang="en-US" altLang="en-US" sz="2000" dirty="0"/>
            </a:p>
          </p:txBody>
        </p:sp>
        <p:sp>
          <p:nvSpPr>
            <p:cNvPr id="33" name="Rectangle 26"/>
            <p:cNvSpPr>
              <a:spLocks noChangeArrowheads="1"/>
            </p:cNvSpPr>
            <p:nvPr/>
          </p:nvSpPr>
          <p:spPr bwMode="auto">
            <a:xfrm>
              <a:off x="1154113" y="1112838"/>
              <a:ext cx="2590800" cy="11430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34" name="Text Box 27"/>
            <p:cNvSpPr txBox="1">
              <a:spLocks noChangeArrowheads="1"/>
            </p:cNvSpPr>
            <p:nvPr/>
          </p:nvSpPr>
          <p:spPr bwMode="auto">
            <a:xfrm>
              <a:off x="2132368" y="1272125"/>
              <a:ext cx="634286" cy="42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a:t>free</a:t>
              </a:r>
            </a:p>
          </p:txBody>
        </p:sp>
      </p:grpSp>
      <p:sp>
        <p:nvSpPr>
          <p:cNvPr id="36" name="Rectangle 128"/>
          <p:cNvSpPr>
            <a:spLocks noChangeArrowheads="1"/>
          </p:cNvSpPr>
          <p:nvPr/>
        </p:nvSpPr>
        <p:spPr bwMode="auto">
          <a:xfrm>
            <a:off x="428625" y="345164"/>
            <a:ext cx="637713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0" dirty="0">
                <a:latin typeface="Calibri" panose="020F0502020204030204" pitchFamily="34" charset="0"/>
              </a:rPr>
              <a:t>Memory management by variable partitions</a:t>
            </a:r>
          </a:p>
        </p:txBody>
      </p:sp>
      <p:sp>
        <p:nvSpPr>
          <p:cNvPr id="38" name="TextBox 37"/>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7- </a:t>
            </a:r>
            <a:r>
              <a:rPr lang="en-US" sz="1400" i="1" dirty="0" smtClean="0">
                <a:latin typeface="+mn-lt"/>
              </a:rPr>
              <a:t>Page 5</a:t>
            </a:r>
            <a:endParaRPr lang="en-GB" sz="1400" i="1" dirty="0">
              <a:latin typeface="+mn-lt"/>
            </a:endParaRPr>
          </a:p>
        </p:txBody>
      </p:sp>
      <p:cxnSp>
        <p:nvCxnSpPr>
          <p:cNvPr id="39" name="Straight Connector 38"/>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35"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latin typeface="+mn-lt"/>
                <a:cs typeface="+mn-cs"/>
              </a:rPr>
              <a:t>ECP-622– Spring 2020</a:t>
            </a:r>
            <a:endParaRPr lang="en-GB" sz="1400" i="1" dirty="0">
              <a:latin typeface="+mn-lt"/>
              <a:cs typeface="+mn-cs"/>
            </a:endParaRPr>
          </a:p>
        </p:txBody>
      </p:sp>
      <p:sp>
        <p:nvSpPr>
          <p:cNvPr id="37" name="Rectangle 1"/>
          <p:cNvSpPr/>
          <p:nvPr/>
        </p:nvSpPr>
        <p:spPr>
          <a:xfrm>
            <a:off x="5072062" y="5245995"/>
            <a:ext cx="2555027" cy="47944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2"/>
          <p:cNvSpPr txBox="1"/>
          <p:nvPr/>
        </p:nvSpPr>
        <p:spPr>
          <a:xfrm>
            <a:off x="6171631" y="5296489"/>
            <a:ext cx="309700" cy="400110"/>
          </a:xfrm>
          <a:prstGeom prst="rect">
            <a:avLst/>
          </a:prstGeom>
          <a:noFill/>
        </p:spPr>
        <p:txBody>
          <a:bodyPr wrap="none" rtlCol="0">
            <a:spAutoFit/>
          </a:bodyPr>
          <a:lstStyle/>
          <a:p>
            <a:r>
              <a:rPr lang="en-US" sz="2000" dirty="0" smtClean="0"/>
              <a:t>E</a:t>
            </a:r>
            <a:endParaRPr lang="en-GB" sz="2000" dirty="0"/>
          </a:p>
        </p:txBody>
      </p:sp>
      <p:sp>
        <p:nvSpPr>
          <p:cNvPr id="41" name="Rectangle 3"/>
          <p:cNvSpPr/>
          <p:nvPr/>
        </p:nvSpPr>
        <p:spPr>
          <a:xfrm>
            <a:off x="5084236" y="2048227"/>
            <a:ext cx="2542854" cy="46823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2"/>
          <p:cNvSpPr txBox="1"/>
          <p:nvPr/>
        </p:nvSpPr>
        <p:spPr>
          <a:xfrm>
            <a:off x="6204069" y="2105869"/>
            <a:ext cx="309700" cy="400110"/>
          </a:xfrm>
          <a:prstGeom prst="rect">
            <a:avLst/>
          </a:prstGeom>
          <a:noFill/>
        </p:spPr>
        <p:txBody>
          <a:bodyPr wrap="none" rtlCol="0">
            <a:spAutoFit/>
          </a:bodyPr>
          <a:lstStyle/>
          <a:p>
            <a:r>
              <a:rPr lang="en-US" sz="2000" dirty="0" smtClean="0"/>
              <a:t>F</a:t>
            </a:r>
            <a:endParaRPr lang="en-GB" sz="2000" dirty="0"/>
          </a:p>
        </p:txBody>
      </p:sp>
    </p:spTree>
    <p:extLst>
      <p:ext uri="{BB962C8B-B14F-4D97-AF65-F5344CB8AC3E}">
        <p14:creationId xmlns:p14="http://schemas.microsoft.com/office/powerpoint/2010/main" val="14613092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8"/>
          <p:cNvSpPr txBox="1">
            <a:spLocks noChangeArrowheads="1"/>
          </p:cNvSpPr>
          <p:nvPr/>
        </p:nvSpPr>
        <p:spPr bwMode="auto">
          <a:xfrm>
            <a:off x="469515" y="1409719"/>
            <a:ext cx="430195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200" u="sng" dirty="0" smtClean="0">
                <a:latin typeface="Calibri" panose="020F0502020204030204" pitchFamily="34" charset="0"/>
              </a:rPr>
              <a:t>Next-fit</a:t>
            </a:r>
            <a:r>
              <a:rPr lang="en-US" altLang="en-US" sz="2200" dirty="0" smtClean="0">
                <a:latin typeface="Calibri" panose="020F0502020204030204" pitchFamily="34" charset="0"/>
              </a:rPr>
              <a:t> </a:t>
            </a:r>
            <a:r>
              <a:rPr lang="en-US" altLang="en-US" sz="2200" dirty="0">
                <a:latin typeface="Calibri" panose="020F0502020204030204" pitchFamily="34" charset="0"/>
              </a:rPr>
              <a:t> </a:t>
            </a:r>
            <a:r>
              <a:rPr lang="en-US" altLang="en-US" sz="2200" dirty="0" smtClean="0">
                <a:latin typeface="Calibri" panose="020F0502020204030204" pitchFamily="34" charset="0"/>
              </a:rPr>
              <a:t>assuming </a:t>
            </a:r>
            <a:r>
              <a:rPr lang="en-US" altLang="en-US" sz="2200" dirty="0">
                <a:latin typeface="Calibri" panose="020F0502020204030204" pitchFamily="34" charset="0"/>
              </a:rPr>
              <a:t>t</a:t>
            </a:r>
            <a:r>
              <a:rPr lang="en-US" altLang="en-US" sz="2200" dirty="0" smtClean="0">
                <a:latin typeface="Calibri" panose="020F0502020204030204" pitchFamily="34" charset="0"/>
              </a:rPr>
              <a:t>hat D was the process last assigned</a:t>
            </a:r>
            <a:endParaRPr lang="en-US" altLang="en-US" sz="2200" dirty="0">
              <a:latin typeface="Calibri" panose="020F0502020204030204" pitchFamily="34" charset="0"/>
            </a:endParaRPr>
          </a:p>
        </p:txBody>
      </p:sp>
      <p:sp>
        <p:nvSpPr>
          <p:cNvPr id="6" name="Text Box 29"/>
          <p:cNvSpPr txBox="1">
            <a:spLocks noChangeArrowheads="1"/>
          </p:cNvSpPr>
          <p:nvPr/>
        </p:nvSpPr>
        <p:spPr bwMode="auto">
          <a:xfrm>
            <a:off x="543710" y="2591411"/>
            <a:ext cx="28622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SzPct val="80000"/>
              <a:buFont typeface="Wingdings" panose="05000000000000000000" pitchFamily="2" charset="2"/>
              <a:buChar char="§"/>
            </a:pPr>
            <a:r>
              <a:rPr lang="en-US" altLang="en-US" sz="2200" dirty="0">
                <a:latin typeface="Calibri" panose="020F0502020204030204" pitchFamily="34" charset="0"/>
              </a:rPr>
              <a:t> Process A terminated.</a:t>
            </a:r>
          </a:p>
        </p:txBody>
      </p:sp>
      <p:sp>
        <p:nvSpPr>
          <p:cNvPr id="7" name="Text Box 31"/>
          <p:cNvSpPr txBox="1">
            <a:spLocks noChangeArrowheads="1"/>
          </p:cNvSpPr>
          <p:nvPr/>
        </p:nvSpPr>
        <p:spPr bwMode="auto">
          <a:xfrm>
            <a:off x="519884" y="3629162"/>
            <a:ext cx="40671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SzPct val="80000"/>
              <a:buFont typeface="Wingdings" panose="05000000000000000000" pitchFamily="2" charset="2"/>
              <a:buChar char="§"/>
            </a:pPr>
            <a:r>
              <a:rPr lang="en-US" altLang="en-US" sz="2200" dirty="0">
                <a:latin typeface="Calibri" panose="020F0502020204030204" pitchFamily="34" charset="0"/>
              </a:rPr>
              <a:t> Process E starts requiring 100K.</a:t>
            </a:r>
          </a:p>
        </p:txBody>
      </p:sp>
      <p:sp>
        <p:nvSpPr>
          <p:cNvPr id="8" name="Text Box 33"/>
          <p:cNvSpPr txBox="1">
            <a:spLocks noChangeArrowheads="1"/>
          </p:cNvSpPr>
          <p:nvPr/>
        </p:nvSpPr>
        <p:spPr bwMode="auto">
          <a:xfrm>
            <a:off x="547684" y="3103524"/>
            <a:ext cx="28495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SzPct val="80000"/>
              <a:buFont typeface="Wingdings" panose="05000000000000000000" pitchFamily="2" charset="2"/>
              <a:buChar char="§"/>
            </a:pPr>
            <a:r>
              <a:rPr lang="en-US" altLang="en-US" sz="2200" dirty="0">
                <a:latin typeface="Calibri" panose="020F0502020204030204" pitchFamily="34" charset="0"/>
              </a:rPr>
              <a:t> Process C terminated.</a:t>
            </a:r>
          </a:p>
        </p:txBody>
      </p:sp>
      <p:sp>
        <p:nvSpPr>
          <p:cNvPr id="11" name="Text Box 34"/>
          <p:cNvSpPr txBox="1">
            <a:spLocks noChangeArrowheads="1"/>
          </p:cNvSpPr>
          <p:nvPr/>
        </p:nvSpPr>
        <p:spPr bwMode="auto">
          <a:xfrm>
            <a:off x="547684" y="4155479"/>
            <a:ext cx="40576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SzPct val="80000"/>
              <a:buFont typeface="Wingdings" panose="05000000000000000000" pitchFamily="2" charset="2"/>
              <a:buChar char="§"/>
            </a:pPr>
            <a:r>
              <a:rPr lang="en-US" altLang="en-US" sz="2200" dirty="0">
                <a:latin typeface="Calibri" panose="020F0502020204030204" pitchFamily="34" charset="0"/>
              </a:rPr>
              <a:t> Process F starts requiring 160K.</a:t>
            </a:r>
          </a:p>
        </p:txBody>
      </p:sp>
      <p:sp>
        <p:nvSpPr>
          <p:cNvPr id="13" name="Text Box 35"/>
          <p:cNvSpPr txBox="1">
            <a:spLocks noChangeArrowheads="1"/>
          </p:cNvSpPr>
          <p:nvPr/>
        </p:nvSpPr>
        <p:spPr bwMode="auto">
          <a:xfrm>
            <a:off x="547684" y="4799799"/>
            <a:ext cx="4191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dirty="0">
                <a:latin typeface="Calibri" panose="020F0502020204030204" pitchFamily="34" charset="0"/>
              </a:rPr>
              <a:t>Where will each algorithm place E and F?</a:t>
            </a:r>
          </a:p>
        </p:txBody>
      </p:sp>
      <p:grpSp>
        <p:nvGrpSpPr>
          <p:cNvPr id="14" name="Group 11"/>
          <p:cNvGrpSpPr>
            <a:grpSpLocks/>
          </p:cNvGrpSpPr>
          <p:nvPr/>
        </p:nvGrpSpPr>
        <p:grpSpPr bwMode="auto">
          <a:xfrm>
            <a:off x="5072063" y="1428750"/>
            <a:ext cx="3516312" cy="4792663"/>
            <a:chOff x="1154113" y="1112838"/>
            <a:chExt cx="3565544" cy="5036274"/>
          </a:xfrm>
        </p:grpSpPr>
        <p:sp>
          <p:nvSpPr>
            <p:cNvPr id="15" name="Rectangle 36"/>
            <p:cNvSpPr>
              <a:spLocks noChangeArrowheads="1"/>
            </p:cNvSpPr>
            <p:nvPr/>
          </p:nvSpPr>
          <p:spPr bwMode="auto">
            <a:xfrm>
              <a:off x="1154113" y="5608638"/>
              <a:ext cx="2590800" cy="5334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6" name="Rectangle 9"/>
            <p:cNvSpPr>
              <a:spLocks noChangeArrowheads="1"/>
            </p:cNvSpPr>
            <p:nvPr/>
          </p:nvSpPr>
          <p:spPr bwMode="auto">
            <a:xfrm>
              <a:off x="1154113" y="1112838"/>
              <a:ext cx="2590800" cy="502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7" name="Line 10"/>
            <p:cNvSpPr>
              <a:spLocks noChangeShapeType="1"/>
            </p:cNvSpPr>
            <p:nvPr/>
          </p:nvSpPr>
          <p:spPr bwMode="auto">
            <a:xfrm>
              <a:off x="1154113" y="5608638"/>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 name="Line 11"/>
            <p:cNvSpPr>
              <a:spLocks noChangeShapeType="1"/>
            </p:cNvSpPr>
            <p:nvPr/>
          </p:nvSpPr>
          <p:spPr bwMode="auto">
            <a:xfrm>
              <a:off x="1154113" y="3170238"/>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9" name="Line 12"/>
            <p:cNvSpPr>
              <a:spLocks noChangeShapeType="1"/>
            </p:cNvSpPr>
            <p:nvPr/>
          </p:nvSpPr>
          <p:spPr bwMode="auto">
            <a:xfrm>
              <a:off x="1154113" y="2255838"/>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 name="Line 13"/>
            <p:cNvSpPr>
              <a:spLocks noChangeShapeType="1"/>
            </p:cNvSpPr>
            <p:nvPr/>
          </p:nvSpPr>
          <p:spPr bwMode="auto">
            <a:xfrm>
              <a:off x="1154113" y="3932238"/>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 name="Line 14"/>
            <p:cNvSpPr>
              <a:spLocks noChangeShapeType="1"/>
            </p:cNvSpPr>
            <p:nvPr/>
          </p:nvSpPr>
          <p:spPr bwMode="auto">
            <a:xfrm>
              <a:off x="1154113" y="4618038"/>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2" name="Text Box 15"/>
            <p:cNvSpPr txBox="1">
              <a:spLocks noChangeArrowheads="1"/>
            </p:cNvSpPr>
            <p:nvPr/>
          </p:nvSpPr>
          <p:spPr bwMode="auto">
            <a:xfrm>
              <a:off x="4049713" y="5761038"/>
              <a:ext cx="603401" cy="38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70K</a:t>
              </a:r>
            </a:p>
          </p:txBody>
        </p:sp>
        <p:sp>
          <p:nvSpPr>
            <p:cNvPr id="23" name="Text Box 16"/>
            <p:cNvSpPr txBox="1">
              <a:spLocks noChangeArrowheads="1"/>
            </p:cNvSpPr>
            <p:nvPr/>
          </p:nvSpPr>
          <p:spPr bwMode="auto">
            <a:xfrm>
              <a:off x="3986213" y="1493838"/>
              <a:ext cx="733444" cy="38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304K</a:t>
              </a:r>
            </a:p>
          </p:txBody>
        </p:sp>
        <p:sp>
          <p:nvSpPr>
            <p:cNvPr id="24" name="Text Box 17"/>
            <p:cNvSpPr txBox="1">
              <a:spLocks noChangeArrowheads="1"/>
            </p:cNvSpPr>
            <p:nvPr/>
          </p:nvSpPr>
          <p:spPr bwMode="auto">
            <a:xfrm>
              <a:off x="3973512" y="2484438"/>
              <a:ext cx="733444" cy="38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200K</a:t>
              </a:r>
            </a:p>
          </p:txBody>
        </p:sp>
        <p:sp>
          <p:nvSpPr>
            <p:cNvPr id="25" name="Text Box 18"/>
            <p:cNvSpPr txBox="1">
              <a:spLocks noChangeArrowheads="1"/>
            </p:cNvSpPr>
            <p:nvPr/>
          </p:nvSpPr>
          <p:spPr bwMode="auto">
            <a:xfrm>
              <a:off x="3973512" y="3322638"/>
              <a:ext cx="733444" cy="38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150K</a:t>
              </a:r>
            </a:p>
          </p:txBody>
        </p:sp>
        <p:sp>
          <p:nvSpPr>
            <p:cNvPr id="26" name="Text Box 19"/>
            <p:cNvSpPr txBox="1">
              <a:spLocks noChangeArrowheads="1"/>
            </p:cNvSpPr>
            <p:nvPr/>
          </p:nvSpPr>
          <p:spPr bwMode="auto">
            <a:xfrm>
              <a:off x="3986212" y="4084638"/>
              <a:ext cx="733444" cy="38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t>100K</a:t>
              </a:r>
            </a:p>
          </p:txBody>
        </p:sp>
        <p:sp>
          <p:nvSpPr>
            <p:cNvPr id="27" name="Text Box 20"/>
            <p:cNvSpPr txBox="1">
              <a:spLocks noChangeArrowheads="1"/>
            </p:cNvSpPr>
            <p:nvPr/>
          </p:nvSpPr>
          <p:spPr bwMode="auto">
            <a:xfrm>
              <a:off x="3986212" y="4922839"/>
              <a:ext cx="733444" cy="38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200K</a:t>
              </a:r>
            </a:p>
          </p:txBody>
        </p:sp>
        <p:sp>
          <p:nvSpPr>
            <p:cNvPr id="28" name="Text Box 21"/>
            <p:cNvSpPr txBox="1">
              <a:spLocks noChangeArrowheads="1"/>
            </p:cNvSpPr>
            <p:nvPr/>
          </p:nvSpPr>
          <p:spPr bwMode="auto">
            <a:xfrm>
              <a:off x="2144713" y="5684839"/>
              <a:ext cx="562762" cy="42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OS</a:t>
              </a:r>
            </a:p>
          </p:txBody>
        </p:sp>
        <p:sp>
          <p:nvSpPr>
            <p:cNvPr id="29" name="Text Box 22"/>
            <p:cNvSpPr txBox="1">
              <a:spLocks noChangeArrowheads="1"/>
            </p:cNvSpPr>
            <p:nvPr/>
          </p:nvSpPr>
          <p:spPr bwMode="auto">
            <a:xfrm>
              <a:off x="1996718" y="3332064"/>
              <a:ext cx="930275" cy="42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smtClean="0"/>
                <a:t>  free</a:t>
              </a:r>
              <a:endParaRPr lang="en-US" altLang="en-US" sz="2000" dirty="0"/>
            </a:p>
          </p:txBody>
        </p:sp>
        <p:sp>
          <p:nvSpPr>
            <p:cNvPr id="30" name="Text Box 23"/>
            <p:cNvSpPr txBox="1">
              <a:spLocks noChangeArrowheads="1"/>
            </p:cNvSpPr>
            <p:nvPr/>
          </p:nvSpPr>
          <p:spPr bwMode="auto">
            <a:xfrm>
              <a:off x="2297113" y="2560638"/>
              <a:ext cx="375824" cy="42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D</a:t>
              </a:r>
            </a:p>
          </p:txBody>
        </p:sp>
        <p:sp>
          <p:nvSpPr>
            <p:cNvPr id="31" name="Text Box 24"/>
            <p:cNvSpPr txBox="1">
              <a:spLocks noChangeArrowheads="1"/>
            </p:cNvSpPr>
            <p:nvPr/>
          </p:nvSpPr>
          <p:spPr bwMode="auto">
            <a:xfrm>
              <a:off x="2297113" y="4084638"/>
              <a:ext cx="361196" cy="42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B</a:t>
              </a:r>
            </a:p>
          </p:txBody>
        </p:sp>
        <p:sp>
          <p:nvSpPr>
            <p:cNvPr id="32" name="Text Box 25"/>
            <p:cNvSpPr txBox="1">
              <a:spLocks noChangeArrowheads="1"/>
            </p:cNvSpPr>
            <p:nvPr/>
          </p:nvSpPr>
          <p:spPr bwMode="auto">
            <a:xfrm>
              <a:off x="1996718" y="4911328"/>
              <a:ext cx="854075" cy="42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smtClean="0"/>
                <a:t>  free</a:t>
              </a:r>
              <a:endParaRPr lang="en-US" altLang="en-US" sz="2000" dirty="0"/>
            </a:p>
          </p:txBody>
        </p:sp>
        <p:sp>
          <p:nvSpPr>
            <p:cNvPr id="33" name="Rectangle 26"/>
            <p:cNvSpPr>
              <a:spLocks noChangeArrowheads="1"/>
            </p:cNvSpPr>
            <p:nvPr/>
          </p:nvSpPr>
          <p:spPr bwMode="auto">
            <a:xfrm>
              <a:off x="1154113" y="1112838"/>
              <a:ext cx="2590800" cy="11430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34" name="Text Box 27"/>
            <p:cNvSpPr txBox="1">
              <a:spLocks noChangeArrowheads="1"/>
            </p:cNvSpPr>
            <p:nvPr/>
          </p:nvSpPr>
          <p:spPr bwMode="auto">
            <a:xfrm>
              <a:off x="2144713" y="1493838"/>
              <a:ext cx="634286" cy="42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free</a:t>
              </a:r>
            </a:p>
          </p:txBody>
        </p:sp>
      </p:grpSp>
      <p:sp>
        <p:nvSpPr>
          <p:cNvPr id="36" name="Rectangle 128"/>
          <p:cNvSpPr>
            <a:spLocks noChangeArrowheads="1"/>
          </p:cNvSpPr>
          <p:nvPr/>
        </p:nvSpPr>
        <p:spPr bwMode="auto">
          <a:xfrm>
            <a:off x="428625" y="345164"/>
            <a:ext cx="637713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0" dirty="0">
                <a:latin typeface="Calibri" panose="020F0502020204030204" pitchFamily="34" charset="0"/>
              </a:rPr>
              <a:t>Memory management by variable partitions</a:t>
            </a:r>
          </a:p>
        </p:txBody>
      </p:sp>
      <p:sp>
        <p:nvSpPr>
          <p:cNvPr id="38" name="TextBox 37"/>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7- </a:t>
            </a:r>
            <a:r>
              <a:rPr lang="en-US" sz="1400" i="1" dirty="0" smtClean="0">
                <a:latin typeface="+mn-lt"/>
              </a:rPr>
              <a:t>Page 5</a:t>
            </a:r>
            <a:endParaRPr lang="en-GB" sz="1400" i="1" dirty="0">
              <a:latin typeface="+mn-lt"/>
            </a:endParaRPr>
          </a:p>
        </p:txBody>
      </p:sp>
      <p:cxnSp>
        <p:nvCxnSpPr>
          <p:cNvPr id="39" name="Straight Connector 38"/>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35"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latin typeface="+mn-lt"/>
                <a:cs typeface="+mn-cs"/>
              </a:rPr>
              <a:t>ECP-622– Spring 2020</a:t>
            </a:r>
            <a:endParaRPr lang="en-GB" sz="1400" i="1" dirty="0">
              <a:latin typeface="+mn-lt"/>
              <a:cs typeface="+mn-cs"/>
            </a:endParaRPr>
          </a:p>
        </p:txBody>
      </p:sp>
      <p:sp>
        <p:nvSpPr>
          <p:cNvPr id="37" name="Rectangle 1"/>
          <p:cNvSpPr/>
          <p:nvPr/>
        </p:nvSpPr>
        <p:spPr>
          <a:xfrm>
            <a:off x="5072062" y="2142259"/>
            <a:ext cx="2555027" cy="39170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2"/>
          <p:cNvSpPr txBox="1"/>
          <p:nvPr/>
        </p:nvSpPr>
        <p:spPr>
          <a:xfrm>
            <a:off x="6175082" y="2142258"/>
            <a:ext cx="298186" cy="400110"/>
          </a:xfrm>
          <a:prstGeom prst="rect">
            <a:avLst/>
          </a:prstGeom>
          <a:noFill/>
        </p:spPr>
        <p:txBody>
          <a:bodyPr wrap="square" rtlCol="0">
            <a:spAutoFit/>
          </a:bodyPr>
          <a:lstStyle/>
          <a:p>
            <a:r>
              <a:rPr lang="en-US" sz="2000" dirty="0" smtClean="0"/>
              <a:t>E</a:t>
            </a:r>
            <a:endParaRPr lang="en-GB" sz="2000" dirty="0"/>
          </a:p>
        </p:txBody>
      </p:sp>
      <p:sp>
        <p:nvSpPr>
          <p:cNvPr id="41" name="Rectangle 3"/>
          <p:cNvSpPr/>
          <p:nvPr/>
        </p:nvSpPr>
        <p:spPr>
          <a:xfrm>
            <a:off x="5072062" y="1686727"/>
            <a:ext cx="2555027" cy="46823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39"/>
          <p:cNvSpPr txBox="1"/>
          <p:nvPr/>
        </p:nvSpPr>
        <p:spPr>
          <a:xfrm>
            <a:off x="6206899" y="1746984"/>
            <a:ext cx="309700" cy="400110"/>
          </a:xfrm>
          <a:prstGeom prst="rect">
            <a:avLst/>
          </a:prstGeom>
          <a:noFill/>
        </p:spPr>
        <p:txBody>
          <a:bodyPr wrap="none" rtlCol="0">
            <a:spAutoFit/>
          </a:bodyPr>
          <a:lstStyle/>
          <a:p>
            <a:r>
              <a:rPr lang="en-US" sz="2000" dirty="0" smtClean="0"/>
              <a:t>F</a:t>
            </a:r>
            <a:endParaRPr lang="en-GB" sz="2000" dirty="0"/>
          </a:p>
        </p:txBody>
      </p:sp>
      <p:sp>
        <p:nvSpPr>
          <p:cNvPr id="43" name="Text Box 22"/>
          <p:cNvSpPr txBox="1">
            <a:spLocks noChangeArrowheads="1"/>
          </p:cNvSpPr>
          <p:nvPr/>
        </p:nvSpPr>
        <p:spPr bwMode="auto">
          <a:xfrm>
            <a:off x="5987573" y="1399940"/>
            <a:ext cx="9174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dirty="0" smtClean="0"/>
              <a:t>  free</a:t>
            </a:r>
            <a:endParaRPr lang="en-US" altLang="en-US" sz="1400" dirty="0"/>
          </a:p>
        </p:txBody>
      </p:sp>
    </p:spTree>
    <p:extLst>
      <p:ext uri="{BB962C8B-B14F-4D97-AF65-F5344CB8AC3E}">
        <p14:creationId xmlns:p14="http://schemas.microsoft.com/office/powerpoint/2010/main" val="20836592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3"/>
          <p:cNvSpPr txBox="1">
            <a:spLocks noChangeArrowheads="1"/>
          </p:cNvSpPr>
          <p:nvPr/>
        </p:nvSpPr>
        <p:spPr bwMode="auto">
          <a:xfrm>
            <a:off x="385762" y="1296988"/>
            <a:ext cx="7388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latin typeface="Calibri" panose="020F0502020204030204" pitchFamily="34" charset="0"/>
              </a:rPr>
              <a:t>How will the system keep track of variable partitions?</a:t>
            </a:r>
          </a:p>
        </p:txBody>
      </p:sp>
      <p:sp>
        <p:nvSpPr>
          <p:cNvPr id="17" name="Rectangle 128"/>
          <p:cNvSpPr>
            <a:spLocks noChangeArrowheads="1"/>
          </p:cNvSpPr>
          <p:nvPr/>
        </p:nvSpPr>
        <p:spPr bwMode="auto">
          <a:xfrm>
            <a:off x="428625" y="345164"/>
            <a:ext cx="637713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0" dirty="0">
                <a:latin typeface="Calibri" panose="020F0502020204030204" pitchFamily="34" charset="0"/>
              </a:rPr>
              <a:t>Memory management by variable partitions</a:t>
            </a:r>
          </a:p>
        </p:txBody>
      </p:sp>
      <p:sp>
        <p:nvSpPr>
          <p:cNvPr id="18"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solidFill>
                <a:latin typeface="+mn-lt"/>
                <a:cs typeface="+mn-cs"/>
              </a:rPr>
              <a:t>ECP-622– Spring 2020</a:t>
            </a:r>
            <a:endParaRPr lang="en-GB" sz="1400" i="1" dirty="0">
              <a:solidFill>
                <a:schemeClr val="tx2"/>
              </a:solidFill>
              <a:latin typeface="+mn-lt"/>
              <a:cs typeface="+mn-cs"/>
            </a:endParaRPr>
          </a:p>
        </p:txBody>
      </p:sp>
      <p:sp>
        <p:nvSpPr>
          <p:cNvPr id="19" name="TextBox 18"/>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8- </a:t>
            </a:r>
            <a:r>
              <a:rPr lang="en-US" sz="1400" i="1" dirty="0" smtClean="0">
                <a:solidFill>
                  <a:schemeClr val="tx2"/>
                </a:solidFill>
                <a:latin typeface="+mn-lt"/>
              </a:rPr>
              <a:t>Page 6</a:t>
            </a:r>
            <a:endParaRPr lang="en-GB" sz="1400" i="1" dirty="0">
              <a:solidFill>
                <a:schemeClr val="tx2"/>
              </a:solidFill>
              <a:latin typeface="+mn-lt"/>
            </a:endParaRPr>
          </a:p>
        </p:txBody>
      </p:sp>
      <p:cxnSp>
        <p:nvCxnSpPr>
          <p:cNvPr id="20" name="Straight Connector 19"/>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pic>
        <p:nvPicPr>
          <p:cNvPr id="2" name="Memory_Management_2-1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03790" y="294279"/>
            <a:ext cx="609600" cy="609600"/>
          </a:xfrm>
          <a:prstGeom prst="rect">
            <a:avLst/>
          </a:prstGeom>
        </p:spPr>
      </p:pic>
    </p:spTree>
    <p:extLst>
      <p:ext uri="{BB962C8B-B14F-4D97-AF65-F5344CB8AC3E}">
        <p14:creationId xmlns:p14="http://schemas.microsoft.com/office/powerpoint/2010/main" val="16320859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4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3"/>
          <p:cNvSpPr txBox="1">
            <a:spLocks noChangeArrowheads="1"/>
          </p:cNvSpPr>
          <p:nvPr/>
        </p:nvSpPr>
        <p:spPr bwMode="auto">
          <a:xfrm>
            <a:off x="385762" y="1296988"/>
            <a:ext cx="7388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latin typeface="Calibri" panose="020F0502020204030204" pitchFamily="34" charset="0"/>
              </a:rPr>
              <a:t>How will the system keep track of variable partitions?</a:t>
            </a:r>
          </a:p>
        </p:txBody>
      </p:sp>
      <p:sp>
        <p:nvSpPr>
          <p:cNvPr id="7" name="Text Box 94"/>
          <p:cNvSpPr txBox="1">
            <a:spLocks noChangeArrowheads="1"/>
          </p:cNvSpPr>
          <p:nvPr/>
        </p:nvSpPr>
        <p:spPr bwMode="auto">
          <a:xfrm>
            <a:off x="453550" y="1799433"/>
            <a:ext cx="3733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latin typeface="Calibri" panose="020F0502020204030204" pitchFamily="34" charset="0"/>
              </a:rPr>
              <a:t>Two possible approaches:</a:t>
            </a:r>
          </a:p>
        </p:txBody>
      </p:sp>
      <p:sp>
        <p:nvSpPr>
          <p:cNvPr id="8" name="Text Box 95"/>
          <p:cNvSpPr txBox="1">
            <a:spLocks noChangeArrowheads="1"/>
          </p:cNvSpPr>
          <p:nvPr/>
        </p:nvSpPr>
        <p:spPr bwMode="auto">
          <a:xfrm>
            <a:off x="453550" y="2309167"/>
            <a:ext cx="1699632" cy="461665"/>
          </a:xfrm>
          <a:prstGeom prst="rect">
            <a:avLst/>
          </a:prstGeom>
          <a:noFill/>
          <a:ln w="9525">
            <a:noFill/>
            <a:miter lim="800000"/>
            <a:headEnd/>
            <a:tailEnd/>
          </a:ln>
        </p:spPr>
        <p:txBody>
          <a:bodyPr wrap="none">
            <a:spAutoFit/>
          </a:bodyPr>
          <a:lstStyle/>
          <a:p>
            <a:pPr marL="342900" indent="-342900" algn="just" fontAlgn="auto">
              <a:spcBef>
                <a:spcPts val="0"/>
              </a:spcBef>
              <a:spcAft>
                <a:spcPts val="0"/>
              </a:spcAft>
              <a:buFont typeface="Courier New" panose="02070309020205020404" pitchFamily="49" charset="0"/>
              <a:buChar char="o"/>
              <a:defRPr/>
            </a:pPr>
            <a:r>
              <a:rPr lang="en-US" sz="2400" dirty="0">
                <a:latin typeface="+mn-lt"/>
                <a:cs typeface="Arial" charset="0"/>
              </a:rPr>
              <a:t> </a:t>
            </a:r>
            <a:r>
              <a:rPr lang="en-US" sz="2400" u="sng" dirty="0">
                <a:latin typeface="+mn-lt"/>
                <a:cs typeface="Arial" charset="0"/>
              </a:rPr>
              <a:t>Bit Maps</a:t>
            </a:r>
          </a:p>
        </p:txBody>
      </p:sp>
      <p:sp>
        <p:nvSpPr>
          <p:cNvPr id="13" name="Text Box 97"/>
          <p:cNvSpPr txBox="1">
            <a:spLocks noChangeArrowheads="1"/>
          </p:cNvSpPr>
          <p:nvPr/>
        </p:nvSpPr>
        <p:spPr bwMode="auto">
          <a:xfrm>
            <a:off x="571500" y="2832454"/>
            <a:ext cx="7929563" cy="830263"/>
          </a:xfrm>
          <a:prstGeom prst="rect">
            <a:avLst/>
          </a:prstGeom>
          <a:noFill/>
          <a:ln w="9525">
            <a:noFill/>
            <a:miter lim="800000"/>
            <a:headEnd/>
            <a:tailEnd/>
          </a:ln>
        </p:spPr>
        <p:txBody>
          <a:bodyPr wrap="square">
            <a:spAutoFit/>
          </a:bodyPr>
          <a:lstStyle/>
          <a:p>
            <a:pPr algn="just" fontAlgn="auto">
              <a:spcBef>
                <a:spcPts val="0"/>
              </a:spcBef>
              <a:spcAft>
                <a:spcPts val="0"/>
              </a:spcAft>
              <a:defRPr/>
            </a:pPr>
            <a:r>
              <a:rPr lang="en-US" sz="2400" dirty="0">
                <a:latin typeface="+mn-lt"/>
                <a:cs typeface="Arial" charset="0"/>
              </a:rPr>
              <a:t>Divide memory into small allocation units.  Store the state of each unit (free/ allocated) in one bit in a memory map.</a:t>
            </a:r>
          </a:p>
        </p:txBody>
      </p:sp>
      <p:sp>
        <p:nvSpPr>
          <p:cNvPr id="14" name="Text Box 98"/>
          <p:cNvSpPr txBox="1">
            <a:spLocks noChangeArrowheads="1"/>
          </p:cNvSpPr>
          <p:nvPr/>
        </p:nvSpPr>
        <p:spPr bwMode="auto">
          <a:xfrm>
            <a:off x="571500" y="3660336"/>
            <a:ext cx="6934200" cy="461962"/>
          </a:xfrm>
          <a:prstGeom prst="rect">
            <a:avLst/>
          </a:prstGeom>
          <a:noFill/>
          <a:ln w="9525">
            <a:noFill/>
            <a:miter lim="800000"/>
            <a:headEnd/>
            <a:tailEnd/>
          </a:ln>
        </p:spPr>
        <p:txBody>
          <a:bodyPr>
            <a:spAutoFit/>
          </a:bodyPr>
          <a:lstStyle/>
          <a:p>
            <a:pPr algn="just" fontAlgn="auto">
              <a:spcBef>
                <a:spcPts val="0"/>
              </a:spcBef>
              <a:spcAft>
                <a:spcPts val="0"/>
              </a:spcAft>
              <a:defRPr/>
            </a:pPr>
            <a:r>
              <a:rPr lang="en-US" sz="2400" dirty="0">
                <a:latin typeface="+mn-lt"/>
                <a:cs typeface="Arial" charset="0"/>
              </a:rPr>
              <a:t>The choice of the unit size is a critical decision.</a:t>
            </a:r>
          </a:p>
        </p:txBody>
      </p:sp>
      <p:sp>
        <p:nvSpPr>
          <p:cNvPr id="17" name="Rectangle 128"/>
          <p:cNvSpPr>
            <a:spLocks noChangeArrowheads="1"/>
          </p:cNvSpPr>
          <p:nvPr/>
        </p:nvSpPr>
        <p:spPr bwMode="auto">
          <a:xfrm>
            <a:off x="428625" y="345164"/>
            <a:ext cx="637713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0" dirty="0">
                <a:latin typeface="Calibri" panose="020F0502020204030204" pitchFamily="34" charset="0"/>
              </a:rPr>
              <a:t>Memory management by variable partitions</a:t>
            </a:r>
          </a:p>
        </p:txBody>
      </p:sp>
      <p:sp>
        <p:nvSpPr>
          <p:cNvPr id="18"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solidFill>
                <a:latin typeface="+mn-lt"/>
                <a:cs typeface="+mn-cs"/>
              </a:rPr>
              <a:t>ECP-622– Spring 2020</a:t>
            </a:r>
            <a:endParaRPr lang="en-GB" sz="1400" i="1" dirty="0">
              <a:solidFill>
                <a:schemeClr val="tx2"/>
              </a:solidFill>
              <a:latin typeface="+mn-lt"/>
              <a:cs typeface="+mn-cs"/>
            </a:endParaRPr>
          </a:p>
        </p:txBody>
      </p:sp>
      <p:sp>
        <p:nvSpPr>
          <p:cNvPr id="19" name="TextBox 18"/>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8- </a:t>
            </a:r>
            <a:r>
              <a:rPr lang="en-US" sz="1400" i="1" dirty="0" smtClean="0">
                <a:solidFill>
                  <a:schemeClr val="tx2"/>
                </a:solidFill>
                <a:latin typeface="+mn-lt"/>
              </a:rPr>
              <a:t>Page 6</a:t>
            </a:r>
            <a:endParaRPr lang="en-GB" sz="1400" i="1" dirty="0">
              <a:solidFill>
                <a:schemeClr val="tx2"/>
              </a:solidFill>
              <a:latin typeface="+mn-lt"/>
            </a:endParaRPr>
          </a:p>
        </p:txBody>
      </p:sp>
      <p:cxnSp>
        <p:nvCxnSpPr>
          <p:cNvPr id="20" name="Straight Connector 19"/>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pic>
        <p:nvPicPr>
          <p:cNvPr id="2" name="Memory_Management_2-1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91463" y="294279"/>
            <a:ext cx="609600" cy="609600"/>
          </a:xfrm>
          <a:prstGeom prst="rect">
            <a:avLst/>
          </a:prstGeom>
        </p:spPr>
      </p:pic>
    </p:spTree>
    <p:extLst>
      <p:ext uri="{BB962C8B-B14F-4D97-AF65-F5344CB8AC3E}">
        <p14:creationId xmlns:p14="http://schemas.microsoft.com/office/powerpoint/2010/main" val="33433083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01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01856" y="449689"/>
            <a:ext cx="5839163" cy="469231"/>
          </a:xfrm>
          <a:prstGeom prst="rect">
            <a:avLst/>
          </a:prstGeom>
        </p:spPr>
        <p:txBody>
          <a:bodyPr wrap="none">
            <a:spAutoFit/>
          </a:bodyPr>
          <a:lstStyle/>
          <a:p>
            <a:r>
              <a:rPr lang="en-US" altLang="en-US" sz="2449" dirty="0">
                <a:solidFill>
                  <a:schemeClr val="bg1"/>
                </a:solidFill>
                <a:latin typeface="Calibri" panose="020F0502020204030204" pitchFamily="34" charset="0"/>
              </a:rPr>
              <a:t>Memory Management by Variable Partitions</a:t>
            </a:r>
          </a:p>
        </p:txBody>
      </p:sp>
      <p:pic>
        <p:nvPicPr>
          <p:cNvPr id="2" name="Picture 1"/>
          <p:cNvPicPr>
            <a:picLocks noChangeAspect="1"/>
          </p:cNvPicPr>
          <p:nvPr/>
        </p:nvPicPr>
        <p:blipFill>
          <a:blip r:embed="rId5"/>
          <a:stretch>
            <a:fillRect/>
          </a:stretch>
        </p:blipFill>
        <p:spPr>
          <a:xfrm>
            <a:off x="558709" y="1187758"/>
            <a:ext cx="7152039" cy="4872818"/>
          </a:xfrm>
          <a:prstGeom prst="rect">
            <a:avLst/>
          </a:prstGeom>
        </p:spPr>
      </p:pic>
      <p:sp>
        <p:nvSpPr>
          <p:cNvPr id="3" name="TextBox 2"/>
          <p:cNvSpPr txBox="1"/>
          <p:nvPr/>
        </p:nvSpPr>
        <p:spPr>
          <a:xfrm>
            <a:off x="7248940" y="1924492"/>
            <a:ext cx="915059" cy="343620"/>
          </a:xfrm>
          <a:prstGeom prst="rect">
            <a:avLst/>
          </a:prstGeom>
          <a:noFill/>
        </p:spPr>
        <p:txBody>
          <a:bodyPr wrap="none" rtlCol="0">
            <a:spAutoFit/>
          </a:bodyPr>
          <a:lstStyle/>
          <a:p>
            <a:r>
              <a:rPr lang="en-US" sz="1633" dirty="0"/>
              <a:t>Memory</a:t>
            </a:r>
            <a:endParaRPr lang="en-GB" sz="1633" dirty="0"/>
          </a:p>
        </p:txBody>
      </p:sp>
      <p:sp>
        <p:nvSpPr>
          <p:cNvPr id="4" name="TextBox 3"/>
          <p:cNvSpPr txBox="1"/>
          <p:nvPr/>
        </p:nvSpPr>
        <p:spPr>
          <a:xfrm>
            <a:off x="2417397" y="2907028"/>
            <a:ext cx="843501" cy="343620"/>
          </a:xfrm>
          <a:prstGeom prst="rect">
            <a:avLst/>
          </a:prstGeom>
          <a:noFill/>
        </p:spPr>
        <p:txBody>
          <a:bodyPr wrap="none" rtlCol="0">
            <a:spAutoFit/>
          </a:bodyPr>
          <a:lstStyle/>
          <a:p>
            <a:r>
              <a:rPr lang="en-US" sz="1633" dirty="0"/>
              <a:t>Bit map</a:t>
            </a:r>
            <a:endParaRPr lang="en-GB" sz="1633" dirty="0"/>
          </a:p>
        </p:txBody>
      </p:sp>
      <p:sp>
        <p:nvSpPr>
          <p:cNvPr id="5" name="TextBox 4"/>
          <p:cNvSpPr txBox="1"/>
          <p:nvPr/>
        </p:nvSpPr>
        <p:spPr>
          <a:xfrm>
            <a:off x="6968007" y="4503648"/>
            <a:ext cx="1028358" cy="343620"/>
          </a:xfrm>
          <a:prstGeom prst="rect">
            <a:avLst/>
          </a:prstGeom>
          <a:noFill/>
        </p:spPr>
        <p:txBody>
          <a:bodyPr wrap="none" rtlCol="0">
            <a:spAutoFit/>
          </a:bodyPr>
          <a:lstStyle/>
          <a:p>
            <a:r>
              <a:rPr lang="en-US" sz="1633" dirty="0"/>
              <a:t>Linked list</a:t>
            </a:r>
            <a:endParaRPr lang="en-GB" sz="1633" dirty="0"/>
          </a:p>
        </p:txBody>
      </p:sp>
      <p:sp>
        <p:nvSpPr>
          <p:cNvPr id="18" name="TextBox 17"/>
          <p:cNvSpPr txBox="1"/>
          <p:nvPr/>
        </p:nvSpPr>
        <p:spPr>
          <a:xfrm>
            <a:off x="6647451" y="6059326"/>
            <a:ext cx="1958549" cy="307777"/>
          </a:xfrm>
          <a:prstGeom prst="rect">
            <a:avLst/>
          </a:prstGeom>
          <a:noFill/>
        </p:spPr>
        <p:txBody>
          <a:bodyPr wrap="none" rtlCol="0">
            <a:spAutoFit/>
          </a:bodyPr>
          <a:lstStyle/>
          <a:p>
            <a:r>
              <a:rPr lang="en-US" sz="1400" dirty="0"/>
              <a:t>Source: [Tanenbaum 15]</a:t>
            </a:r>
            <a:endParaRPr lang="en-GB" sz="1400" dirty="0"/>
          </a:p>
        </p:txBody>
      </p:sp>
      <p:sp>
        <p:nvSpPr>
          <p:cNvPr id="17" name="Rectangle 128"/>
          <p:cNvSpPr>
            <a:spLocks noChangeArrowheads="1"/>
          </p:cNvSpPr>
          <p:nvPr/>
        </p:nvSpPr>
        <p:spPr bwMode="auto">
          <a:xfrm>
            <a:off x="428625" y="345164"/>
            <a:ext cx="637713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0" dirty="0">
                <a:latin typeface="Calibri" panose="020F0502020204030204" pitchFamily="34" charset="0"/>
              </a:rPr>
              <a:t>Memory management by variable partitions</a:t>
            </a:r>
          </a:p>
        </p:txBody>
      </p:sp>
      <p:cxnSp>
        <p:nvCxnSpPr>
          <p:cNvPr id="19" name="Straight Connector 19"/>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20" name="TextBox 13"/>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8- </a:t>
            </a:r>
            <a:r>
              <a:rPr lang="en-US" sz="1400" i="1" dirty="0" smtClean="0">
                <a:solidFill>
                  <a:schemeClr val="tx2"/>
                </a:solidFill>
                <a:latin typeface="+mn-lt"/>
              </a:rPr>
              <a:t>Page 7</a:t>
            </a:r>
            <a:endParaRPr lang="en-GB" sz="1400" i="1" dirty="0">
              <a:solidFill>
                <a:schemeClr val="tx2"/>
              </a:solidFill>
              <a:latin typeface="+mn-lt"/>
            </a:endParaRPr>
          </a:p>
        </p:txBody>
      </p:sp>
      <p:sp>
        <p:nvSpPr>
          <p:cNvPr id="22"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solidFill>
                <a:latin typeface="+mn-lt"/>
                <a:cs typeface="+mn-cs"/>
              </a:rPr>
              <a:t>ECP-622– Spring 2020</a:t>
            </a:r>
            <a:endParaRPr lang="en-GB" sz="1400" i="1" dirty="0">
              <a:solidFill>
                <a:schemeClr val="tx2"/>
              </a:solidFill>
              <a:latin typeface="+mn-lt"/>
              <a:cs typeface="+mn-cs"/>
            </a:endParaRPr>
          </a:p>
        </p:txBody>
      </p:sp>
      <p:sp>
        <p:nvSpPr>
          <p:cNvPr id="6" name="Rectangle 5"/>
          <p:cNvSpPr/>
          <p:nvPr/>
        </p:nvSpPr>
        <p:spPr>
          <a:xfrm>
            <a:off x="558709" y="4000500"/>
            <a:ext cx="7736205" cy="18451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Memory_Management_2-1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12275" y="243395"/>
            <a:ext cx="609600" cy="609600"/>
          </a:xfrm>
          <a:prstGeom prst="rect">
            <a:avLst/>
          </a:prstGeom>
        </p:spPr>
      </p:pic>
    </p:spTree>
    <p:extLst>
      <p:ext uri="{BB962C8B-B14F-4D97-AF65-F5344CB8AC3E}">
        <p14:creationId xmlns:p14="http://schemas.microsoft.com/office/powerpoint/2010/main" val="14183906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595"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7- </a:t>
            </a:r>
            <a:r>
              <a:rPr lang="en-US" sz="1400" i="1" dirty="0" smtClean="0">
                <a:latin typeface="+mn-lt"/>
              </a:rPr>
              <a:t>Page 1</a:t>
            </a:r>
            <a:endParaRPr lang="en-GB" sz="1400" i="1" dirty="0">
              <a:latin typeface="+mn-lt"/>
            </a:endParaRPr>
          </a:p>
        </p:txBody>
      </p:sp>
      <p:cxnSp>
        <p:nvCxnSpPr>
          <p:cNvPr id="5" name="Straight Connector 4"/>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6"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latin typeface="+mn-lt"/>
                <a:cs typeface="+mn-cs"/>
              </a:rPr>
              <a:t>ECP-622– Spring 2020</a:t>
            </a:r>
            <a:endParaRPr lang="en-GB" sz="1400" i="1" dirty="0">
              <a:latin typeface="+mn-lt"/>
              <a:cs typeface="+mn-cs"/>
            </a:endParaRPr>
          </a:p>
        </p:txBody>
      </p:sp>
      <p:sp>
        <p:nvSpPr>
          <p:cNvPr id="7" name="Text Box 129"/>
          <p:cNvSpPr txBox="1">
            <a:spLocks noChangeArrowheads="1"/>
          </p:cNvSpPr>
          <p:nvPr/>
        </p:nvSpPr>
        <p:spPr bwMode="auto">
          <a:xfrm>
            <a:off x="469514" y="1420013"/>
            <a:ext cx="81438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dirty="0" smtClean="0">
                <a:latin typeface="Calibri" panose="020F0502020204030204" pitchFamily="34" charset="0"/>
              </a:rPr>
              <a:t>Variable </a:t>
            </a:r>
            <a:r>
              <a:rPr lang="en-US" altLang="en-US" sz="2400" dirty="0">
                <a:latin typeface="Calibri" panose="020F0502020204030204" pitchFamily="34" charset="0"/>
              </a:rPr>
              <a:t>partitions are similar to fixed partitions, but </a:t>
            </a:r>
            <a:r>
              <a:rPr lang="en-US" altLang="en-US" sz="2400" i="1" dirty="0">
                <a:latin typeface="Calibri" panose="020F0502020204030204" pitchFamily="34" charset="0"/>
              </a:rPr>
              <a:t>number and sizes</a:t>
            </a:r>
            <a:r>
              <a:rPr lang="en-US" altLang="en-US" sz="2400" dirty="0">
                <a:latin typeface="Calibri" panose="020F0502020204030204" pitchFamily="34" charset="0"/>
              </a:rPr>
              <a:t> of partitions change dynamically.</a:t>
            </a:r>
          </a:p>
        </p:txBody>
      </p:sp>
      <p:sp>
        <p:nvSpPr>
          <p:cNvPr id="9" name="Rectangle 128"/>
          <p:cNvSpPr>
            <a:spLocks noChangeArrowheads="1"/>
          </p:cNvSpPr>
          <p:nvPr/>
        </p:nvSpPr>
        <p:spPr bwMode="auto">
          <a:xfrm>
            <a:off x="428625" y="345164"/>
            <a:ext cx="637713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0" dirty="0">
                <a:latin typeface="Calibri" panose="020F0502020204030204" pitchFamily="34" charset="0"/>
              </a:rPr>
              <a:t>Memory management by variable partitions</a:t>
            </a:r>
          </a:p>
        </p:txBody>
      </p:sp>
      <p:sp>
        <p:nvSpPr>
          <p:cNvPr id="2" name="PPTLabsHighlightTextFragmentsShape9669c60d-1942-468d-9d40-0927ed25dce4"/>
          <p:cNvSpPr/>
          <p:nvPr>
            <p:custDataLst>
              <p:tags r:id="rId1"/>
            </p:custDataLst>
          </p:nvPr>
        </p:nvSpPr>
        <p:spPr>
          <a:xfrm>
            <a:off x="560954" y="2931641"/>
            <a:ext cx="5001070" cy="365760"/>
          </a:xfrm>
          <a:prstGeom prst="roundRect">
            <a:avLst>
              <a:gd name="adj" fmla="val 25000"/>
            </a:avLst>
          </a:prstGeom>
          <a:solidFill>
            <a:srgbClr val="FFFF00">
              <a:alpha val="5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PTLabsHighlightTextFragmentsShapee16b461a-c944-482d-aeee-f55f0e0c087e"/>
          <p:cNvSpPr/>
          <p:nvPr>
            <p:custDataLst>
              <p:tags r:id="rId2"/>
            </p:custDataLst>
          </p:nvPr>
        </p:nvSpPr>
        <p:spPr>
          <a:xfrm>
            <a:off x="2144517" y="3297401"/>
            <a:ext cx="4193667" cy="365760"/>
          </a:xfrm>
          <a:prstGeom prst="roundRect">
            <a:avLst>
              <a:gd name="adj" fmla="val 25000"/>
            </a:avLst>
          </a:prstGeom>
          <a:solidFill>
            <a:srgbClr val="FFFF00">
              <a:alpha val="5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469514" y="2520161"/>
            <a:ext cx="8143875" cy="1200329"/>
          </a:xfrm>
          <a:prstGeom prst="rect">
            <a:avLst/>
          </a:prstGeom>
          <a:noFill/>
        </p:spPr>
        <p:txBody>
          <a:bodyPr wrap="square" rtlCol="0">
            <a:spAutoFit/>
          </a:bodyPr>
          <a:lstStyle/>
          <a:p>
            <a:pPr algn="just"/>
            <a:r>
              <a:rPr lang="en-GB" sz="2400" dirty="0"/>
              <a:t>When a process is brought into main memory, it is allocated exactly as much memory as it </a:t>
            </a:r>
            <a:r>
              <a:rPr lang="en-GB" sz="2400" dirty="0" smtClean="0"/>
              <a:t>requires.  After this memory is deallocated, splitting and merging of partitions are possible. </a:t>
            </a:r>
            <a:endParaRPr lang="en-GB" sz="2400" dirty="0"/>
          </a:p>
        </p:txBody>
      </p:sp>
      <p:pic>
        <p:nvPicPr>
          <p:cNvPr id="8" name="Memory_Management_2-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8012275" y="293338"/>
            <a:ext cx="609600" cy="609600"/>
          </a:xfrm>
          <a:prstGeom prst="rect">
            <a:avLst/>
          </a:prstGeom>
        </p:spPr>
      </p:pic>
    </p:spTree>
    <p:extLst>
      <p:ext uri="{BB962C8B-B14F-4D97-AF65-F5344CB8AC3E}">
        <p14:creationId xmlns:p14="http://schemas.microsoft.com/office/powerpoint/2010/main" val="6700852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315"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3"/>
          <p:cNvSpPr txBox="1">
            <a:spLocks noChangeArrowheads="1"/>
          </p:cNvSpPr>
          <p:nvPr/>
        </p:nvSpPr>
        <p:spPr bwMode="auto">
          <a:xfrm>
            <a:off x="385762" y="1296988"/>
            <a:ext cx="7388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latin typeface="Calibri" panose="020F0502020204030204" pitchFamily="34" charset="0"/>
              </a:rPr>
              <a:t>How will the system keep track of variable partitions?</a:t>
            </a:r>
          </a:p>
        </p:txBody>
      </p:sp>
      <p:sp>
        <p:nvSpPr>
          <p:cNvPr id="7" name="Text Box 94"/>
          <p:cNvSpPr txBox="1">
            <a:spLocks noChangeArrowheads="1"/>
          </p:cNvSpPr>
          <p:nvPr/>
        </p:nvSpPr>
        <p:spPr bwMode="auto">
          <a:xfrm>
            <a:off x="453550" y="1799433"/>
            <a:ext cx="3733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latin typeface="Calibri" panose="020F0502020204030204" pitchFamily="34" charset="0"/>
              </a:rPr>
              <a:t>Two possible approaches:</a:t>
            </a:r>
          </a:p>
        </p:txBody>
      </p:sp>
      <p:sp>
        <p:nvSpPr>
          <p:cNvPr id="8" name="Text Box 95"/>
          <p:cNvSpPr txBox="1">
            <a:spLocks noChangeArrowheads="1"/>
          </p:cNvSpPr>
          <p:nvPr/>
        </p:nvSpPr>
        <p:spPr bwMode="auto">
          <a:xfrm>
            <a:off x="453550" y="2309167"/>
            <a:ext cx="1699632" cy="461665"/>
          </a:xfrm>
          <a:prstGeom prst="rect">
            <a:avLst/>
          </a:prstGeom>
          <a:noFill/>
          <a:ln w="9525">
            <a:noFill/>
            <a:miter lim="800000"/>
            <a:headEnd/>
            <a:tailEnd/>
          </a:ln>
        </p:spPr>
        <p:txBody>
          <a:bodyPr wrap="none">
            <a:spAutoFit/>
          </a:bodyPr>
          <a:lstStyle/>
          <a:p>
            <a:pPr marL="342900" indent="-342900" algn="just" fontAlgn="auto">
              <a:spcBef>
                <a:spcPts val="0"/>
              </a:spcBef>
              <a:spcAft>
                <a:spcPts val="0"/>
              </a:spcAft>
              <a:buFont typeface="Courier New" panose="02070309020205020404" pitchFamily="49" charset="0"/>
              <a:buChar char="o"/>
              <a:defRPr/>
            </a:pPr>
            <a:r>
              <a:rPr lang="en-US" sz="2400" dirty="0">
                <a:solidFill>
                  <a:schemeClr val="bg1">
                    <a:lumMod val="75000"/>
                  </a:schemeClr>
                </a:solidFill>
                <a:latin typeface="+mn-lt"/>
                <a:cs typeface="Arial" charset="0"/>
              </a:rPr>
              <a:t> </a:t>
            </a:r>
            <a:r>
              <a:rPr lang="en-US" sz="2400" u="sng" dirty="0">
                <a:solidFill>
                  <a:schemeClr val="bg1">
                    <a:lumMod val="75000"/>
                  </a:schemeClr>
                </a:solidFill>
                <a:latin typeface="+mn-lt"/>
                <a:cs typeface="Arial" charset="0"/>
              </a:rPr>
              <a:t>Bit Maps</a:t>
            </a:r>
          </a:p>
        </p:txBody>
      </p:sp>
      <p:sp>
        <p:nvSpPr>
          <p:cNvPr id="11" name="Text Box 96"/>
          <p:cNvSpPr txBox="1">
            <a:spLocks noChangeArrowheads="1"/>
          </p:cNvSpPr>
          <p:nvPr/>
        </p:nvSpPr>
        <p:spPr bwMode="auto">
          <a:xfrm>
            <a:off x="483547" y="4295095"/>
            <a:ext cx="20163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eaLnBrk="1" hangingPunct="1">
              <a:buFont typeface="Courier New" panose="02070309020205020404" pitchFamily="49" charset="0"/>
              <a:buChar char="o"/>
            </a:pPr>
            <a:r>
              <a:rPr lang="en-US" altLang="en-US" sz="2400" dirty="0">
                <a:latin typeface="Calibri" panose="020F0502020204030204" pitchFamily="34" charset="0"/>
              </a:rPr>
              <a:t> </a:t>
            </a:r>
            <a:r>
              <a:rPr lang="en-US" altLang="en-US" sz="2400" u="sng" dirty="0">
                <a:latin typeface="Calibri" panose="020F0502020204030204" pitchFamily="34" charset="0"/>
              </a:rPr>
              <a:t>Linked Lists</a:t>
            </a:r>
          </a:p>
        </p:txBody>
      </p:sp>
      <p:sp>
        <p:nvSpPr>
          <p:cNvPr id="13" name="Text Box 97"/>
          <p:cNvSpPr txBox="1">
            <a:spLocks noChangeArrowheads="1"/>
          </p:cNvSpPr>
          <p:nvPr/>
        </p:nvSpPr>
        <p:spPr bwMode="auto">
          <a:xfrm>
            <a:off x="571500" y="2832454"/>
            <a:ext cx="7929563" cy="830263"/>
          </a:xfrm>
          <a:prstGeom prst="rect">
            <a:avLst/>
          </a:prstGeom>
          <a:noFill/>
          <a:ln w="9525">
            <a:noFill/>
            <a:miter lim="800000"/>
            <a:headEnd/>
            <a:tailEnd/>
          </a:ln>
        </p:spPr>
        <p:txBody>
          <a:bodyPr wrap="square">
            <a:spAutoFit/>
          </a:bodyPr>
          <a:lstStyle/>
          <a:p>
            <a:pPr algn="just" fontAlgn="auto">
              <a:spcBef>
                <a:spcPts val="0"/>
              </a:spcBef>
              <a:spcAft>
                <a:spcPts val="0"/>
              </a:spcAft>
              <a:defRPr/>
            </a:pPr>
            <a:r>
              <a:rPr lang="en-US" sz="2400" dirty="0">
                <a:solidFill>
                  <a:schemeClr val="bg1">
                    <a:lumMod val="75000"/>
                  </a:schemeClr>
                </a:solidFill>
                <a:latin typeface="+mn-lt"/>
                <a:cs typeface="Arial" charset="0"/>
              </a:rPr>
              <a:t>Divide memory into small allocation units.  Store the state of each unit (free/ allocated) in one bit in a memory map.</a:t>
            </a:r>
          </a:p>
        </p:txBody>
      </p:sp>
      <p:sp>
        <p:nvSpPr>
          <p:cNvPr id="14" name="Text Box 98"/>
          <p:cNvSpPr txBox="1">
            <a:spLocks noChangeArrowheads="1"/>
          </p:cNvSpPr>
          <p:nvPr/>
        </p:nvSpPr>
        <p:spPr bwMode="auto">
          <a:xfrm>
            <a:off x="571500" y="3660336"/>
            <a:ext cx="6934200" cy="461962"/>
          </a:xfrm>
          <a:prstGeom prst="rect">
            <a:avLst/>
          </a:prstGeom>
          <a:noFill/>
          <a:ln w="9525">
            <a:noFill/>
            <a:miter lim="800000"/>
            <a:headEnd/>
            <a:tailEnd/>
          </a:ln>
        </p:spPr>
        <p:txBody>
          <a:bodyPr>
            <a:spAutoFit/>
          </a:bodyPr>
          <a:lstStyle/>
          <a:p>
            <a:pPr algn="just" fontAlgn="auto">
              <a:spcBef>
                <a:spcPts val="0"/>
              </a:spcBef>
              <a:spcAft>
                <a:spcPts val="0"/>
              </a:spcAft>
              <a:defRPr/>
            </a:pPr>
            <a:r>
              <a:rPr lang="en-US" sz="2400" dirty="0">
                <a:solidFill>
                  <a:schemeClr val="bg1">
                    <a:lumMod val="75000"/>
                  </a:schemeClr>
                </a:solidFill>
                <a:latin typeface="+mn-lt"/>
                <a:cs typeface="Arial" charset="0"/>
              </a:rPr>
              <a:t>The choice of the unit size is a critical decision.</a:t>
            </a:r>
          </a:p>
        </p:txBody>
      </p:sp>
      <p:sp>
        <p:nvSpPr>
          <p:cNvPr id="15" name="Text Box 99"/>
          <p:cNvSpPr txBox="1">
            <a:spLocks noChangeArrowheads="1"/>
          </p:cNvSpPr>
          <p:nvPr/>
        </p:nvSpPr>
        <p:spPr bwMode="auto">
          <a:xfrm>
            <a:off x="571500" y="4824306"/>
            <a:ext cx="8001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dirty="0">
                <a:latin typeface="Calibri" panose="020F0502020204030204" pitchFamily="34" charset="0"/>
              </a:rPr>
              <a:t>Maintain a linked list with a node for each memory area, whether free or assigned. Update list whenever processes start or terminate.</a:t>
            </a:r>
          </a:p>
        </p:txBody>
      </p:sp>
      <p:sp>
        <p:nvSpPr>
          <p:cNvPr id="17" name="Rectangle 128"/>
          <p:cNvSpPr>
            <a:spLocks noChangeArrowheads="1"/>
          </p:cNvSpPr>
          <p:nvPr/>
        </p:nvSpPr>
        <p:spPr bwMode="auto">
          <a:xfrm>
            <a:off x="428625" y="345164"/>
            <a:ext cx="637713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0" dirty="0">
                <a:latin typeface="Calibri" panose="020F0502020204030204" pitchFamily="34" charset="0"/>
              </a:rPr>
              <a:t>Memory management by variable partitions</a:t>
            </a:r>
          </a:p>
        </p:txBody>
      </p:sp>
      <p:sp>
        <p:nvSpPr>
          <p:cNvPr id="18"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solidFill>
                <a:latin typeface="+mn-lt"/>
                <a:cs typeface="+mn-cs"/>
              </a:rPr>
              <a:t>ECP-622– Spring 2020</a:t>
            </a:r>
            <a:endParaRPr lang="en-GB" sz="1400" i="1" dirty="0">
              <a:solidFill>
                <a:schemeClr val="tx2"/>
              </a:solidFill>
              <a:latin typeface="+mn-lt"/>
              <a:cs typeface="+mn-cs"/>
            </a:endParaRPr>
          </a:p>
        </p:txBody>
      </p:sp>
      <p:sp>
        <p:nvSpPr>
          <p:cNvPr id="19" name="TextBox 18"/>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8- </a:t>
            </a:r>
            <a:r>
              <a:rPr lang="en-US" sz="1400" i="1" dirty="0" smtClean="0">
                <a:solidFill>
                  <a:schemeClr val="tx2"/>
                </a:solidFill>
                <a:latin typeface="+mn-lt"/>
              </a:rPr>
              <a:t>Page 6</a:t>
            </a:r>
            <a:endParaRPr lang="en-GB" sz="1400" i="1" dirty="0">
              <a:solidFill>
                <a:schemeClr val="tx2"/>
              </a:solidFill>
              <a:latin typeface="+mn-lt"/>
            </a:endParaRPr>
          </a:p>
        </p:txBody>
      </p:sp>
      <p:cxnSp>
        <p:nvCxnSpPr>
          <p:cNvPr id="20" name="Straight Connector 19"/>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pic>
        <p:nvPicPr>
          <p:cNvPr id="2" name="Memory_Management_2-2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12275" y="294279"/>
            <a:ext cx="609600" cy="609600"/>
          </a:xfrm>
          <a:prstGeom prst="rect">
            <a:avLst/>
          </a:prstGeom>
        </p:spPr>
      </p:pic>
    </p:spTree>
    <p:extLst>
      <p:ext uri="{BB962C8B-B14F-4D97-AF65-F5344CB8AC3E}">
        <p14:creationId xmlns:p14="http://schemas.microsoft.com/office/powerpoint/2010/main" val="42718574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2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01856" y="449689"/>
            <a:ext cx="5839163" cy="469231"/>
          </a:xfrm>
          <a:prstGeom prst="rect">
            <a:avLst/>
          </a:prstGeom>
        </p:spPr>
        <p:txBody>
          <a:bodyPr wrap="none">
            <a:spAutoFit/>
          </a:bodyPr>
          <a:lstStyle/>
          <a:p>
            <a:r>
              <a:rPr lang="en-US" altLang="en-US" sz="2449" dirty="0">
                <a:solidFill>
                  <a:schemeClr val="bg1"/>
                </a:solidFill>
                <a:latin typeface="Calibri" panose="020F0502020204030204" pitchFamily="34" charset="0"/>
              </a:rPr>
              <a:t>Memory Management by Variable Partitions</a:t>
            </a:r>
          </a:p>
        </p:txBody>
      </p:sp>
      <p:pic>
        <p:nvPicPr>
          <p:cNvPr id="2" name="Picture 1"/>
          <p:cNvPicPr>
            <a:picLocks noChangeAspect="1"/>
          </p:cNvPicPr>
          <p:nvPr/>
        </p:nvPicPr>
        <p:blipFill>
          <a:blip r:embed="rId5"/>
          <a:stretch>
            <a:fillRect/>
          </a:stretch>
        </p:blipFill>
        <p:spPr>
          <a:xfrm>
            <a:off x="558709" y="1187758"/>
            <a:ext cx="7152039" cy="4872818"/>
          </a:xfrm>
          <a:prstGeom prst="rect">
            <a:avLst/>
          </a:prstGeom>
        </p:spPr>
      </p:pic>
      <p:sp>
        <p:nvSpPr>
          <p:cNvPr id="3" name="TextBox 2"/>
          <p:cNvSpPr txBox="1"/>
          <p:nvPr/>
        </p:nvSpPr>
        <p:spPr>
          <a:xfrm>
            <a:off x="7248940" y="1924492"/>
            <a:ext cx="915059" cy="343620"/>
          </a:xfrm>
          <a:prstGeom prst="rect">
            <a:avLst/>
          </a:prstGeom>
          <a:noFill/>
        </p:spPr>
        <p:txBody>
          <a:bodyPr wrap="none" rtlCol="0">
            <a:spAutoFit/>
          </a:bodyPr>
          <a:lstStyle/>
          <a:p>
            <a:r>
              <a:rPr lang="en-US" sz="1633" dirty="0"/>
              <a:t>Memory</a:t>
            </a:r>
            <a:endParaRPr lang="en-GB" sz="1633" dirty="0"/>
          </a:p>
        </p:txBody>
      </p:sp>
      <p:sp>
        <p:nvSpPr>
          <p:cNvPr id="4" name="TextBox 3"/>
          <p:cNvSpPr txBox="1"/>
          <p:nvPr/>
        </p:nvSpPr>
        <p:spPr>
          <a:xfrm>
            <a:off x="2417397" y="2907028"/>
            <a:ext cx="843501" cy="343620"/>
          </a:xfrm>
          <a:prstGeom prst="rect">
            <a:avLst/>
          </a:prstGeom>
          <a:noFill/>
        </p:spPr>
        <p:txBody>
          <a:bodyPr wrap="none" rtlCol="0">
            <a:spAutoFit/>
          </a:bodyPr>
          <a:lstStyle/>
          <a:p>
            <a:r>
              <a:rPr lang="en-US" sz="1633" dirty="0"/>
              <a:t>Bit map</a:t>
            </a:r>
            <a:endParaRPr lang="en-GB" sz="1633" dirty="0"/>
          </a:p>
        </p:txBody>
      </p:sp>
      <p:sp>
        <p:nvSpPr>
          <p:cNvPr id="5" name="TextBox 4"/>
          <p:cNvSpPr txBox="1"/>
          <p:nvPr/>
        </p:nvSpPr>
        <p:spPr>
          <a:xfrm>
            <a:off x="6968007" y="4503648"/>
            <a:ext cx="1028358" cy="343620"/>
          </a:xfrm>
          <a:prstGeom prst="rect">
            <a:avLst/>
          </a:prstGeom>
          <a:noFill/>
        </p:spPr>
        <p:txBody>
          <a:bodyPr wrap="none" rtlCol="0">
            <a:spAutoFit/>
          </a:bodyPr>
          <a:lstStyle/>
          <a:p>
            <a:r>
              <a:rPr lang="en-US" sz="1633" dirty="0"/>
              <a:t>Linked list</a:t>
            </a:r>
            <a:endParaRPr lang="en-GB" sz="1633" dirty="0"/>
          </a:p>
        </p:txBody>
      </p:sp>
      <p:sp>
        <p:nvSpPr>
          <p:cNvPr id="18" name="TextBox 17"/>
          <p:cNvSpPr txBox="1"/>
          <p:nvPr/>
        </p:nvSpPr>
        <p:spPr>
          <a:xfrm>
            <a:off x="6647451" y="6059326"/>
            <a:ext cx="1958549" cy="307777"/>
          </a:xfrm>
          <a:prstGeom prst="rect">
            <a:avLst/>
          </a:prstGeom>
          <a:noFill/>
        </p:spPr>
        <p:txBody>
          <a:bodyPr wrap="none" rtlCol="0">
            <a:spAutoFit/>
          </a:bodyPr>
          <a:lstStyle/>
          <a:p>
            <a:r>
              <a:rPr lang="en-US" sz="1400" dirty="0"/>
              <a:t>Source: [Tanenbaum 15]</a:t>
            </a:r>
            <a:endParaRPr lang="en-GB" sz="1400" dirty="0"/>
          </a:p>
        </p:txBody>
      </p:sp>
      <p:sp>
        <p:nvSpPr>
          <p:cNvPr id="17" name="Rectangle 128"/>
          <p:cNvSpPr>
            <a:spLocks noChangeArrowheads="1"/>
          </p:cNvSpPr>
          <p:nvPr/>
        </p:nvSpPr>
        <p:spPr bwMode="auto">
          <a:xfrm>
            <a:off x="428625" y="345164"/>
            <a:ext cx="637713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0" dirty="0">
                <a:latin typeface="Calibri" panose="020F0502020204030204" pitchFamily="34" charset="0"/>
              </a:rPr>
              <a:t>Memory management by variable partitions</a:t>
            </a:r>
          </a:p>
        </p:txBody>
      </p:sp>
      <p:cxnSp>
        <p:nvCxnSpPr>
          <p:cNvPr id="19" name="Straight Connector 19"/>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20" name="TextBox 13"/>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8- </a:t>
            </a:r>
            <a:r>
              <a:rPr lang="en-US" sz="1400" i="1" dirty="0" smtClean="0">
                <a:solidFill>
                  <a:schemeClr val="tx2"/>
                </a:solidFill>
                <a:latin typeface="+mn-lt"/>
              </a:rPr>
              <a:t>Page 7</a:t>
            </a:r>
            <a:endParaRPr lang="en-GB" sz="1400" i="1" dirty="0">
              <a:solidFill>
                <a:schemeClr val="tx2"/>
              </a:solidFill>
              <a:latin typeface="+mn-lt"/>
            </a:endParaRPr>
          </a:p>
        </p:txBody>
      </p:sp>
      <p:sp>
        <p:nvSpPr>
          <p:cNvPr id="22"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solidFill>
                <a:latin typeface="+mn-lt"/>
                <a:cs typeface="+mn-cs"/>
              </a:rPr>
              <a:t>ECP-622– Spring 2020</a:t>
            </a:r>
            <a:endParaRPr lang="en-GB" sz="1400" i="1" dirty="0">
              <a:solidFill>
                <a:schemeClr val="tx2"/>
              </a:solidFill>
              <a:latin typeface="+mn-lt"/>
              <a:cs typeface="+mn-cs"/>
            </a:endParaRPr>
          </a:p>
        </p:txBody>
      </p:sp>
      <p:pic>
        <p:nvPicPr>
          <p:cNvPr id="6" name="Memory_Management_2-2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968106" y="246118"/>
            <a:ext cx="609600" cy="609600"/>
          </a:xfrm>
          <a:prstGeom prst="rect">
            <a:avLst/>
          </a:prstGeom>
        </p:spPr>
      </p:pic>
    </p:spTree>
    <p:extLst>
      <p:ext uri="{BB962C8B-B14F-4D97-AF65-F5344CB8AC3E}">
        <p14:creationId xmlns:p14="http://schemas.microsoft.com/office/powerpoint/2010/main" val="38681979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83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625" y="3934650"/>
            <a:ext cx="1930337" cy="461665"/>
          </a:xfrm>
          <a:prstGeom prst="rect">
            <a:avLst/>
          </a:prstGeom>
          <a:noFill/>
        </p:spPr>
        <p:txBody>
          <a:bodyPr wrap="none" rtlCol="0">
            <a:spAutoFit/>
          </a:bodyPr>
          <a:lstStyle/>
          <a:p>
            <a:pPr marL="342900" indent="-342900">
              <a:buFont typeface="Courier New" panose="02070309020205020404" pitchFamily="49" charset="0"/>
              <a:buChar char="o"/>
            </a:pPr>
            <a:r>
              <a:rPr lang="en-US" sz="2400" u="sng" dirty="0" smtClean="0"/>
              <a:t>Indexed-Fit</a:t>
            </a:r>
          </a:p>
        </p:txBody>
      </p:sp>
      <p:sp>
        <p:nvSpPr>
          <p:cNvPr id="3" name="TextBox 2"/>
          <p:cNvSpPr txBox="1"/>
          <p:nvPr/>
        </p:nvSpPr>
        <p:spPr>
          <a:xfrm>
            <a:off x="428625" y="4559147"/>
            <a:ext cx="8143875" cy="1200329"/>
          </a:xfrm>
          <a:prstGeom prst="rect">
            <a:avLst/>
          </a:prstGeom>
          <a:noFill/>
        </p:spPr>
        <p:txBody>
          <a:bodyPr wrap="square" rtlCol="0">
            <a:spAutoFit/>
          </a:bodyPr>
          <a:lstStyle/>
          <a:p>
            <a:pPr algn="just"/>
            <a:r>
              <a:rPr lang="en-US" sz="2400" dirty="0" smtClean="0"/>
              <a:t>Use a data structure (e.g. ordered binary tree) to store available partition sizes.  For each size, a pointer is used to access a list of the available partitions.</a:t>
            </a:r>
            <a:endParaRPr lang="en-GB" sz="2400" dirty="0"/>
          </a:p>
        </p:txBody>
      </p:sp>
      <p:sp>
        <p:nvSpPr>
          <p:cNvPr id="4" name="TextBox 3"/>
          <p:cNvSpPr txBox="1"/>
          <p:nvPr/>
        </p:nvSpPr>
        <p:spPr>
          <a:xfrm>
            <a:off x="388405" y="2731570"/>
            <a:ext cx="3049809" cy="461665"/>
          </a:xfrm>
          <a:prstGeom prst="rect">
            <a:avLst/>
          </a:prstGeom>
          <a:noFill/>
        </p:spPr>
        <p:txBody>
          <a:bodyPr wrap="none" rtlCol="0">
            <a:spAutoFit/>
          </a:bodyPr>
          <a:lstStyle/>
          <a:p>
            <a:pPr marL="342900" indent="-342900" algn="just">
              <a:buFont typeface="Courier New" panose="02070309020205020404" pitchFamily="49" charset="0"/>
              <a:buChar char="o"/>
            </a:pPr>
            <a:r>
              <a:rPr lang="en-US" sz="2400" u="sng" dirty="0" smtClean="0"/>
              <a:t>Segregated free lists</a:t>
            </a:r>
            <a:endParaRPr lang="en-GB" sz="2400" u="sng" dirty="0"/>
          </a:p>
        </p:txBody>
      </p:sp>
      <p:sp>
        <p:nvSpPr>
          <p:cNvPr id="5" name="TextBox 4"/>
          <p:cNvSpPr txBox="1"/>
          <p:nvPr/>
        </p:nvSpPr>
        <p:spPr>
          <a:xfrm>
            <a:off x="464103" y="3306864"/>
            <a:ext cx="8038996" cy="461665"/>
          </a:xfrm>
          <a:prstGeom prst="rect">
            <a:avLst/>
          </a:prstGeom>
          <a:noFill/>
        </p:spPr>
        <p:txBody>
          <a:bodyPr wrap="none" rtlCol="0">
            <a:spAutoFit/>
          </a:bodyPr>
          <a:lstStyle/>
          <a:p>
            <a:pPr algn="just"/>
            <a:r>
              <a:rPr lang="en-US" sz="2400" dirty="0" smtClean="0"/>
              <a:t>Use a separate list for free partitions within a given size range.</a:t>
            </a:r>
            <a:endParaRPr lang="en-GB" sz="2400" dirty="0"/>
          </a:p>
        </p:txBody>
      </p:sp>
      <p:sp>
        <p:nvSpPr>
          <p:cNvPr id="6" name="TextBox 5"/>
          <p:cNvSpPr txBox="1"/>
          <p:nvPr/>
        </p:nvSpPr>
        <p:spPr>
          <a:xfrm>
            <a:off x="388405" y="1417612"/>
            <a:ext cx="8184095" cy="1200329"/>
          </a:xfrm>
          <a:prstGeom prst="rect">
            <a:avLst/>
          </a:prstGeom>
          <a:noFill/>
        </p:spPr>
        <p:txBody>
          <a:bodyPr wrap="square" rtlCol="0">
            <a:spAutoFit/>
          </a:bodyPr>
          <a:lstStyle/>
          <a:p>
            <a:pPr algn="just"/>
            <a:r>
              <a:rPr lang="en-US" sz="2400" dirty="0" smtClean="0"/>
              <a:t>The previous algorithms do not scale well as search time increases with memory size.  Some algorithms provide better search time</a:t>
            </a:r>
            <a:endParaRPr lang="en-GB" sz="2400" dirty="0"/>
          </a:p>
        </p:txBody>
      </p:sp>
      <p:sp>
        <p:nvSpPr>
          <p:cNvPr id="11" name="Rectangle 128"/>
          <p:cNvSpPr>
            <a:spLocks noChangeArrowheads="1"/>
          </p:cNvSpPr>
          <p:nvPr/>
        </p:nvSpPr>
        <p:spPr bwMode="auto">
          <a:xfrm>
            <a:off x="388405" y="347218"/>
            <a:ext cx="637713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0" dirty="0">
                <a:latin typeface="Calibri" panose="020F0502020204030204" pitchFamily="34" charset="0"/>
              </a:rPr>
              <a:t>Memory management by variable partitions</a:t>
            </a:r>
          </a:p>
        </p:txBody>
      </p:sp>
      <p:sp>
        <p:nvSpPr>
          <p:cNvPr id="14" name="TextBox 13"/>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8- </a:t>
            </a:r>
            <a:r>
              <a:rPr lang="en-US" sz="1400" i="1" dirty="0" smtClean="0">
                <a:solidFill>
                  <a:schemeClr val="tx2"/>
                </a:solidFill>
                <a:latin typeface="+mn-lt"/>
              </a:rPr>
              <a:t>Page 8</a:t>
            </a:r>
            <a:endParaRPr lang="en-GB" sz="1400" i="1" dirty="0">
              <a:solidFill>
                <a:schemeClr val="tx2"/>
              </a:solidFill>
              <a:latin typeface="+mn-lt"/>
            </a:endParaRPr>
          </a:p>
        </p:txBody>
      </p:sp>
      <p:cxnSp>
        <p:nvCxnSpPr>
          <p:cNvPr id="15" name="Straight Connector 14"/>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12"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solidFill>
                <a:latin typeface="+mn-lt"/>
                <a:cs typeface="+mn-cs"/>
              </a:rPr>
              <a:t>ECP-622– Spring 2020</a:t>
            </a:r>
            <a:endParaRPr lang="en-GB" sz="1400" i="1" dirty="0">
              <a:solidFill>
                <a:schemeClr val="tx2"/>
              </a:solidFill>
              <a:latin typeface="+mn-lt"/>
              <a:cs typeface="+mn-cs"/>
            </a:endParaRPr>
          </a:p>
        </p:txBody>
      </p:sp>
    </p:spTree>
    <p:extLst>
      <p:ext uri="{BB962C8B-B14F-4D97-AF65-F5344CB8AC3E}">
        <p14:creationId xmlns:p14="http://schemas.microsoft.com/office/powerpoint/2010/main" val="4406402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9515" y="348714"/>
            <a:ext cx="3492751" cy="507831"/>
          </a:xfrm>
          <a:prstGeom prst="rect">
            <a:avLst/>
          </a:prstGeom>
          <a:noFill/>
        </p:spPr>
        <p:txBody>
          <a:bodyPr wrap="none" rtlCol="0">
            <a:spAutoFit/>
          </a:bodyPr>
          <a:lstStyle/>
          <a:p>
            <a:r>
              <a:rPr lang="en-US" sz="2700" dirty="0" smtClean="0"/>
              <a:t>Buddy Allocator System</a:t>
            </a:r>
            <a:endParaRPr lang="en-GB" sz="2700" dirty="0"/>
          </a:p>
        </p:txBody>
      </p:sp>
      <p:sp>
        <p:nvSpPr>
          <p:cNvPr id="4" name="PPTLabsHighlightTextFragmentsShape053a1c24-7910-4104-a3e0-c1163a9ee2af"/>
          <p:cNvSpPr/>
          <p:nvPr>
            <p:custDataLst>
              <p:tags r:id="rId1"/>
            </p:custDataLst>
          </p:nvPr>
        </p:nvSpPr>
        <p:spPr>
          <a:xfrm>
            <a:off x="3983227" y="1442640"/>
            <a:ext cx="1176592" cy="350520"/>
          </a:xfrm>
          <a:prstGeom prst="roundRect">
            <a:avLst>
              <a:gd name="adj" fmla="val 25000"/>
            </a:avLst>
          </a:prstGeom>
          <a:solidFill>
            <a:srgbClr val="FFFF00">
              <a:alpha val="5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PTLabsHighlightTextFragmentsShapef5f6d1f4-c76e-4e7d-8c2e-1694de5b3bd6"/>
          <p:cNvSpPr/>
          <p:nvPr>
            <p:custDataLst>
              <p:tags r:id="rId2"/>
            </p:custDataLst>
          </p:nvPr>
        </p:nvSpPr>
        <p:spPr>
          <a:xfrm>
            <a:off x="4418710" y="2143680"/>
            <a:ext cx="3136075" cy="361887"/>
          </a:xfrm>
          <a:prstGeom prst="roundRect">
            <a:avLst>
              <a:gd name="adj" fmla="val 25000"/>
            </a:avLst>
          </a:prstGeom>
          <a:solidFill>
            <a:srgbClr val="FFFF00">
              <a:alpha val="5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 name="TextBox 2"/>
              <p:cNvSpPr txBox="1"/>
              <p:nvPr/>
            </p:nvSpPr>
            <p:spPr>
              <a:xfrm>
                <a:off x="428624" y="1396920"/>
                <a:ext cx="8143875" cy="1165640"/>
              </a:xfrm>
              <a:prstGeom prst="rect">
                <a:avLst/>
              </a:prstGeom>
              <a:noFill/>
            </p:spPr>
            <p:txBody>
              <a:bodyPr wrap="square" rtlCol="0">
                <a:spAutoFit/>
              </a:bodyPr>
              <a:lstStyle/>
              <a:p>
                <a:pPr algn="just"/>
                <a:r>
                  <a:rPr lang="en-US" sz="2300" dirty="0" smtClean="0"/>
                  <a:t>Allocates memory partitions </a:t>
                </a:r>
                <a:r>
                  <a:rPr lang="en-US" sz="2300" dirty="0" smtClean="0">
                    <a:solidFill>
                      <a:schemeClr val="tx1"/>
                    </a:solidFill>
                  </a:rPr>
                  <a:t>of size </a:t>
                </a:r>
                <a14:m>
                  <m:oMath xmlns:m="http://schemas.openxmlformats.org/officeDocument/2006/math">
                    <m:sSup>
                      <m:sSupPr>
                        <m:ctrlPr>
                          <a:rPr lang="en-US" sz="2300" i="1" dirty="0" smtClean="0">
                            <a:solidFill>
                              <a:schemeClr val="tx1"/>
                            </a:solidFill>
                            <a:latin typeface="Cambria Math" panose="02040503050406030204" pitchFamily="18" charset="0"/>
                          </a:rPr>
                        </m:ctrlPr>
                      </m:sSupPr>
                      <m:e>
                        <m:r>
                          <a:rPr lang="en-US" sz="2300" b="0" i="1" dirty="0" smtClean="0">
                            <a:solidFill>
                              <a:schemeClr val="tx1"/>
                            </a:solidFill>
                            <a:latin typeface="Cambria Math" panose="02040503050406030204" pitchFamily="18" charset="0"/>
                          </a:rPr>
                          <m:t>2</m:t>
                        </m:r>
                      </m:e>
                      <m:sup>
                        <m:r>
                          <a:rPr lang="en-US" sz="2300" b="0" i="1" dirty="0" smtClean="0">
                            <a:solidFill>
                              <a:schemeClr val="tx1"/>
                            </a:solidFill>
                            <a:latin typeface="Cambria Math" panose="02040503050406030204" pitchFamily="18" charset="0"/>
                          </a:rPr>
                          <m:t>𝐾</m:t>
                        </m:r>
                      </m:sup>
                    </m:sSup>
                  </m:oMath>
                </a14:m>
                <a:r>
                  <a:rPr lang="en-GB" sz="2300" dirty="0" smtClean="0">
                    <a:solidFill>
                      <a:srgbClr val="FF0000"/>
                    </a:solidFill>
                  </a:rPr>
                  <a:t> </a:t>
                </a:r>
                <a:r>
                  <a:rPr lang="en-GB" sz="2300" dirty="0" smtClean="0"/>
                  <a:t>with </a:t>
                </a:r>
                <a14:m>
                  <m:oMath xmlns:m="http://schemas.openxmlformats.org/officeDocument/2006/math">
                    <m:r>
                      <a:rPr lang="en-US" sz="2300" b="0" i="1" smtClean="0">
                        <a:latin typeface="Cambria Math" panose="02040503050406030204" pitchFamily="18" charset="0"/>
                      </a:rPr>
                      <m:t>𝐿</m:t>
                    </m:r>
                    <m:r>
                      <a:rPr lang="en-US" sz="2300" b="0" i="1" smtClean="0">
                        <a:latin typeface="Cambria Math" panose="02040503050406030204" pitchFamily="18" charset="0"/>
                        <a:ea typeface="Cambria Math" panose="02040503050406030204" pitchFamily="18" charset="0"/>
                      </a:rPr>
                      <m:t>≤</m:t>
                    </m:r>
                    <m:r>
                      <a:rPr lang="en-US" sz="2300" b="0" i="1" smtClean="0">
                        <a:latin typeface="Cambria Math" panose="02040503050406030204" pitchFamily="18" charset="0"/>
                        <a:ea typeface="Cambria Math" panose="02040503050406030204" pitchFamily="18" charset="0"/>
                      </a:rPr>
                      <m:t>𝐾</m:t>
                    </m:r>
                    <m:r>
                      <a:rPr lang="en-US" sz="2300" b="0" i="1" smtClean="0">
                        <a:latin typeface="Cambria Math" panose="02040503050406030204" pitchFamily="18" charset="0"/>
                        <a:ea typeface="Cambria Math" panose="02040503050406030204" pitchFamily="18" charset="0"/>
                      </a:rPr>
                      <m:t>≤</m:t>
                    </m:r>
                    <m:r>
                      <a:rPr lang="en-US" sz="2300" b="0" i="1" smtClean="0">
                        <a:latin typeface="Cambria Math" panose="02040503050406030204" pitchFamily="18" charset="0"/>
                        <a:ea typeface="Cambria Math" panose="02040503050406030204" pitchFamily="18" charset="0"/>
                      </a:rPr>
                      <m:t>𝑈</m:t>
                    </m:r>
                  </m:oMath>
                </a14:m>
                <a:r>
                  <a:rPr lang="en-GB" sz="2300" dirty="0" smtClean="0"/>
                  <a:t>, where </a:t>
                </a:r>
                <a14:m>
                  <m:oMath xmlns:m="http://schemas.openxmlformats.org/officeDocument/2006/math">
                    <m:sSup>
                      <m:sSupPr>
                        <m:ctrlPr>
                          <a:rPr lang="en-US" sz="2300" i="1" dirty="0">
                            <a:latin typeface="Cambria Math" panose="02040503050406030204" pitchFamily="18" charset="0"/>
                          </a:rPr>
                        </m:ctrlPr>
                      </m:sSupPr>
                      <m:e>
                        <m:r>
                          <a:rPr lang="en-US" sz="2300" i="1" dirty="0">
                            <a:latin typeface="Cambria Math" panose="02040503050406030204" pitchFamily="18" charset="0"/>
                          </a:rPr>
                          <m:t>2</m:t>
                        </m:r>
                      </m:e>
                      <m:sup>
                        <m:r>
                          <a:rPr lang="en-US" sz="2300" b="0" i="1" dirty="0" smtClean="0">
                            <a:latin typeface="Cambria Math" panose="02040503050406030204" pitchFamily="18" charset="0"/>
                          </a:rPr>
                          <m:t>𝐿</m:t>
                        </m:r>
                      </m:sup>
                    </m:sSup>
                  </m:oMath>
                </a14:m>
                <a:r>
                  <a:rPr lang="en-GB" sz="2300" dirty="0" smtClean="0"/>
                  <a:t> is the smallest partition size and </a:t>
                </a:r>
                <a14:m>
                  <m:oMath xmlns:m="http://schemas.openxmlformats.org/officeDocument/2006/math">
                    <m:sSup>
                      <m:sSupPr>
                        <m:ctrlPr>
                          <a:rPr lang="en-US" sz="2300" i="1" dirty="0">
                            <a:latin typeface="Cambria Math" panose="02040503050406030204" pitchFamily="18" charset="0"/>
                          </a:rPr>
                        </m:ctrlPr>
                      </m:sSupPr>
                      <m:e>
                        <m:r>
                          <a:rPr lang="en-US" sz="2300" i="1" dirty="0">
                            <a:latin typeface="Cambria Math" panose="02040503050406030204" pitchFamily="18" charset="0"/>
                          </a:rPr>
                          <m:t>2</m:t>
                        </m:r>
                      </m:e>
                      <m:sup>
                        <m:r>
                          <a:rPr lang="en-US" sz="2300" b="0" i="1" dirty="0" smtClean="0">
                            <a:latin typeface="Cambria Math" panose="02040503050406030204" pitchFamily="18" charset="0"/>
                          </a:rPr>
                          <m:t>𝑈</m:t>
                        </m:r>
                      </m:sup>
                    </m:sSup>
                  </m:oMath>
                </a14:m>
                <a:r>
                  <a:rPr lang="en-GB" sz="2300" dirty="0" smtClean="0"/>
                  <a:t> is the size of available memory.  A list is maintained for free partitions of each size</a:t>
                </a:r>
                <a:r>
                  <a:rPr lang="en-GB" sz="2300" dirty="0" smtClean="0">
                    <a:solidFill>
                      <a:srgbClr val="FF0000"/>
                    </a:solidFill>
                  </a:rPr>
                  <a:t> </a:t>
                </a:r>
                <a14:m>
                  <m:oMath xmlns:m="http://schemas.openxmlformats.org/officeDocument/2006/math">
                    <m:sSup>
                      <m:sSupPr>
                        <m:ctrlPr>
                          <a:rPr lang="en-US" sz="2300" i="1" dirty="0">
                            <a:latin typeface="Cambria Math" panose="02040503050406030204" pitchFamily="18" charset="0"/>
                          </a:rPr>
                        </m:ctrlPr>
                      </m:sSupPr>
                      <m:e>
                        <m:r>
                          <a:rPr lang="en-US" sz="2300" i="1" dirty="0">
                            <a:latin typeface="Cambria Math" panose="02040503050406030204" pitchFamily="18" charset="0"/>
                          </a:rPr>
                          <m:t>2</m:t>
                        </m:r>
                      </m:e>
                      <m:sup>
                        <m:r>
                          <a:rPr lang="en-US" sz="2300" b="0" i="1" dirty="0" smtClean="0">
                            <a:latin typeface="Cambria Math" panose="02040503050406030204" pitchFamily="18" charset="0"/>
                          </a:rPr>
                          <m:t>𝑖</m:t>
                        </m:r>
                      </m:sup>
                    </m:sSup>
                  </m:oMath>
                </a14:m>
                <a:r>
                  <a:rPr lang="en-GB" sz="2300" dirty="0" smtClean="0"/>
                  <a:t>.</a:t>
                </a:r>
                <a:endParaRPr lang="en-GB" sz="2300" dirty="0"/>
              </a:p>
            </p:txBody>
          </p:sp>
        </mc:Choice>
        <mc:Fallback xmlns="">
          <p:sp>
            <p:nvSpPr>
              <p:cNvPr id="3" name="TextBox 2"/>
              <p:cNvSpPr txBox="1">
                <a:spLocks noRot="1" noChangeAspect="1" noMove="1" noResize="1" noEditPoints="1" noAdjustHandles="1" noChangeArrowheads="1" noChangeShapeType="1" noTextEdit="1"/>
              </p:cNvSpPr>
              <p:nvPr/>
            </p:nvSpPr>
            <p:spPr>
              <a:xfrm>
                <a:off x="428624" y="1396920"/>
                <a:ext cx="8143875" cy="1165640"/>
              </a:xfrm>
              <a:prstGeom prst="rect">
                <a:avLst/>
              </a:prstGeom>
              <a:blipFill rotWithShape="0">
                <a:blip r:embed="rId7"/>
                <a:stretch>
                  <a:fillRect l="-1048" t="-3665" r="-1123" b="-10995"/>
                </a:stretch>
              </a:blipFill>
            </p:spPr>
            <p:txBody>
              <a:bodyPr/>
              <a:lstStyle/>
              <a:p>
                <a:r>
                  <a:rPr lang="en-GB">
                    <a:noFill/>
                  </a:rPr>
                  <a:t> </a:t>
                </a:r>
              </a:p>
            </p:txBody>
          </p:sp>
        </mc:Fallback>
      </mc:AlternateContent>
      <p:sp>
        <p:nvSpPr>
          <p:cNvPr id="13" name="TextBox 12"/>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8- </a:t>
            </a:r>
            <a:r>
              <a:rPr lang="en-US" sz="1400" i="1" dirty="0" smtClean="0">
                <a:solidFill>
                  <a:schemeClr val="tx2"/>
                </a:solidFill>
                <a:latin typeface="+mn-lt"/>
              </a:rPr>
              <a:t>Page 9</a:t>
            </a:r>
            <a:endParaRPr lang="en-GB" sz="1400" i="1" dirty="0">
              <a:solidFill>
                <a:schemeClr val="tx2"/>
              </a:solidFill>
              <a:latin typeface="+mn-lt"/>
            </a:endParaRPr>
          </a:p>
        </p:txBody>
      </p:sp>
      <p:cxnSp>
        <p:nvCxnSpPr>
          <p:cNvPr id="14" name="Straight Connector 13"/>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7"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solidFill>
                <a:latin typeface="+mn-lt"/>
                <a:cs typeface="+mn-cs"/>
              </a:rPr>
              <a:t>ECP-622– Spring 2020</a:t>
            </a:r>
            <a:endParaRPr lang="en-GB" sz="1400" i="1" dirty="0">
              <a:solidFill>
                <a:schemeClr val="tx2"/>
              </a:solidFill>
              <a:latin typeface="+mn-lt"/>
              <a:cs typeface="+mn-cs"/>
            </a:endParaRPr>
          </a:p>
        </p:txBody>
      </p:sp>
      <p:pic>
        <p:nvPicPr>
          <p:cNvPr id="6" name="Memory_Management_2-2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8003790" y="246945"/>
            <a:ext cx="609600" cy="609600"/>
          </a:xfrm>
          <a:prstGeom prst="rect">
            <a:avLst/>
          </a:prstGeom>
        </p:spPr>
      </p:pic>
    </p:spTree>
    <p:extLst>
      <p:ext uri="{BB962C8B-B14F-4D97-AF65-F5344CB8AC3E}">
        <p14:creationId xmlns:p14="http://schemas.microsoft.com/office/powerpoint/2010/main" val="41233053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188"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428624" y="1396920"/>
                <a:ext cx="8143875" cy="1165640"/>
              </a:xfrm>
              <a:prstGeom prst="rect">
                <a:avLst/>
              </a:prstGeom>
              <a:noFill/>
            </p:spPr>
            <p:txBody>
              <a:bodyPr wrap="square" rtlCol="0">
                <a:spAutoFit/>
              </a:bodyPr>
              <a:lstStyle/>
              <a:p>
                <a:pPr algn="just"/>
                <a:r>
                  <a:rPr lang="en-US" sz="2300" dirty="0" smtClean="0"/>
                  <a:t>Allocates memory partitions of size </a:t>
                </a:r>
                <a14:m>
                  <m:oMath xmlns:m="http://schemas.openxmlformats.org/officeDocument/2006/math">
                    <m:sSup>
                      <m:sSupPr>
                        <m:ctrlPr>
                          <a:rPr lang="en-US" sz="2300" i="1" dirty="0" smtClean="0">
                            <a:latin typeface="Cambria Math" panose="02040503050406030204" pitchFamily="18" charset="0"/>
                          </a:rPr>
                        </m:ctrlPr>
                      </m:sSupPr>
                      <m:e>
                        <m:r>
                          <a:rPr lang="en-US" sz="2300" b="0" i="1" dirty="0" smtClean="0">
                            <a:latin typeface="Cambria Math" panose="02040503050406030204" pitchFamily="18" charset="0"/>
                          </a:rPr>
                          <m:t>2</m:t>
                        </m:r>
                      </m:e>
                      <m:sup>
                        <m:r>
                          <a:rPr lang="en-US" sz="2300" b="0" i="1" dirty="0" smtClean="0">
                            <a:latin typeface="Cambria Math" panose="02040503050406030204" pitchFamily="18" charset="0"/>
                          </a:rPr>
                          <m:t>𝐾</m:t>
                        </m:r>
                      </m:sup>
                    </m:sSup>
                  </m:oMath>
                </a14:m>
                <a:r>
                  <a:rPr lang="en-GB" sz="2300" dirty="0" smtClean="0"/>
                  <a:t> with </a:t>
                </a:r>
                <a14:m>
                  <m:oMath xmlns:m="http://schemas.openxmlformats.org/officeDocument/2006/math">
                    <m:r>
                      <a:rPr lang="en-US" sz="2300" b="0" i="1" smtClean="0">
                        <a:latin typeface="Cambria Math" panose="02040503050406030204" pitchFamily="18" charset="0"/>
                      </a:rPr>
                      <m:t>𝐿</m:t>
                    </m:r>
                    <m:r>
                      <a:rPr lang="en-US" sz="2300" b="0" i="1" smtClean="0">
                        <a:latin typeface="Cambria Math" panose="02040503050406030204" pitchFamily="18" charset="0"/>
                        <a:ea typeface="Cambria Math" panose="02040503050406030204" pitchFamily="18" charset="0"/>
                      </a:rPr>
                      <m:t>≤</m:t>
                    </m:r>
                    <m:r>
                      <a:rPr lang="en-US" sz="2300" b="0" i="1" smtClean="0">
                        <a:latin typeface="Cambria Math" panose="02040503050406030204" pitchFamily="18" charset="0"/>
                        <a:ea typeface="Cambria Math" panose="02040503050406030204" pitchFamily="18" charset="0"/>
                      </a:rPr>
                      <m:t>𝐾</m:t>
                    </m:r>
                    <m:r>
                      <a:rPr lang="en-US" sz="2300" b="0" i="1" smtClean="0">
                        <a:latin typeface="Cambria Math" panose="02040503050406030204" pitchFamily="18" charset="0"/>
                        <a:ea typeface="Cambria Math" panose="02040503050406030204" pitchFamily="18" charset="0"/>
                      </a:rPr>
                      <m:t>≤</m:t>
                    </m:r>
                    <m:r>
                      <a:rPr lang="en-US" sz="2300" b="0" i="1" smtClean="0">
                        <a:latin typeface="Cambria Math" panose="02040503050406030204" pitchFamily="18" charset="0"/>
                        <a:ea typeface="Cambria Math" panose="02040503050406030204" pitchFamily="18" charset="0"/>
                      </a:rPr>
                      <m:t>𝑈</m:t>
                    </m:r>
                  </m:oMath>
                </a14:m>
                <a:r>
                  <a:rPr lang="en-GB" sz="2300" dirty="0" smtClean="0"/>
                  <a:t>, where </a:t>
                </a:r>
                <a14:m>
                  <m:oMath xmlns:m="http://schemas.openxmlformats.org/officeDocument/2006/math">
                    <m:sSup>
                      <m:sSupPr>
                        <m:ctrlPr>
                          <a:rPr lang="en-US" sz="2300" i="1" dirty="0">
                            <a:latin typeface="Cambria Math" panose="02040503050406030204" pitchFamily="18" charset="0"/>
                          </a:rPr>
                        </m:ctrlPr>
                      </m:sSupPr>
                      <m:e>
                        <m:r>
                          <a:rPr lang="en-US" sz="2300" i="1" dirty="0">
                            <a:latin typeface="Cambria Math" panose="02040503050406030204" pitchFamily="18" charset="0"/>
                          </a:rPr>
                          <m:t>2</m:t>
                        </m:r>
                      </m:e>
                      <m:sup>
                        <m:r>
                          <a:rPr lang="en-US" sz="2300" b="0" i="1" dirty="0" smtClean="0">
                            <a:latin typeface="Cambria Math" panose="02040503050406030204" pitchFamily="18" charset="0"/>
                          </a:rPr>
                          <m:t>𝐿</m:t>
                        </m:r>
                      </m:sup>
                    </m:sSup>
                  </m:oMath>
                </a14:m>
                <a:r>
                  <a:rPr lang="en-GB" sz="2300" dirty="0" smtClean="0"/>
                  <a:t> is the smallest partition size and </a:t>
                </a:r>
                <a14:m>
                  <m:oMath xmlns:m="http://schemas.openxmlformats.org/officeDocument/2006/math">
                    <m:sSup>
                      <m:sSupPr>
                        <m:ctrlPr>
                          <a:rPr lang="en-US" sz="2300" i="1" dirty="0">
                            <a:latin typeface="Cambria Math" panose="02040503050406030204" pitchFamily="18" charset="0"/>
                          </a:rPr>
                        </m:ctrlPr>
                      </m:sSupPr>
                      <m:e>
                        <m:r>
                          <a:rPr lang="en-US" sz="2300" i="1" dirty="0">
                            <a:latin typeface="Cambria Math" panose="02040503050406030204" pitchFamily="18" charset="0"/>
                          </a:rPr>
                          <m:t>2</m:t>
                        </m:r>
                      </m:e>
                      <m:sup>
                        <m:r>
                          <a:rPr lang="en-US" sz="2300" b="0" i="1" dirty="0" smtClean="0">
                            <a:latin typeface="Cambria Math" panose="02040503050406030204" pitchFamily="18" charset="0"/>
                          </a:rPr>
                          <m:t>𝑈</m:t>
                        </m:r>
                      </m:sup>
                    </m:sSup>
                  </m:oMath>
                </a14:m>
                <a:r>
                  <a:rPr lang="en-GB" sz="2300" dirty="0" smtClean="0"/>
                  <a:t> is the size of available memory.  A list is maintained for free partitions of each size </a:t>
                </a:r>
                <a14:m>
                  <m:oMath xmlns:m="http://schemas.openxmlformats.org/officeDocument/2006/math">
                    <m:sSup>
                      <m:sSupPr>
                        <m:ctrlPr>
                          <a:rPr lang="en-US" sz="2300" i="1" dirty="0">
                            <a:latin typeface="Cambria Math" panose="02040503050406030204" pitchFamily="18" charset="0"/>
                          </a:rPr>
                        </m:ctrlPr>
                      </m:sSupPr>
                      <m:e>
                        <m:r>
                          <a:rPr lang="en-US" sz="2300" i="1" dirty="0">
                            <a:latin typeface="Cambria Math" panose="02040503050406030204" pitchFamily="18" charset="0"/>
                          </a:rPr>
                          <m:t>2</m:t>
                        </m:r>
                      </m:e>
                      <m:sup>
                        <m:r>
                          <a:rPr lang="en-US" sz="2300" b="0" i="1" dirty="0" smtClean="0">
                            <a:latin typeface="Cambria Math" panose="02040503050406030204" pitchFamily="18" charset="0"/>
                          </a:rPr>
                          <m:t>𝑖</m:t>
                        </m:r>
                      </m:sup>
                    </m:sSup>
                  </m:oMath>
                </a14:m>
                <a:r>
                  <a:rPr lang="en-GB" sz="2300" dirty="0" smtClean="0"/>
                  <a:t>.</a:t>
                </a:r>
                <a:endParaRPr lang="en-GB" sz="2300" dirty="0"/>
              </a:p>
            </p:txBody>
          </p:sp>
        </mc:Choice>
        <mc:Fallback xmlns="">
          <p:sp>
            <p:nvSpPr>
              <p:cNvPr id="3" name="TextBox 2"/>
              <p:cNvSpPr txBox="1">
                <a:spLocks noRot="1" noChangeAspect="1" noMove="1" noResize="1" noEditPoints="1" noAdjustHandles="1" noChangeArrowheads="1" noChangeShapeType="1" noTextEdit="1"/>
              </p:cNvSpPr>
              <p:nvPr/>
            </p:nvSpPr>
            <p:spPr>
              <a:xfrm>
                <a:off x="428624" y="1396920"/>
                <a:ext cx="8143875" cy="1165640"/>
              </a:xfrm>
              <a:prstGeom prst="rect">
                <a:avLst/>
              </a:prstGeom>
              <a:blipFill rotWithShape="0">
                <a:blip r:embed="rId10"/>
                <a:stretch>
                  <a:fillRect l="-1048" t="-3665" r="-1123" b="-10995"/>
                </a:stretch>
              </a:blipFill>
            </p:spPr>
            <p:txBody>
              <a:bodyPr/>
              <a:lstStyle/>
              <a:p>
                <a:r>
                  <a:rPr lang="en-GB">
                    <a:noFill/>
                  </a:rPr>
                  <a:t> </a:t>
                </a:r>
              </a:p>
            </p:txBody>
          </p:sp>
        </mc:Fallback>
      </mc:AlternateContent>
      <p:grpSp>
        <p:nvGrpSpPr>
          <p:cNvPr id="6" name="PPTLabsHighlightTextFragmentsShape58d8161d-09a5-4f41-8e42-e7984f8b576d"/>
          <p:cNvGrpSpPr/>
          <p:nvPr/>
        </p:nvGrpSpPr>
        <p:grpSpPr>
          <a:xfrm>
            <a:off x="574821" y="2804097"/>
            <a:ext cx="8024876" cy="701040"/>
            <a:chOff x="574821" y="2804097"/>
            <a:chExt cx="8024876" cy="701040"/>
          </a:xfrm>
        </p:grpSpPr>
        <p:sp>
          <p:nvSpPr>
            <p:cNvPr id="2" name="PPTLabsHighlightTextFragmentsShapec0e0899a-5ae8-477d-a737-4867e9a2626d"/>
            <p:cNvSpPr/>
            <p:nvPr>
              <p:custDataLst>
                <p:tags r:id="rId6"/>
              </p:custDataLst>
            </p:nvPr>
          </p:nvSpPr>
          <p:spPr>
            <a:xfrm>
              <a:off x="7499496" y="2804097"/>
              <a:ext cx="1100201" cy="350520"/>
            </a:xfrm>
            <a:prstGeom prst="roundRect">
              <a:avLst>
                <a:gd name="adj" fmla="val 25000"/>
              </a:avLst>
            </a:prstGeom>
            <a:solidFill>
              <a:srgbClr val="FFFF00">
                <a:alpha val="5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PTLabsHighlightTextFragmentsShape4ea0647c-7e24-43cd-aaec-9518ec006513"/>
            <p:cNvSpPr/>
            <p:nvPr>
              <p:custDataLst>
                <p:tags r:id="rId7"/>
              </p:custDataLst>
            </p:nvPr>
          </p:nvSpPr>
          <p:spPr>
            <a:xfrm>
              <a:off x="574821" y="3154617"/>
              <a:ext cx="1147128" cy="350520"/>
            </a:xfrm>
            <a:prstGeom prst="roundRect">
              <a:avLst>
                <a:gd name="adj" fmla="val 25000"/>
              </a:avLst>
            </a:prstGeom>
            <a:solidFill>
              <a:srgbClr val="FFFF00">
                <a:alpha val="5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PPTLabsHighlightTextFragmentsShape6ef267b7-826e-4de3-a258-490ded4ea397"/>
          <p:cNvSpPr/>
          <p:nvPr>
            <p:custDataLst>
              <p:tags r:id="rId1"/>
            </p:custDataLst>
          </p:nvPr>
        </p:nvSpPr>
        <p:spPr>
          <a:xfrm>
            <a:off x="7155263" y="3154617"/>
            <a:ext cx="614426" cy="350520"/>
          </a:xfrm>
          <a:prstGeom prst="roundRect">
            <a:avLst>
              <a:gd name="adj" fmla="val 25000"/>
            </a:avLst>
          </a:prstGeom>
          <a:solidFill>
            <a:srgbClr val="FFFF00">
              <a:alpha val="5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 name="TextBox 3"/>
              <p:cNvSpPr txBox="1"/>
              <p:nvPr/>
            </p:nvSpPr>
            <p:spPr>
              <a:xfrm>
                <a:off x="483381" y="2758377"/>
                <a:ext cx="8141838" cy="1154162"/>
              </a:xfrm>
              <a:prstGeom prst="rect">
                <a:avLst/>
              </a:prstGeom>
              <a:noFill/>
            </p:spPr>
            <p:txBody>
              <a:bodyPr wrap="square" rtlCol="0">
                <a:spAutoFit/>
              </a:bodyPr>
              <a:lstStyle/>
              <a:p>
                <a:pPr algn="just"/>
                <a:r>
                  <a:rPr lang="en-US" sz="2300" dirty="0" smtClean="0"/>
                  <a:t>For a request for memory block of size s, system assigns a </a:t>
                </a:r>
                <a:r>
                  <a:rPr lang="en-US" sz="2300" dirty="0" smtClean="0">
                    <a:solidFill>
                      <a:schemeClr val="tx1"/>
                    </a:solidFill>
                  </a:rPr>
                  <a:t>partition of size </a:t>
                </a:r>
                <a14:m>
                  <m:oMath xmlns:m="http://schemas.openxmlformats.org/officeDocument/2006/math">
                    <m:sSup>
                      <m:sSupPr>
                        <m:ctrlPr>
                          <a:rPr lang="en-US" sz="2300" i="1">
                            <a:solidFill>
                              <a:schemeClr val="tx1"/>
                            </a:solidFill>
                            <a:latin typeface="Cambria Math" panose="02040503050406030204" pitchFamily="18" charset="0"/>
                            <a:ea typeface="Cambria Math" panose="02040503050406030204" pitchFamily="18" charset="0"/>
                          </a:rPr>
                        </m:ctrlPr>
                      </m:sSupPr>
                      <m:e>
                        <m:r>
                          <a:rPr lang="en-US" sz="2300" i="1">
                            <a:solidFill>
                              <a:schemeClr val="tx1"/>
                            </a:solidFill>
                            <a:latin typeface="Cambria Math" panose="02040503050406030204" pitchFamily="18" charset="0"/>
                            <a:ea typeface="Cambria Math" panose="02040503050406030204" pitchFamily="18" charset="0"/>
                          </a:rPr>
                          <m:t>2</m:t>
                        </m:r>
                      </m:e>
                      <m:sup>
                        <m:r>
                          <a:rPr lang="en-US" sz="2300" i="1">
                            <a:solidFill>
                              <a:schemeClr val="tx1"/>
                            </a:solidFill>
                            <a:latin typeface="Cambria Math" panose="02040503050406030204" pitchFamily="18" charset="0"/>
                            <a:ea typeface="Cambria Math" panose="02040503050406030204" pitchFamily="18" charset="0"/>
                          </a:rPr>
                          <m:t>𝑛</m:t>
                        </m:r>
                      </m:sup>
                    </m:sSup>
                  </m:oMath>
                </a14:m>
                <a:r>
                  <a:rPr lang="en-US" sz="2300" dirty="0" smtClean="0"/>
                  <a:t>, where </a:t>
                </a:r>
                <a14:m>
                  <m:oMath xmlns:m="http://schemas.openxmlformats.org/officeDocument/2006/math">
                    <m:sSup>
                      <m:sSupPr>
                        <m:ctrlPr>
                          <a:rPr lang="en-US" sz="2300" i="1" smtClean="0">
                            <a:latin typeface="Cambria Math" panose="02040503050406030204" pitchFamily="18" charset="0"/>
                          </a:rPr>
                        </m:ctrlPr>
                      </m:sSupPr>
                      <m:e>
                        <m:r>
                          <a:rPr lang="en-US" sz="2300" b="0" i="1" smtClean="0">
                            <a:latin typeface="Cambria Math" panose="02040503050406030204" pitchFamily="18" charset="0"/>
                          </a:rPr>
                          <m:t>2</m:t>
                        </m:r>
                      </m:e>
                      <m:sup>
                        <m:r>
                          <a:rPr lang="en-US" sz="2300" b="0" i="1" smtClean="0">
                            <a:latin typeface="Cambria Math" panose="02040503050406030204" pitchFamily="18" charset="0"/>
                          </a:rPr>
                          <m:t>𝑛</m:t>
                        </m:r>
                        <m:r>
                          <a:rPr lang="en-US" sz="2300" b="0" i="1" smtClean="0">
                            <a:latin typeface="Cambria Math" panose="02040503050406030204" pitchFamily="18" charset="0"/>
                          </a:rPr>
                          <m:t>−</m:t>
                        </m:r>
                        <m:r>
                          <a:rPr lang="en-US" sz="2300" b="0" i="1" smtClean="0">
                            <a:latin typeface="Cambria Math" panose="02040503050406030204" pitchFamily="18" charset="0"/>
                          </a:rPr>
                          <m:t>1</m:t>
                        </m:r>
                      </m:sup>
                    </m:sSup>
                    <m:r>
                      <a:rPr lang="en-US" sz="2300" i="1" smtClean="0">
                        <a:latin typeface="Cambria Math" panose="02040503050406030204" pitchFamily="18" charset="0"/>
                        <a:ea typeface="Cambria Math" panose="02040503050406030204" pitchFamily="18" charset="0"/>
                      </a:rPr>
                      <m:t>&lt;</m:t>
                    </m:r>
                    <m:r>
                      <a:rPr lang="en-US" sz="2300" b="0" i="1" smtClean="0">
                        <a:latin typeface="Cambria Math" panose="02040503050406030204" pitchFamily="18" charset="0"/>
                        <a:ea typeface="Cambria Math" panose="02040503050406030204" pitchFamily="18" charset="0"/>
                      </a:rPr>
                      <m:t>𝑠</m:t>
                    </m:r>
                    <m:r>
                      <a:rPr lang="en-US" sz="2300" b="0" i="1" smtClean="0">
                        <a:latin typeface="Cambria Math" panose="02040503050406030204" pitchFamily="18" charset="0"/>
                        <a:ea typeface="Cambria Math" panose="02040503050406030204" pitchFamily="18" charset="0"/>
                      </a:rPr>
                      <m:t>≤</m:t>
                    </m:r>
                    <m:sSup>
                      <m:sSupPr>
                        <m:ctrlPr>
                          <a:rPr lang="en-US" sz="2300" b="0" i="1" smtClean="0">
                            <a:latin typeface="Cambria Math" panose="02040503050406030204" pitchFamily="18" charset="0"/>
                            <a:ea typeface="Cambria Math" panose="02040503050406030204" pitchFamily="18" charset="0"/>
                          </a:rPr>
                        </m:ctrlPr>
                      </m:sSupPr>
                      <m:e>
                        <m:r>
                          <a:rPr lang="en-US" sz="2300" b="0" i="1" smtClean="0">
                            <a:latin typeface="Cambria Math" panose="02040503050406030204" pitchFamily="18" charset="0"/>
                            <a:ea typeface="Cambria Math" panose="02040503050406030204" pitchFamily="18" charset="0"/>
                          </a:rPr>
                          <m:t>2</m:t>
                        </m:r>
                      </m:e>
                      <m:sup>
                        <m:r>
                          <a:rPr lang="en-US" sz="2300" b="0" i="1" smtClean="0">
                            <a:latin typeface="Cambria Math" panose="02040503050406030204" pitchFamily="18" charset="0"/>
                            <a:ea typeface="Cambria Math" panose="02040503050406030204" pitchFamily="18" charset="0"/>
                          </a:rPr>
                          <m:t>𝑛</m:t>
                        </m:r>
                      </m:sup>
                    </m:sSup>
                    <m:r>
                      <a:rPr lang="en-US" sz="2300" b="0" i="0" smtClean="0">
                        <a:latin typeface="Cambria Math" panose="02040503050406030204" pitchFamily="18" charset="0"/>
                        <a:ea typeface="Cambria Math" panose="02040503050406030204" pitchFamily="18" charset="0"/>
                      </a:rPr>
                      <m:t>. </m:t>
                    </m:r>
                  </m:oMath>
                </a14:m>
                <a:r>
                  <a:rPr lang="en-GB" sz="2300" dirty="0" smtClean="0"/>
                  <a:t> If necessary, system splits larger partitions in halves.</a:t>
                </a:r>
                <a:endParaRPr lang="en-GB" sz="2300" dirty="0"/>
              </a:p>
            </p:txBody>
          </p:sp>
        </mc:Choice>
        <mc:Fallback xmlns="">
          <p:sp>
            <p:nvSpPr>
              <p:cNvPr id="4" name="TextBox 3"/>
              <p:cNvSpPr txBox="1">
                <a:spLocks noRot="1" noChangeAspect="1" noMove="1" noResize="1" noEditPoints="1" noAdjustHandles="1" noChangeArrowheads="1" noChangeShapeType="1" noTextEdit="1"/>
              </p:cNvSpPr>
              <p:nvPr/>
            </p:nvSpPr>
            <p:spPr>
              <a:xfrm>
                <a:off x="483381" y="2758377"/>
                <a:ext cx="8141838" cy="1154162"/>
              </a:xfrm>
              <a:prstGeom prst="rect">
                <a:avLst/>
              </a:prstGeom>
              <a:blipFill rotWithShape="0">
                <a:blip r:embed="rId11"/>
                <a:stretch>
                  <a:fillRect l="-1048" t="-3684" r="-1048" b="-10526"/>
                </a:stretch>
              </a:blipFill>
            </p:spPr>
            <p:txBody>
              <a:bodyPr/>
              <a:lstStyle/>
              <a:p>
                <a:r>
                  <a:rPr lang="en-GB">
                    <a:noFill/>
                  </a:rPr>
                  <a:t> </a:t>
                </a:r>
              </a:p>
            </p:txBody>
          </p:sp>
        </mc:Fallback>
      </mc:AlternateContent>
      <p:sp>
        <p:nvSpPr>
          <p:cNvPr id="13" name="TextBox 12"/>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8- </a:t>
            </a:r>
            <a:r>
              <a:rPr lang="en-US" sz="1400" i="1" dirty="0" smtClean="0">
                <a:solidFill>
                  <a:schemeClr val="tx2"/>
                </a:solidFill>
                <a:latin typeface="+mn-lt"/>
              </a:rPr>
              <a:t>Page 9</a:t>
            </a:r>
            <a:endParaRPr lang="en-GB" sz="1400" i="1" dirty="0">
              <a:solidFill>
                <a:schemeClr val="tx2"/>
              </a:solidFill>
              <a:latin typeface="+mn-lt"/>
            </a:endParaRPr>
          </a:p>
        </p:txBody>
      </p:sp>
      <p:cxnSp>
        <p:nvCxnSpPr>
          <p:cNvPr id="14" name="Straight Connector 13"/>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10" name="TextBox 9"/>
          <p:cNvSpPr txBox="1"/>
          <p:nvPr/>
        </p:nvSpPr>
        <p:spPr>
          <a:xfrm>
            <a:off x="469515" y="348714"/>
            <a:ext cx="3492751" cy="507831"/>
          </a:xfrm>
          <a:prstGeom prst="rect">
            <a:avLst/>
          </a:prstGeom>
          <a:noFill/>
        </p:spPr>
        <p:txBody>
          <a:bodyPr wrap="none" rtlCol="0">
            <a:spAutoFit/>
          </a:bodyPr>
          <a:lstStyle/>
          <a:p>
            <a:r>
              <a:rPr lang="en-US" sz="2700" dirty="0" smtClean="0"/>
              <a:t>Buddy Allocator System</a:t>
            </a:r>
            <a:endParaRPr lang="en-GB" sz="2700" dirty="0"/>
          </a:p>
        </p:txBody>
      </p:sp>
      <p:sp>
        <p:nvSpPr>
          <p:cNvPr id="8"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solidFill>
                <a:latin typeface="+mn-lt"/>
                <a:cs typeface="+mn-cs"/>
              </a:rPr>
              <a:t>ECP-622– Spring 2020</a:t>
            </a:r>
            <a:endParaRPr lang="en-GB" sz="1400" i="1" dirty="0">
              <a:solidFill>
                <a:schemeClr val="tx2"/>
              </a:solidFill>
              <a:latin typeface="+mn-lt"/>
              <a:cs typeface="+mn-cs"/>
            </a:endParaRPr>
          </a:p>
        </p:txBody>
      </p:sp>
      <p:sp>
        <p:nvSpPr>
          <p:cNvPr id="12" name="PPTLabsHighlightTextFragmentsShape91727f1a-6c26-42e3-8df8-4ab5cae98a19"/>
          <p:cNvSpPr/>
          <p:nvPr>
            <p:custDataLst>
              <p:tags r:id="rId2"/>
            </p:custDataLst>
          </p:nvPr>
        </p:nvSpPr>
        <p:spPr>
          <a:xfrm>
            <a:off x="4407280" y="4154077"/>
            <a:ext cx="2064131" cy="350520"/>
          </a:xfrm>
          <a:prstGeom prst="roundRect">
            <a:avLst>
              <a:gd name="adj" fmla="val 25000"/>
            </a:avLst>
          </a:prstGeom>
          <a:solidFill>
            <a:srgbClr val="FFFF00">
              <a:alpha val="5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PPTLabsHighlightTextFragmentsShape815b242d-11b2-4781-a3c3-3a09adb7695a"/>
          <p:cNvSpPr/>
          <p:nvPr>
            <p:custDataLst>
              <p:tags r:id="rId3"/>
            </p:custDataLst>
          </p:nvPr>
        </p:nvSpPr>
        <p:spPr>
          <a:xfrm>
            <a:off x="1620202" y="4504597"/>
            <a:ext cx="1911223" cy="350520"/>
          </a:xfrm>
          <a:prstGeom prst="roundRect">
            <a:avLst>
              <a:gd name="adj" fmla="val 25000"/>
            </a:avLst>
          </a:prstGeom>
          <a:solidFill>
            <a:srgbClr val="FFFF00">
              <a:alpha val="5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4"/>
          <p:cNvSpPr txBox="1"/>
          <p:nvPr/>
        </p:nvSpPr>
        <p:spPr>
          <a:xfrm>
            <a:off x="428624" y="4108357"/>
            <a:ext cx="8251352" cy="800219"/>
          </a:xfrm>
          <a:prstGeom prst="rect">
            <a:avLst/>
          </a:prstGeom>
          <a:noFill/>
        </p:spPr>
        <p:txBody>
          <a:bodyPr wrap="square" rtlCol="0">
            <a:spAutoFit/>
          </a:bodyPr>
          <a:lstStyle/>
          <a:p>
            <a:pPr algn="just"/>
            <a:r>
              <a:rPr lang="en-US" sz="2300" dirty="0" smtClean="0"/>
              <a:t>When a partition becomes free it can be merged with an adjacent partition of the same size.</a:t>
            </a:r>
            <a:endParaRPr lang="en-GB" sz="2300" dirty="0"/>
          </a:p>
        </p:txBody>
      </p:sp>
      <p:pic>
        <p:nvPicPr>
          <p:cNvPr id="9" name="Memory_Management_2-24">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2"/>
          <a:stretch>
            <a:fillRect/>
          </a:stretch>
        </p:blipFill>
        <p:spPr>
          <a:xfrm>
            <a:off x="7962899" y="278971"/>
            <a:ext cx="609600" cy="609600"/>
          </a:xfrm>
          <a:prstGeom prst="rect">
            <a:avLst/>
          </a:prstGeom>
        </p:spPr>
      </p:pic>
    </p:spTree>
    <p:extLst>
      <p:ext uri="{BB962C8B-B14F-4D97-AF65-F5344CB8AC3E}">
        <p14:creationId xmlns:p14="http://schemas.microsoft.com/office/powerpoint/2010/main" val="16458902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31"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stretch>
            <a:fillRect/>
          </a:stretch>
        </p:blipFill>
        <p:spPr>
          <a:xfrm>
            <a:off x="428624" y="1160216"/>
            <a:ext cx="8112702" cy="4752101"/>
          </a:xfrm>
          <a:prstGeom prst="rect">
            <a:avLst/>
          </a:prstGeom>
        </p:spPr>
      </p:pic>
      <p:sp>
        <p:nvSpPr>
          <p:cNvPr id="4" name="TextBox 3"/>
          <p:cNvSpPr txBox="1"/>
          <p:nvPr/>
        </p:nvSpPr>
        <p:spPr>
          <a:xfrm>
            <a:off x="7000764" y="5916811"/>
            <a:ext cx="1702710" cy="307777"/>
          </a:xfrm>
          <a:prstGeom prst="rect">
            <a:avLst/>
          </a:prstGeom>
          <a:noFill/>
        </p:spPr>
        <p:txBody>
          <a:bodyPr wrap="none" rtlCol="0">
            <a:spAutoFit/>
          </a:bodyPr>
          <a:lstStyle/>
          <a:p>
            <a:r>
              <a:rPr lang="en-US" sz="1400" dirty="0" smtClean="0"/>
              <a:t>Source: [Stallings 14]</a:t>
            </a:r>
            <a:endParaRPr lang="en-GB" sz="1400" dirty="0"/>
          </a:p>
        </p:txBody>
      </p:sp>
      <p:sp>
        <p:nvSpPr>
          <p:cNvPr id="13" name="TextBox 12"/>
          <p:cNvSpPr txBox="1"/>
          <p:nvPr/>
        </p:nvSpPr>
        <p:spPr>
          <a:xfrm>
            <a:off x="7314338" y="6345336"/>
            <a:ext cx="1398909"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8- </a:t>
            </a:r>
            <a:r>
              <a:rPr lang="en-US" sz="1400" i="1" dirty="0" smtClean="0">
                <a:solidFill>
                  <a:schemeClr val="tx2"/>
                </a:solidFill>
                <a:latin typeface="+mn-lt"/>
              </a:rPr>
              <a:t>Page 10</a:t>
            </a:r>
            <a:endParaRPr lang="en-GB" sz="1400" i="1" dirty="0">
              <a:solidFill>
                <a:schemeClr val="tx2"/>
              </a:solidFill>
              <a:latin typeface="+mn-lt"/>
            </a:endParaRPr>
          </a:p>
        </p:txBody>
      </p:sp>
      <p:cxnSp>
        <p:nvCxnSpPr>
          <p:cNvPr id="14" name="Straight Connector 13"/>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9" name="TextBox 8"/>
          <p:cNvSpPr txBox="1"/>
          <p:nvPr/>
        </p:nvSpPr>
        <p:spPr>
          <a:xfrm>
            <a:off x="469515" y="348714"/>
            <a:ext cx="3492751" cy="507831"/>
          </a:xfrm>
          <a:prstGeom prst="rect">
            <a:avLst/>
          </a:prstGeom>
          <a:noFill/>
        </p:spPr>
        <p:txBody>
          <a:bodyPr wrap="none" rtlCol="0">
            <a:spAutoFit/>
          </a:bodyPr>
          <a:lstStyle/>
          <a:p>
            <a:r>
              <a:rPr lang="en-US" sz="2700" dirty="0" smtClean="0"/>
              <a:t>Buddy Allocator System</a:t>
            </a:r>
            <a:endParaRPr lang="en-GB" sz="2700" dirty="0"/>
          </a:p>
        </p:txBody>
      </p:sp>
      <p:sp>
        <p:nvSpPr>
          <p:cNvPr id="2" name="Rectangle 1"/>
          <p:cNvSpPr/>
          <p:nvPr/>
        </p:nvSpPr>
        <p:spPr>
          <a:xfrm>
            <a:off x="469515" y="1678675"/>
            <a:ext cx="8233959" cy="4545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solidFill>
                <a:latin typeface="+mn-lt"/>
                <a:cs typeface="+mn-cs"/>
              </a:rPr>
              <a:t>ECP-622– Spring 2020</a:t>
            </a:r>
            <a:endParaRPr lang="en-GB" sz="1400" i="1" dirty="0">
              <a:solidFill>
                <a:schemeClr val="tx2"/>
              </a:solidFill>
              <a:latin typeface="+mn-lt"/>
              <a:cs typeface="+mn-cs"/>
            </a:endParaRPr>
          </a:p>
        </p:txBody>
      </p:sp>
      <p:pic>
        <p:nvPicPr>
          <p:cNvPr id="5" name="Memory_Management_2-2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931726" y="259626"/>
            <a:ext cx="609600" cy="609600"/>
          </a:xfrm>
          <a:prstGeom prst="rect">
            <a:avLst/>
          </a:prstGeom>
        </p:spPr>
      </p:pic>
    </p:spTree>
    <p:extLst>
      <p:ext uri="{BB962C8B-B14F-4D97-AF65-F5344CB8AC3E}">
        <p14:creationId xmlns:p14="http://schemas.microsoft.com/office/powerpoint/2010/main" val="2840957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64"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stretch>
            <a:fillRect/>
          </a:stretch>
        </p:blipFill>
        <p:spPr>
          <a:xfrm>
            <a:off x="428624" y="1160216"/>
            <a:ext cx="8112702" cy="4752101"/>
          </a:xfrm>
          <a:prstGeom prst="rect">
            <a:avLst/>
          </a:prstGeom>
        </p:spPr>
      </p:pic>
      <p:sp>
        <p:nvSpPr>
          <p:cNvPr id="4" name="TextBox 3"/>
          <p:cNvSpPr txBox="1"/>
          <p:nvPr/>
        </p:nvSpPr>
        <p:spPr>
          <a:xfrm>
            <a:off x="7000764" y="5916811"/>
            <a:ext cx="1702710" cy="307777"/>
          </a:xfrm>
          <a:prstGeom prst="rect">
            <a:avLst/>
          </a:prstGeom>
          <a:noFill/>
        </p:spPr>
        <p:txBody>
          <a:bodyPr wrap="none" rtlCol="0">
            <a:spAutoFit/>
          </a:bodyPr>
          <a:lstStyle/>
          <a:p>
            <a:r>
              <a:rPr lang="en-US" sz="1400" dirty="0" smtClean="0"/>
              <a:t>Source: [Stallings 14]</a:t>
            </a:r>
            <a:endParaRPr lang="en-GB" sz="1400" dirty="0"/>
          </a:p>
        </p:txBody>
      </p:sp>
      <p:sp>
        <p:nvSpPr>
          <p:cNvPr id="13" name="TextBox 12"/>
          <p:cNvSpPr txBox="1"/>
          <p:nvPr/>
        </p:nvSpPr>
        <p:spPr>
          <a:xfrm>
            <a:off x="7314338" y="6345336"/>
            <a:ext cx="1398909"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8- </a:t>
            </a:r>
            <a:r>
              <a:rPr lang="en-US" sz="1400" i="1" dirty="0" smtClean="0">
                <a:solidFill>
                  <a:schemeClr val="tx2"/>
                </a:solidFill>
                <a:latin typeface="+mn-lt"/>
              </a:rPr>
              <a:t>Page 10</a:t>
            </a:r>
            <a:endParaRPr lang="en-GB" sz="1400" i="1" dirty="0">
              <a:solidFill>
                <a:schemeClr val="tx2"/>
              </a:solidFill>
              <a:latin typeface="+mn-lt"/>
            </a:endParaRPr>
          </a:p>
        </p:txBody>
      </p:sp>
      <p:cxnSp>
        <p:nvCxnSpPr>
          <p:cNvPr id="14" name="Straight Connector 13"/>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9" name="TextBox 8"/>
          <p:cNvSpPr txBox="1"/>
          <p:nvPr/>
        </p:nvSpPr>
        <p:spPr>
          <a:xfrm>
            <a:off x="469515" y="348714"/>
            <a:ext cx="3492751" cy="507831"/>
          </a:xfrm>
          <a:prstGeom prst="rect">
            <a:avLst/>
          </a:prstGeom>
          <a:noFill/>
        </p:spPr>
        <p:txBody>
          <a:bodyPr wrap="none" rtlCol="0">
            <a:spAutoFit/>
          </a:bodyPr>
          <a:lstStyle/>
          <a:p>
            <a:r>
              <a:rPr lang="en-US" sz="2700" dirty="0" smtClean="0"/>
              <a:t>Buddy Allocator System</a:t>
            </a:r>
            <a:endParaRPr lang="en-GB" sz="2700" dirty="0"/>
          </a:p>
        </p:txBody>
      </p:sp>
      <p:sp>
        <p:nvSpPr>
          <p:cNvPr id="8" name="Rectangle 7"/>
          <p:cNvSpPr/>
          <p:nvPr/>
        </p:nvSpPr>
        <p:spPr>
          <a:xfrm>
            <a:off x="469515" y="2142699"/>
            <a:ext cx="8233959" cy="4081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solidFill>
                <a:latin typeface="+mn-lt"/>
                <a:cs typeface="+mn-cs"/>
              </a:rPr>
              <a:t>ECP-622– Spring 2020</a:t>
            </a:r>
            <a:endParaRPr lang="en-GB" sz="1400" i="1" dirty="0">
              <a:solidFill>
                <a:schemeClr val="tx2"/>
              </a:solidFill>
              <a:latin typeface="+mn-lt"/>
              <a:cs typeface="+mn-cs"/>
            </a:endParaRPr>
          </a:p>
        </p:txBody>
      </p:sp>
      <p:pic>
        <p:nvPicPr>
          <p:cNvPr id="2" name="Memory_Management_2-2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03790" y="259626"/>
            <a:ext cx="609600" cy="609600"/>
          </a:xfrm>
          <a:prstGeom prst="rect">
            <a:avLst/>
          </a:prstGeom>
        </p:spPr>
      </p:pic>
    </p:spTree>
    <p:extLst>
      <p:ext uri="{BB962C8B-B14F-4D97-AF65-F5344CB8AC3E}">
        <p14:creationId xmlns:p14="http://schemas.microsoft.com/office/powerpoint/2010/main" val="5770398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83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28624" y="1160216"/>
            <a:ext cx="8112702" cy="4752101"/>
          </a:xfrm>
          <a:prstGeom prst="rect">
            <a:avLst/>
          </a:prstGeom>
        </p:spPr>
      </p:pic>
      <p:sp>
        <p:nvSpPr>
          <p:cNvPr id="4" name="TextBox 3"/>
          <p:cNvSpPr txBox="1"/>
          <p:nvPr/>
        </p:nvSpPr>
        <p:spPr>
          <a:xfrm>
            <a:off x="7000764" y="5916811"/>
            <a:ext cx="1702710" cy="307777"/>
          </a:xfrm>
          <a:prstGeom prst="rect">
            <a:avLst/>
          </a:prstGeom>
          <a:noFill/>
        </p:spPr>
        <p:txBody>
          <a:bodyPr wrap="none" rtlCol="0">
            <a:spAutoFit/>
          </a:bodyPr>
          <a:lstStyle/>
          <a:p>
            <a:r>
              <a:rPr lang="en-US" sz="1400" dirty="0" smtClean="0"/>
              <a:t>Source: [Stallings 14]</a:t>
            </a:r>
            <a:endParaRPr lang="en-GB" sz="1400" dirty="0"/>
          </a:p>
        </p:txBody>
      </p:sp>
      <p:sp>
        <p:nvSpPr>
          <p:cNvPr id="13" name="TextBox 12"/>
          <p:cNvSpPr txBox="1"/>
          <p:nvPr/>
        </p:nvSpPr>
        <p:spPr>
          <a:xfrm>
            <a:off x="7314338" y="6345336"/>
            <a:ext cx="1398909"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8- </a:t>
            </a:r>
            <a:r>
              <a:rPr lang="en-US" sz="1400" i="1" dirty="0" smtClean="0">
                <a:solidFill>
                  <a:schemeClr val="tx2"/>
                </a:solidFill>
                <a:latin typeface="+mn-lt"/>
              </a:rPr>
              <a:t>Page 10</a:t>
            </a:r>
            <a:endParaRPr lang="en-GB" sz="1400" i="1" dirty="0">
              <a:solidFill>
                <a:schemeClr val="tx2"/>
              </a:solidFill>
              <a:latin typeface="+mn-lt"/>
            </a:endParaRPr>
          </a:p>
        </p:txBody>
      </p:sp>
      <p:cxnSp>
        <p:nvCxnSpPr>
          <p:cNvPr id="14" name="Straight Connector 13"/>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9" name="TextBox 8"/>
          <p:cNvSpPr txBox="1"/>
          <p:nvPr/>
        </p:nvSpPr>
        <p:spPr>
          <a:xfrm>
            <a:off x="469515" y="348714"/>
            <a:ext cx="3492751" cy="507831"/>
          </a:xfrm>
          <a:prstGeom prst="rect">
            <a:avLst/>
          </a:prstGeom>
          <a:noFill/>
        </p:spPr>
        <p:txBody>
          <a:bodyPr wrap="none" rtlCol="0">
            <a:spAutoFit/>
          </a:bodyPr>
          <a:lstStyle/>
          <a:p>
            <a:r>
              <a:rPr lang="en-US" sz="2700" dirty="0" smtClean="0"/>
              <a:t>Buddy Allocator System</a:t>
            </a:r>
            <a:endParaRPr lang="en-GB" sz="2700" dirty="0"/>
          </a:p>
        </p:txBody>
      </p:sp>
      <p:sp>
        <p:nvSpPr>
          <p:cNvPr id="8" name="Rectangle 7"/>
          <p:cNvSpPr/>
          <p:nvPr/>
        </p:nvSpPr>
        <p:spPr>
          <a:xfrm>
            <a:off x="469515" y="2565779"/>
            <a:ext cx="8233959" cy="3658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solidFill>
                <a:latin typeface="+mn-lt"/>
                <a:cs typeface="+mn-cs"/>
              </a:rPr>
              <a:t>ECP-622– Spring 2020</a:t>
            </a:r>
            <a:endParaRPr lang="en-GB" sz="1400" i="1" dirty="0">
              <a:solidFill>
                <a:schemeClr val="tx2"/>
              </a:solidFill>
              <a:latin typeface="+mn-lt"/>
              <a:cs typeface="+mn-cs"/>
            </a:endParaRPr>
          </a:p>
        </p:txBody>
      </p:sp>
    </p:spTree>
    <p:extLst>
      <p:ext uri="{BB962C8B-B14F-4D97-AF65-F5344CB8AC3E}">
        <p14:creationId xmlns:p14="http://schemas.microsoft.com/office/powerpoint/2010/main" val="9527027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28624" y="1160216"/>
            <a:ext cx="8112702" cy="4752101"/>
          </a:xfrm>
          <a:prstGeom prst="rect">
            <a:avLst/>
          </a:prstGeom>
        </p:spPr>
      </p:pic>
      <p:sp>
        <p:nvSpPr>
          <p:cNvPr id="4" name="TextBox 3"/>
          <p:cNvSpPr txBox="1"/>
          <p:nvPr/>
        </p:nvSpPr>
        <p:spPr>
          <a:xfrm>
            <a:off x="7000764" y="5916811"/>
            <a:ext cx="1702710" cy="307777"/>
          </a:xfrm>
          <a:prstGeom prst="rect">
            <a:avLst/>
          </a:prstGeom>
          <a:noFill/>
        </p:spPr>
        <p:txBody>
          <a:bodyPr wrap="none" rtlCol="0">
            <a:spAutoFit/>
          </a:bodyPr>
          <a:lstStyle/>
          <a:p>
            <a:r>
              <a:rPr lang="en-US" sz="1400" dirty="0" smtClean="0"/>
              <a:t>Source: [Stallings 14]</a:t>
            </a:r>
            <a:endParaRPr lang="en-GB" sz="1400" dirty="0"/>
          </a:p>
        </p:txBody>
      </p:sp>
      <p:sp>
        <p:nvSpPr>
          <p:cNvPr id="13" name="TextBox 12"/>
          <p:cNvSpPr txBox="1"/>
          <p:nvPr/>
        </p:nvSpPr>
        <p:spPr>
          <a:xfrm>
            <a:off x="7314338" y="6345336"/>
            <a:ext cx="1398909"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8- </a:t>
            </a:r>
            <a:r>
              <a:rPr lang="en-US" sz="1400" i="1" dirty="0" smtClean="0">
                <a:solidFill>
                  <a:schemeClr val="tx2"/>
                </a:solidFill>
                <a:latin typeface="+mn-lt"/>
              </a:rPr>
              <a:t>Page 10</a:t>
            </a:r>
            <a:endParaRPr lang="en-GB" sz="1400" i="1" dirty="0">
              <a:solidFill>
                <a:schemeClr val="tx2"/>
              </a:solidFill>
              <a:latin typeface="+mn-lt"/>
            </a:endParaRPr>
          </a:p>
        </p:txBody>
      </p:sp>
      <p:cxnSp>
        <p:nvCxnSpPr>
          <p:cNvPr id="14" name="Straight Connector 13"/>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9" name="TextBox 8"/>
          <p:cNvSpPr txBox="1"/>
          <p:nvPr/>
        </p:nvSpPr>
        <p:spPr>
          <a:xfrm>
            <a:off x="469515" y="348714"/>
            <a:ext cx="3492751" cy="507831"/>
          </a:xfrm>
          <a:prstGeom prst="rect">
            <a:avLst/>
          </a:prstGeom>
          <a:noFill/>
        </p:spPr>
        <p:txBody>
          <a:bodyPr wrap="none" rtlCol="0">
            <a:spAutoFit/>
          </a:bodyPr>
          <a:lstStyle/>
          <a:p>
            <a:r>
              <a:rPr lang="en-US" sz="2700" dirty="0" smtClean="0"/>
              <a:t>Buddy Allocator System</a:t>
            </a:r>
            <a:endParaRPr lang="en-GB" sz="2700" dirty="0"/>
          </a:p>
        </p:txBody>
      </p:sp>
      <p:sp>
        <p:nvSpPr>
          <p:cNvPr id="8" name="Rectangle 7"/>
          <p:cNvSpPr/>
          <p:nvPr/>
        </p:nvSpPr>
        <p:spPr>
          <a:xfrm>
            <a:off x="469515" y="2934269"/>
            <a:ext cx="8233959" cy="3290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solidFill>
                <a:latin typeface="+mn-lt"/>
                <a:cs typeface="+mn-cs"/>
              </a:rPr>
              <a:t>ECP-622– Spring 2020</a:t>
            </a:r>
            <a:endParaRPr lang="en-GB" sz="1400" i="1" dirty="0">
              <a:solidFill>
                <a:schemeClr val="tx2"/>
              </a:solidFill>
              <a:latin typeface="+mn-lt"/>
              <a:cs typeface="+mn-cs"/>
            </a:endParaRPr>
          </a:p>
        </p:txBody>
      </p:sp>
    </p:spTree>
    <p:extLst>
      <p:ext uri="{BB962C8B-B14F-4D97-AF65-F5344CB8AC3E}">
        <p14:creationId xmlns:p14="http://schemas.microsoft.com/office/powerpoint/2010/main" val="6199736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28624" y="1160216"/>
            <a:ext cx="8112702" cy="4752101"/>
          </a:xfrm>
          <a:prstGeom prst="rect">
            <a:avLst/>
          </a:prstGeom>
        </p:spPr>
      </p:pic>
      <p:sp>
        <p:nvSpPr>
          <p:cNvPr id="4" name="TextBox 3"/>
          <p:cNvSpPr txBox="1"/>
          <p:nvPr/>
        </p:nvSpPr>
        <p:spPr>
          <a:xfrm>
            <a:off x="7000764" y="5916811"/>
            <a:ext cx="1702710" cy="307777"/>
          </a:xfrm>
          <a:prstGeom prst="rect">
            <a:avLst/>
          </a:prstGeom>
          <a:noFill/>
        </p:spPr>
        <p:txBody>
          <a:bodyPr wrap="none" rtlCol="0">
            <a:spAutoFit/>
          </a:bodyPr>
          <a:lstStyle/>
          <a:p>
            <a:r>
              <a:rPr lang="en-US" sz="1400" dirty="0" smtClean="0"/>
              <a:t>Source: [Stallings 14]</a:t>
            </a:r>
            <a:endParaRPr lang="en-GB" sz="1400" dirty="0"/>
          </a:p>
        </p:txBody>
      </p:sp>
      <p:sp>
        <p:nvSpPr>
          <p:cNvPr id="13" name="TextBox 12"/>
          <p:cNvSpPr txBox="1"/>
          <p:nvPr/>
        </p:nvSpPr>
        <p:spPr>
          <a:xfrm>
            <a:off x="7314338" y="6345336"/>
            <a:ext cx="1398909"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8- </a:t>
            </a:r>
            <a:r>
              <a:rPr lang="en-US" sz="1400" i="1" dirty="0" smtClean="0">
                <a:solidFill>
                  <a:schemeClr val="tx2"/>
                </a:solidFill>
                <a:latin typeface="+mn-lt"/>
              </a:rPr>
              <a:t>Page 10</a:t>
            </a:r>
            <a:endParaRPr lang="en-GB" sz="1400" i="1" dirty="0">
              <a:solidFill>
                <a:schemeClr val="tx2"/>
              </a:solidFill>
              <a:latin typeface="+mn-lt"/>
            </a:endParaRPr>
          </a:p>
        </p:txBody>
      </p:sp>
      <p:cxnSp>
        <p:nvCxnSpPr>
          <p:cNvPr id="14" name="Straight Connector 13"/>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9" name="TextBox 8"/>
          <p:cNvSpPr txBox="1"/>
          <p:nvPr/>
        </p:nvSpPr>
        <p:spPr>
          <a:xfrm>
            <a:off x="469515" y="348714"/>
            <a:ext cx="3492751" cy="507831"/>
          </a:xfrm>
          <a:prstGeom prst="rect">
            <a:avLst/>
          </a:prstGeom>
          <a:noFill/>
        </p:spPr>
        <p:txBody>
          <a:bodyPr wrap="none" rtlCol="0">
            <a:spAutoFit/>
          </a:bodyPr>
          <a:lstStyle/>
          <a:p>
            <a:r>
              <a:rPr lang="en-US" sz="2700" dirty="0" smtClean="0"/>
              <a:t>Buddy Allocator System</a:t>
            </a:r>
            <a:endParaRPr lang="en-GB" sz="2700" dirty="0"/>
          </a:p>
        </p:txBody>
      </p:sp>
      <p:sp>
        <p:nvSpPr>
          <p:cNvPr id="8" name="Rectangle 7"/>
          <p:cNvSpPr/>
          <p:nvPr/>
        </p:nvSpPr>
        <p:spPr>
          <a:xfrm>
            <a:off x="469515" y="3370997"/>
            <a:ext cx="8233959" cy="2853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solidFill>
                <a:latin typeface="+mn-lt"/>
                <a:cs typeface="+mn-cs"/>
              </a:rPr>
              <a:t>ECP-622– Spring 2020</a:t>
            </a:r>
            <a:endParaRPr lang="en-GB" sz="1400" i="1" dirty="0">
              <a:solidFill>
                <a:schemeClr val="tx2"/>
              </a:solidFill>
              <a:latin typeface="+mn-lt"/>
              <a:cs typeface="+mn-cs"/>
            </a:endParaRPr>
          </a:p>
        </p:txBody>
      </p:sp>
    </p:spTree>
    <p:extLst>
      <p:ext uri="{BB962C8B-B14F-4D97-AF65-F5344CB8AC3E}">
        <p14:creationId xmlns:p14="http://schemas.microsoft.com/office/powerpoint/2010/main" val="2372582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1198009" y="1397741"/>
            <a:ext cx="6619884" cy="4530716"/>
          </a:xfrm>
          <a:prstGeom prst="rect">
            <a:avLst/>
          </a:prstGeom>
        </p:spPr>
      </p:pic>
      <p:sp>
        <p:nvSpPr>
          <p:cNvPr id="3" name="TextBox 2"/>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7- </a:t>
            </a:r>
            <a:r>
              <a:rPr lang="en-US" sz="1400" i="1" dirty="0" smtClean="0">
                <a:latin typeface="+mn-lt"/>
              </a:rPr>
              <a:t>Page 2</a:t>
            </a:r>
            <a:endParaRPr lang="en-GB" sz="1400" i="1" dirty="0">
              <a:latin typeface="+mn-lt"/>
            </a:endParaRPr>
          </a:p>
        </p:txBody>
      </p:sp>
      <p:cxnSp>
        <p:nvCxnSpPr>
          <p:cNvPr id="4" name="Straight Connector 3"/>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5"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latin typeface="+mn-lt"/>
                <a:cs typeface="+mn-cs"/>
              </a:rPr>
              <a:t>ECP-622– Spring 2020</a:t>
            </a:r>
            <a:endParaRPr lang="en-GB" sz="1400" i="1" dirty="0">
              <a:latin typeface="+mn-lt"/>
              <a:cs typeface="+mn-cs"/>
            </a:endParaRPr>
          </a:p>
        </p:txBody>
      </p:sp>
      <p:sp>
        <p:nvSpPr>
          <p:cNvPr id="6" name="Rectangle 128"/>
          <p:cNvSpPr>
            <a:spLocks noChangeArrowheads="1"/>
          </p:cNvSpPr>
          <p:nvPr/>
        </p:nvSpPr>
        <p:spPr bwMode="auto">
          <a:xfrm>
            <a:off x="428625" y="345164"/>
            <a:ext cx="637713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0" dirty="0">
                <a:latin typeface="Calibri" panose="020F0502020204030204" pitchFamily="34" charset="0"/>
              </a:rPr>
              <a:t>Memory management by variable partitions</a:t>
            </a:r>
          </a:p>
        </p:txBody>
      </p:sp>
      <p:sp>
        <p:nvSpPr>
          <p:cNvPr id="10" name="TextBox 9"/>
          <p:cNvSpPr txBox="1"/>
          <p:nvPr/>
        </p:nvSpPr>
        <p:spPr>
          <a:xfrm>
            <a:off x="6965156" y="4106352"/>
            <a:ext cx="116230" cy="261610"/>
          </a:xfrm>
          <a:prstGeom prst="rect">
            <a:avLst/>
          </a:prstGeom>
          <a:solidFill>
            <a:srgbClr val="E2E2E2"/>
          </a:solidFill>
        </p:spPr>
        <p:txBody>
          <a:bodyPr wrap="square" rtlCol="0">
            <a:spAutoFit/>
          </a:bodyPr>
          <a:lstStyle/>
          <a:p>
            <a:r>
              <a:rPr lang="en-US" sz="1100" dirty="0" smtClean="0">
                <a:latin typeface="Times New Roman" panose="02020603050405020304" pitchFamily="18" charset="0"/>
                <a:cs typeface="Times New Roman" panose="02020603050405020304" pitchFamily="18" charset="0"/>
              </a:rPr>
              <a:t>5</a:t>
            </a:r>
            <a:endParaRPr lang="en-GB" sz="1100" dirty="0">
              <a:latin typeface="Times New Roman" panose="02020603050405020304" pitchFamily="18" charset="0"/>
              <a:cs typeface="Times New Roman" panose="02020603050405020304" pitchFamily="18" charset="0"/>
            </a:endParaRPr>
          </a:p>
        </p:txBody>
      </p:sp>
      <p:pic>
        <p:nvPicPr>
          <p:cNvPr id="7" name="Memory_Management_2-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03790" y="294279"/>
            <a:ext cx="609600" cy="609600"/>
          </a:xfrm>
          <a:prstGeom prst="rect">
            <a:avLst/>
          </a:prstGeom>
        </p:spPr>
      </p:pic>
    </p:spTree>
    <p:extLst>
      <p:ext uri="{BB962C8B-B14F-4D97-AF65-F5344CB8AC3E}">
        <p14:creationId xmlns:p14="http://schemas.microsoft.com/office/powerpoint/2010/main" val="14453029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477"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stretch>
            <a:fillRect/>
          </a:stretch>
        </p:blipFill>
        <p:spPr>
          <a:xfrm>
            <a:off x="428624" y="1160216"/>
            <a:ext cx="8112702" cy="4752101"/>
          </a:xfrm>
          <a:prstGeom prst="rect">
            <a:avLst/>
          </a:prstGeom>
        </p:spPr>
      </p:pic>
      <p:sp>
        <p:nvSpPr>
          <p:cNvPr id="4" name="TextBox 3"/>
          <p:cNvSpPr txBox="1"/>
          <p:nvPr/>
        </p:nvSpPr>
        <p:spPr>
          <a:xfrm>
            <a:off x="7000764" y="5916811"/>
            <a:ext cx="1702710" cy="307777"/>
          </a:xfrm>
          <a:prstGeom prst="rect">
            <a:avLst/>
          </a:prstGeom>
          <a:noFill/>
        </p:spPr>
        <p:txBody>
          <a:bodyPr wrap="none" rtlCol="0">
            <a:spAutoFit/>
          </a:bodyPr>
          <a:lstStyle/>
          <a:p>
            <a:r>
              <a:rPr lang="en-US" sz="1400" dirty="0" smtClean="0"/>
              <a:t>Source: [Stallings 14]</a:t>
            </a:r>
            <a:endParaRPr lang="en-GB" sz="1400" dirty="0"/>
          </a:p>
        </p:txBody>
      </p:sp>
      <p:sp>
        <p:nvSpPr>
          <p:cNvPr id="13" name="TextBox 12"/>
          <p:cNvSpPr txBox="1"/>
          <p:nvPr/>
        </p:nvSpPr>
        <p:spPr>
          <a:xfrm>
            <a:off x="7314338" y="6345336"/>
            <a:ext cx="1398909"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8- </a:t>
            </a:r>
            <a:r>
              <a:rPr lang="en-US" sz="1400" i="1" dirty="0" smtClean="0">
                <a:solidFill>
                  <a:schemeClr val="tx2"/>
                </a:solidFill>
                <a:latin typeface="+mn-lt"/>
              </a:rPr>
              <a:t>Page 10</a:t>
            </a:r>
            <a:endParaRPr lang="en-GB" sz="1400" i="1" dirty="0">
              <a:solidFill>
                <a:schemeClr val="tx2"/>
              </a:solidFill>
              <a:latin typeface="+mn-lt"/>
            </a:endParaRPr>
          </a:p>
        </p:txBody>
      </p:sp>
      <p:cxnSp>
        <p:nvCxnSpPr>
          <p:cNvPr id="14" name="Straight Connector 13"/>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9" name="TextBox 8"/>
          <p:cNvSpPr txBox="1"/>
          <p:nvPr/>
        </p:nvSpPr>
        <p:spPr>
          <a:xfrm>
            <a:off x="469515" y="348714"/>
            <a:ext cx="3492751" cy="507831"/>
          </a:xfrm>
          <a:prstGeom prst="rect">
            <a:avLst/>
          </a:prstGeom>
          <a:noFill/>
        </p:spPr>
        <p:txBody>
          <a:bodyPr wrap="none" rtlCol="0">
            <a:spAutoFit/>
          </a:bodyPr>
          <a:lstStyle/>
          <a:p>
            <a:r>
              <a:rPr lang="en-US" sz="2700" dirty="0" smtClean="0"/>
              <a:t>Buddy Allocator System</a:t>
            </a:r>
            <a:endParaRPr lang="en-GB" sz="2700" dirty="0"/>
          </a:p>
        </p:txBody>
      </p:sp>
      <p:sp>
        <p:nvSpPr>
          <p:cNvPr id="8" name="Rectangle 7"/>
          <p:cNvSpPr/>
          <p:nvPr/>
        </p:nvSpPr>
        <p:spPr>
          <a:xfrm>
            <a:off x="469515" y="3807725"/>
            <a:ext cx="8233959" cy="2416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solidFill>
                <a:latin typeface="+mn-lt"/>
                <a:cs typeface="+mn-cs"/>
              </a:rPr>
              <a:t>ECP-622– Spring 2020</a:t>
            </a:r>
            <a:endParaRPr lang="en-GB" sz="1400" i="1" dirty="0">
              <a:solidFill>
                <a:schemeClr val="tx2"/>
              </a:solidFill>
              <a:latin typeface="+mn-lt"/>
              <a:cs typeface="+mn-cs"/>
            </a:endParaRPr>
          </a:p>
        </p:txBody>
      </p:sp>
      <p:pic>
        <p:nvPicPr>
          <p:cNvPr id="2" name="Memory_Management_2-3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931726" y="252155"/>
            <a:ext cx="609600" cy="609600"/>
          </a:xfrm>
          <a:prstGeom prst="rect">
            <a:avLst/>
          </a:prstGeom>
        </p:spPr>
      </p:pic>
    </p:spTree>
    <p:extLst>
      <p:ext uri="{BB962C8B-B14F-4D97-AF65-F5344CB8AC3E}">
        <p14:creationId xmlns:p14="http://schemas.microsoft.com/office/powerpoint/2010/main" val="36425321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5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28624" y="1160216"/>
            <a:ext cx="8112702" cy="4752101"/>
          </a:xfrm>
          <a:prstGeom prst="rect">
            <a:avLst/>
          </a:prstGeom>
        </p:spPr>
      </p:pic>
      <p:sp>
        <p:nvSpPr>
          <p:cNvPr id="4" name="TextBox 3"/>
          <p:cNvSpPr txBox="1"/>
          <p:nvPr/>
        </p:nvSpPr>
        <p:spPr>
          <a:xfrm>
            <a:off x="7000764" y="5916811"/>
            <a:ext cx="1702710" cy="307777"/>
          </a:xfrm>
          <a:prstGeom prst="rect">
            <a:avLst/>
          </a:prstGeom>
          <a:noFill/>
        </p:spPr>
        <p:txBody>
          <a:bodyPr wrap="none" rtlCol="0">
            <a:spAutoFit/>
          </a:bodyPr>
          <a:lstStyle/>
          <a:p>
            <a:r>
              <a:rPr lang="en-US" sz="1400" dirty="0" smtClean="0"/>
              <a:t>Source: [Stallings 14]</a:t>
            </a:r>
            <a:endParaRPr lang="en-GB" sz="1400" dirty="0"/>
          </a:p>
        </p:txBody>
      </p:sp>
      <p:sp>
        <p:nvSpPr>
          <p:cNvPr id="13" name="TextBox 12"/>
          <p:cNvSpPr txBox="1"/>
          <p:nvPr/>
        </p:nvSpPr>
        <p:spPr>
          <a:xfrm>
            <a:off x="7314338" y="6345336"/>
            <a:ext cx="1398909"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8- </a:t>
            </a:r>
            <a:r>
              <a:rPr lang="en-US" sz="1400" i="1" dirty="0" smtClean="0">
                <a:solidFill>
                  <a:schemeClr val="tx2"/>
                </a:solidFill>
                <a:latin typeface="+mn-lt"/>
              </a:rPr>
              <a:t>Page 10</a:t>
            </a:r>
            <a:endParaRPr lang="en-GB" sz="1400" i="1" dirty="0">
              <a:solidFill>
                <a:schemeClr val="tx2"/>
              </a:solidFill>
              <a:latin typeface="+mn-lt"/>
            </a:endParaRPr>
          </a:p>
        </p:txBody>
      </p:sp>
      <p:cxnSp>
        <p:nvCxnSpPr>
          <p:cNvPr id="14" name="Straight Connector 13"/>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9" name="TextBox 8"/>
          <p:cNvSpPr txBox="1"/>
          <p:nvPr/>
        </p:nvSpPr>
        <p:spPr>
          <a:xfrm>
            <a:off x="469515" y="348714"/>
            <a:ext cx="3492751" cy="507831"/>
          </a:xfrm>
          <a:prstGeom prst="rect">
            <a:avLst/>
          </a:prstGeom>
          <a:noFill/>
        </p:spPr>
        <p:txBody>
          <a:bodyPr wrap="none" rtlCol="0">
            <a:spAutoFit/>
          </a:bodyPr>
          <a:lstStyle/>
          <a:p>
            <a:r>
              <a:rPr lang="en-US" sz="2700" dirty="0" smtClean="0"/>
              <a:t>Buddy Allocator System</a:t>
            </a:r>
            <a:endParaRPr lang="en-GB" sz="2700" dirty="0"/>
          </a:p>
        </p:txBody>
      </p:sp>
      <p:sp>
        <p:nvSpPr>
          <p:cNvPr id="8" name="Rectangle 7"/>
          <p:cNvSpPr/>
          <p:nvPr/>
        </p:nvSpPr>
        <p:spPr>
          <a:xfrm>
            <a:off x="469515" y="4203510"/>
            <a:ext cx="8233959" cy="2021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solidFill>
                <a:latin typeface="+mn-lt"/>
                <a:cs typeface="+mn-cs"/>
              </a:rPr>
              <a:t>ECP-622– Spring 2020</a:t>
            </a:r>
            <a:endParaRPr lang="en-GB" sz="1400" i="1" dirty="0">
              <a:solidFill>
                <a:schemeClr val="tx2"/>
              </a:solidFill>
              <a:latin typeface="+mn-lt"/>
              <a:cs typeface="+mn-cs"/>
            </a:endParaRPr>
          </a:p>
        </p:txBody>
      </p:sp>
    </p:spTree>
    <p:extLst>
      <p:ext uri="{BB962C8B-B14F-4D97-AF65-F5344CB8AC3E}">
        <p14:creationId xmlns:p14="http://schemas.microsoft.com/office/powerpoint/2010/main" val="7152671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28624" y="1160216"/>
            <a:ext cx="8112702" cy="4752101"/>
          </a:xfrm>
          <a:prstGeom prst="rect">
            <a:avLst/>
          </a:prstGeom>
        </p:spPr>
      </p:pic>
      <p:sp>
        <p:nvSpPr>
          <p:cNvPr id="4" name="TextBox 3"/>
          <p:cNvSpPr txBox="1"/>
          <p:nvPr/>
        </p:nvSpPr>
        <p:spPr>
          <a:xfrm>
            <a:off x="7000764" y="5916811"/>
            <a:ext cx="1702710" cy="307777"/>
          </a:xfrm>
          <a:prstGeom prst="rect">
            <a:avLst/>
          </a:prstGeom>
          <a:noFill/>
        </p:spPr>
        <p:txBody>
          <a:bodyPr wrap="none" rtlCol="0">
            <a:spAutoFit/>
          </a:bodyPr>
          <a:lstStyle/>
          <a:p>
            <a:r>
              <a:rPr lang="en-US" sz="1400" dirty="0" smtClean="0"/>
              <a:t>Source: [Stallings 14]</a:t>
            </a:r>
            <a:endParaRPr lang="en-GB" sz="1400" dirty="0"/>
          </a:p>
        </p:txBody>
      </p:sp>
      <p:sp>
        <p:nvSpPr>
          <p:cNvPr id="13" name="TextBox 12"/>
          <p:cNvSpPr txBox="1"/>
          <p:nvPr/>
        </p:nvSpPr>
        <p:spPr>
          <a:xfrm>
            <a:off x="7314338" y="6345336"/>
            <a:ext cx="1398909"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8- </a:t>
            </a:r>
            <a:r>
              <a:rPr lang="en-US" sz="1400" i="1" dirty="0" smtClean="0">
                <a:solidFill>
                  <a:schemeClr val="tx2"/>
                </a:solidFill>
                <a:latin typeface="+mn-lt"/>
              </a:rPr>
              <a:t>Page 10</a:t>
            </a:r>
            <a:endParaRPr lang="en-GB" sz="1400" i="1" dirty="0">
              <a:solidFill>
                <a:schemeClr val="tx2"/>
              </a:solidFill>
              <a:latin typeface="+mn-lt"/>
            </a:endParaRPr>
          </a:p>
        </p:txBody>
      </p:sp>
      <p:cxnSp>
        <p:nvCxnSpPr>
          <p:cNvPr id="14" name="Straight Connector 13"/>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9" name="TextBox 8"/>
          <p:cNvSpPr txBox="1"/>
          <p:nvPr/>
        </p:nvSpPr>
        <p:spPr>
          <a:xfrm>
            <a:off x="469515" y="348714"/>
            <a:ext cx="3492751" cy="507831"/>
          </a:xfrm>
          <a:prstGeom prst="rect">
            <a:avLst/>
          </a:prstGeom>
          <a:noFill/>
        </p:spPr>
        <p:txBody>
          <a:bodyPr wrap="none" rtlCol="0">
            <a:spAutoFit/>
          </a:bodyPr>
          <a:lstStyle/>
          <a:p>
            <a:r>
              <a:rPr lang="en-US" sz="2700" dirty="0" smtClean="0"/>
              <a:t>Buddy Allocator System</a:t>
            </a:r>
            <a:endParaRPr lang="en-GB" sz="2700" dirty="0"/>
          </a:p>
        </p:txBody>
      </p:sp>
      <p:sp>
        <p:nvSpPr>
          <p:cNvPr id="8" name="Rectangle 7"/>
          <p:cNvSpPr/>
          <p:nvPr/>
        </p:nvSpPr>
        <p:spPr>
          <a:xfrm>
            <a:off x="469515" y="4626591"/>
            <a:ext cx="8233959" cy="159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solidFill>
                <a:latin typeface="+mn-lt"/>
                <a:cs typeface="+mn-cs"/>
              </a:rPr>
              <a:t>ECP-622– Spring 2020</a:t>
            </a:r>
            <a:endParaRPr lang="en-GB" sz="1400" i="1" dirty="0">
              <a:solidFill>
                <a:schemeClr val="tx2"/>
              </a:solidFill>
              <a:latin typeface="+mn-lt"/>
              <a:cs typeface="+mn-cs"/>
            </a:endParaRPr>
          </a:p>
        </p:txBody>
      </p:sp>
    </p:spTree>
    <p:extLst>
      <p:ext uri="{BB962C8B-B14F-4D97-AF65-F5344CB8AC3E}">
        <p14:creationId xmlns:p14="http://schemas.microsoft.com/office/powerpoint/2010/main" val="14107569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stretch>
            <a:fillRect/>
          </a:stretch>
        </p:blipFill>
        <p:spPr>
          <a:xfrm>
            <a:off x="428624" y="1160216"/>
            <a:ext cx="8112702" cy="4752101"/>
          </a:xfrm>
          <a:prstGeom prst="rect">
            <a:avLst/>
          </a:prstGeom>
        </p:spPr>
      </p:pic>
      <p:sp>
        <p:nvSpPr>
          <p:cNvPr id="4" name="TextBox 3"/>
          <p:cNvSpPr txBox="1"/>
          <p:nvPr/>
        </p:nvSpPr>
        <p:spPr>
          <a:xfrm>
            <a:off x="7000764" y="5916811"/>
            <a:ext cx="1702710" cy="307777"/>
          </a:xfrm>
          <a:prstGeom prst="rect">
            <a:avLst/>
          </a:prstGeom>
          <a:noFill/>
        </p:spPr>
        <p:txBody>
          <a:bodyPr wrap="none" rtlCol="0">
            <a:spAutoFit/>
          </a:bodyPr>
          <a:lstStyle/>
          <a:p>
            <a:r>
              <a:rPr lang="en-US" sz="1400" dirty="0" smtClean="0"/>
              <a:t>Source: [Stallings 14]</a:t>
            </a:r>
            <a:endParaRPr lang="en-GB" sz="1400" dirty="0"/>
          </a:p>
        </p:txBody>
      </p:sp>
      <p:sp>
        <p:nvSpPr>
          <p:cNvPr id="13" name="TextBox 12"/>
          <p:cNvSpPr txBox="1"/>
          <p:nvPr/>
        </p:nvSpPr>
        <p:spPr>
          <a:xfrm>
            <a:off x="7314338" y="6345336"/>
            <a:ext cx="1398909"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8- </a:t>
            </a:r>
            <a:r>
              <a:rPr lang="en-US" sz="1400" i="1" dirty="0" smtClean="0">
                <a:solidFill>
                  <a:schemeClr val="tx2"/>
                </a:solidFill>
                <a:latin typeface="+mn-lt"/>
              </a:rPr>
              <a:t>Page 10</a:t>
            </a:r>
            <a:endParaRPr lang="en-GB" sz="1400" i="1" dirty="0">
              <a:solidFill>
                <a:schemeClr val="tx2"/>
              </a:solidFill>
              <a:latin typeface="+mn-lt"/>
            </a:endParaRPr>
          </a:p>
        </p:txBody>
      </p:sp>
      <p:cxnSp>
        <p:nvCxnSpPr>
          <p:cNvPr id="14" name="Straight Connector 13"/>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9" name="TextBox 8"/>
          <p:cNvSpPr txBox="1"/>
          <p:nvPr/>
        </p:nvSpPr>
        <p:spPr>
          <a:xfrm>
            <a:off x="469515" y="348714"/>
            <a:ext cx="3492751" cy="507831"/>
          </a:xfrm>
          <a:prstGeom prst="rect">
            <a:avLst/>
          </a:prstGeom>
          <a:noFill/>
        </p:spPr>
        <p:txBody>
          <a:bodyPr wrap="none" rtlCol="0">
            <a:spAutoFit/>
          </a:bodyPr>
          <a:lstStyle/>
          <a:p>
            <a:r>
              <a:rPr lang="en-US" sz="2700" dirty="0" smtClean="0"/>
              <a:t>Buddy Allocator System</a:t>
            </a:r>
            <a:endParaRPr lang="en-GB" sz="2700" dirty="0"/>
          </a:p>
        </p:txBody>
      </p:sp>
      <p:sp>
        <p:nvSpPr>
          <p:cNvPr id="8" name="Rectangle 7"/>
          <p:cNvSpPr/>
          <p:nvPr/>
        </p:nvSpPr>
        <p:spPr>
          <a:xfrm>
            <a:off x="469515" y="5008728"/>
            <a:ext cx="8233959" cy="1215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solidFill>
                <a:latin typeface="+mn-lt"/>
                <a:cs typeface="+mn-cs"/>
              </a:rPr>
              <a:t>ECP-622– Spring 2020</a:t>
            </a:r>
            <a:endParaRPr lang="en-GB" sz="1400" i="1" dirty="0">
              <a:solidFill>
                <a:schemeClr val="tx2"/>
              </a:solidFill>
              <a:latin typeface="+mn-lt"/>
              <a:cs typeface="+mn-cs"/>
            </a:endParaRPr>
          </a:p>
        </p:txBody>
      </p:sp>
      <p:pic>
        <p:nvPicPr>
          <p:cNvPr id="2" name="Memory_Management_2-3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931726" y="348714"/>
            <a:ext cx="609600" cy="609600"/>
          </a:xfrm>
          <a:prstGeom prst="rect">
            <a:avLst/>
          </a:prstGeom>
        </p:spPr>
      </p:pic>
    </p:spTree>
    <p:extLst>
      <p:ext uri="{BB962C8B-B14F-4D97-AF65-F5344CB8AC3E}">
        <p14:creationId xmlns:p14="http://schemas.microsoft.com/office/powerpoint/2010/main" val="17337755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8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28624" y="1160216"/>
            <a:ext cx="8112702" cy="4752101"/>
          </a:xfrm>
          <a:prstGeom prst="rect">
            <a:avLst/>
          </a:prstGeom>
        </p:spPr>
      </p:pic>
      <p:sp>
        <p:nvSpPr>
          <p:cNvPr id="4" name="TextBox 3"/>
          <p:cNvSpPr txBox="1"/>
          <p:nvPr/>
        </p:nvSpPr>
        <p:spPr>
          <a:xfrm>
            <a:off x="7000764" y="5916811"/>
            <a:ext cx="1702710" cy="307777"/>
          </a:xfrm>
          <a:prstGeom prst="rect">
            <a:avLst/>
          </a:prstGeom>
          <a:noFill/>
        </p:spPr>
        <p:txBody>
          <a:bodyPr wrap="none" rtlCol="0">
            <a:spAutoFit/>
          </a:bodyPr>
          <a:lstStyle/>
          <a:p>
            <a:r>
              <a:rPr lang="en-US" sz="1400" dirty="0" smtClean="0"/>
              <a:t>Source: [Stallings 14]</a:t>
            </a:r>
            <a:endParaRPr lang="en-GB" sz="1400" dirty="0"/>
          </a:p>
        </p:txBody>
      </p:sp>
      <p:sp>
        <p:nvSpPr>
          <p:cNvPr id="13" name="TextBox 12"/>
          <p:cNvSpPr txBox="1"/>
          <p:nvPr/>
        </p:nvSpPr>
        <p:spPr>
          <a:xfrm>
            <a:off x="7314338" y="6345336"/>
            <a:ext cx="1398909"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8- </a:t>
            </a:r>
            <a:r>
              <a:rPr lang="en-US" sz="1400" i="1" dirty="0" smtClean="0">
                <a:solidFill>
                  <a:schemeClr val="tx2"/>
                </a:solidFill>
                <a:latin typeface="+mn-lt"/>
              </a:rPr>
              <a:t>Page 10</a:t>
            </a:r>
            <a:endParaRPr lang="en-GB" sz="1400" i="1" dirty="0">
              <a:solidFill>
                <a:schemeClr val="tx2"/>
              </a:solidFill>
              <a:latin typeface="+mn-lt"/>
            </a:endParaRPr>
          </a:p>
        </p:txBody>
      </p:sp>
      <p:cxnSp>
        <p:nvCxnSpPr>
          <p:cNvPr id="14" name="Straight Connector 13"/>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9" name="TextBox 8"/>
          <p:cNvSpPr txBox="1"/>
          <p:nvPr/>
        </p:nvSpPr>
        <p:spPr>
          <a:xfrm>
            <a:off x="469515" y="348714"/>
            <a:ext cx="3492751" cy="507831"/>
          </a:xfrm>
          <a:prstGeom prst="rect">
            <a:avLst/>
          </a:prstGeom>
          <a:noFill/>
        </p:spPr>
        <p:txBody>
          <a:bodyPr wrap="none" rtlCol="0">
            <a:spAutoFit/>
          </a:bodyPr>
          <a:lstStyle/>
          <a:p>
            <a:r>
              <a:rPr lang="en-US" sz="2700" dirty="0" smtClean="0"/>
              <a:t>Buddy Allocator System</a:t>
            </a:r>
            <a:endParaRPr lang="en-GB" sz="2700" dirty="0"/>
          </a:p>
        </p:txBody>
      </p:sp>
      <p:sp>
        <p:nvSpPr>
          <p:cNvPr id="8" name="Rectangle 7"/>
          <p:cNvSpPr/>
          <p:nvPr/>
        </p:nvSpPr>
        <p:spPr>
          <a:xfrm>
            <a:off x="469515" y="5445457"/>
            <a:ext cx="8233959" cy="779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solidFill>
                <a:latin typeface="+mn-lt"/>
                <a:cs typeface="+mn-cs"/>
              </a:rPr>
              <a:t>ECP-622– Spring 2020</a:t>
            </a:r>
            <a:endParaRPr lang="en-GB" sz="1400" i="1" dirty="0">
              <a:solidFill>
                <a:schemeClr val="tx2"/>
              </a:solidFill>
              <a:latin typeface="+mn-lt"/>
              <a:cs typeface="+mn-cs"/>
            </a:endParaRPr>
          </a:p>
        </p:txBody>
      </p:sp>
    </p:spTree>
    <p:extLst>
      <p:ext uri="{BB962C8B-B14F-4D97-AF65-F5344CB8AC3E}">
        <p14:creationId xmlns:p14="http://schemas.microsoft.com/office/powerpoint/2010/main" val="27836285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28624" y="1160216"/>
            <a:ext cx="8112702" cy="4752101"/>
          </a:xfrm>
          <a:prstGeom prst="rect">
            <a:avLst/>
          </a:prstGeom>
        </p:spPr>
      </p:pic>
      <p:sp>
        <p:nvSpPr>
          <p:cNvPr id="4" name="TextBox 3"/>
          <p:cNvSpPr txBox="1"/>
          <p:nvPr/>
        </p:nvSpPr>
        <p:spPr>
          <a:xfrm>
            <a:off x="7000764" y="5916811"/>
            <a:ext cx="1702710" cy="307777"/>
          </a:xfrm>
          <a:prstGeom prst="rect">
            <a:avLst/>
          </a:prstGeom>
          <a:noFill/>
        </p:spPr>
        <p:txBody>
          <a:bodyPr wrap="none" rtlCol="0">
            <a:spAutoFit/>
          </a:bodyPr>
          <a:lstStyle/>
          <a:p>
            <a:r>
              <a:rPr lang="en-US" sz="1400" dirty="0" smtClean="0"/>
              <a:t>Source: [Stallings 14]</a:t>
            </a:r>
            <a:endParaRPr lang="en-GB" sz="1400" dirty="0"/>
          </a:p>
        </p:txBody>
      </p:sp>
      <p:sp>
        <p:nvSpPr>
          <p:cNvPr id="13" name="TextBox 12"/>
          <p:cNvSpPr txBox="1"/>
          <p:nvPr/>
        </p:nvSpPr>
        <p:spPr>
          <a:xfrm>
            <a:off x="7314338" y="6345336"/>
            <a:ext cx="1398909"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8- </a:t>
            </a:r>
            <a:r>
              <a:rPr lang="en-US" sz="1400" i="1" dirty="0" smtClean="0">
                <a:solidFill>
                  <a:schemeClr val="tx2"/>
                </a:solidFill>
                <a:latin typeface="+mn-lt"/>
              </a:rPr>
              <a:t>Page 10</a:t>
            </a:r>
            <a:endParaRPr lang="en-GB" sz="1400" i="1" dirty="0">
              <a:solidFill>
                <a:schemeClr val="tx2"/>
              </a:solidFill>
              <a:latin typeface="+mn-lt"/>
            </a:endParaRPr>
          </a:p>
        </p:txBody>
      </p:sp>
      <p:cxnSp>
        <p:nvCxnSpPr>
          <p:cNvPr id="14" name="Straight Connector 13"/>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9" name="TextBox 8"/>
          <p:cNvSpPr txBox="1"/>
          <p:nvPr/>
        </p:nvSpPr>
        <p:spPr>
          <a:xfrm>
            <a:off x="469515" y="348714"/>
            <a:ext cx="3492751" cy="507831"/>
          </a:xfrm>
          <a:prstGeom prst="rect">
            <a:avLst/>
          </a:prstGeom>
          <a:noFill/>
        </p:spPr>
        <p:txBody>
          <a:bodyPr wrap="none" rtlCol="0">
            <a:spAutoFit/>
          </a:bodyPr>
          <a:lstStyle/>
          <a:p>
            <a:r>
              <a:rPr lang="en-US" sz="2700" dirty="0" smtClean="0"/>
              <a:t>Buddy Allocator System</a:t>
            </a:r>
            <a:endParaRPr lang="en-GB" sz="2700" dirty="0"/>
          </a:p>
        </p:txBody>
      </p:sp>
      <p:sp>
        <p:nvSpPr>
          <p:cNvPr id="8"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solidFill>
                <a:latin typeface="+mn-lt"/>
                <a:cs typeface="+mn-cs"/>
              </a:rPr>
              <a:t>ECP-622– Spring 2020</a:t>
            </a:r>
            <a:endParaRPr lang="en-GB" sz="1400" i="1" dirty="0">
              <a:solidFill>
                <a:schemeClr val="tx2"/>
              </a:solidFill>
              <a:latin typeface="+mn-lt"/>
              <a:cs typeface="+mn-cs"/>
            </a:endParaRPr>
          </a:p>
        </p:txBody>
      </p:sp>
    </p:spTree>
    <p:extLst>
      <p:ext uri="{BB962C8B-B14F-4D97-AF65-F5344CB8AC3E}">
        <p14:creationId xmlns:p14="http://schemas.microsoft.com/office/powerpoint/2010/main" val="30279164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428624" y="1396920"/>
                <a:ext cx="8143875" cy="1165640"/>
              </a:xfrm>
              <a:prstGeom prst="rect">
                <a:avLst/>
              </a:prstGeom>
              <a:noFill/>
            </p:spPr>
            <p:txBody>
              <a:bodyPr wrap="square" rtlCol="0">
                <a:spAutoFit/>
              </a:bodyPr>
              <a:lstStyle/>
              <a:p>
                <a:pPr algn="just"/>
                <a:r>
                  <a:rPr lang="en-US" sz="2300" dirty="0" smtClean="0">
                    <a:solidFill>
                      <a:schemeClr val="bg1">
                        <a:lumMod val="65000"/>
                      </a:schemeClr>
                    </a:solidFill>
                  </a:rPr>
                  <a:t>Allocates memory partitions of size </a:t>
                </a:r>
                <a14:m>
                  <m:oMath xmlns:m="http://schemas.openxmlformats.org/officeDocument/2006/math">
                    <m:sSup>
                      <m:sSupPr>
                        <m:ctrlPr>
                          <a:rPr lang="en-US" sz="2300" i="1" dirty="0" smtClean="0">
                            <a:solidFill>
                              <a:schemeClr val="bg1">
                                <a:lumMod val="65000"/>
                              </a:schemeClr>
                            </a:solidFill>
                            <a:latin typeface="Cambria Math" panose="02040503050406030204" pitchFamily="18" charset="0"/>
                          </a:rPr>
                        </m:ctrlPr>
                      </m:sSupPr>
                      <m:e>
                        <m:r>
                          <a:rPr lang="en-US" sz="2300" b="0" i="1" dirty="0" smtClean="0">
                            <a:solidFill>
                              <a:schemeClr val="bg1">
                                <a:lumMod val="65000"/>
                              </a:schemeClr>
                            </a:solidFill>
                            <a:latin typeface="Cambria Math" panose="02040503050406030204" pitchFamily="18" charset="0"/>
                          </a:rPr>
                          <m:t>2</m:t>
                        </m:r>
                      </m:e>
                      <m:sup>
                        <m:r>
                          <a:rPr lang="en-US" sz="2300" b="0" i="1" dirty="0" smtClean="0">
                            <a:solidFill>
                              <a:schemeClr val="bg1">
                                <a:lumMod val="65000"/>
                              </a:schemeClr>
                            </a:solidFill>
                            <a:latin typeface="Cambria Math" panose="02040503050406030204" pitchFamily="18" charset="0"/>
                          </a:rPr>
                          <m:t>𝐾</m:t>
                        </m:r>
                      </m:sup>
                    </m:sSup>
                  </m:oMath>
                </a14:m>
                <a:r>
                  <a:rPr lang="en-GB" sz="2300" dirty="0" smtClean="0">
                    <a:solidFill>
                      <a:schemeClr val="bg1">
                        <a:lumMod val="65000"/>
                      </a:schemeClr>
                    </a:solidFill>
                  </a:rPr>
                  <a:t> with </a:t>
                </a:r>
                <a14:m>
                  <m:oMath xmlns:m="http://schemas.openxmlformats.org/officeDocument/2006/math">
                    <m:r>
                      <a:rPr lang="en-US" sz="2300" b="0" i="1" smtClean="0">
                        <a:solidFill>
                          <a:schemeClr val="bg1">
                            <a:lumMod val="65000"/>
                          </a:schemeClr>
                        </a:solidFill>
                        <a:latin typeface="Cambria Math" panose="02040503050406030204" pitchFamily="18" charset="0"/>
                      </a:rPr>
                      <m:t>𝐿</m:t>
                    </m:r>
                    <m:r>
                      <a:rPr lang="en-US" sz="2300" b="0" i="1" smtClean="0">
                        <a:solidFill>
                          <a:schemeClr val="bg1">
                            <a:lumMod val="65000"/>
                          </a:schemeClr>
                        </a:solidFill>
                        <a:latin typeface="Cambria Math" panose="02040503050406030204" pitchFamily="18" charset="0"/>
                        <a:ea typeface="Cambria Math" panose="02040503050406030204" pitchFamily="18" charset="0"/>
                      </a:rPr>
                      <m:t>≤</m:t>
                    </m:r>
                    <m:r>
                      <a:rPr lang="en-US" sz="2300" b="0" i="1" smtClean="0">
                        <a:solidFill>
                          <a:schemeClr val="bg1">
                            <a:lumMod val="65000"/>
                          </a:schemeClr>
                        </a:solidFill>
                        <a:latin typeface="Cambria Math" panose="02040503050406030204" pitchFamily="18" charset="0"/>
                        <a:ea typeface="Cambria Math" panose="02040503050406030204" pitchFamily="18" charset="0"/>
                      </a:rPr>
                      <m:t>𝐾</m:t>
                    </m:r>
                    <m:r>
                      <a:rPr lang="en-US" sz="2300" b="0" i="1" smtClean="0">
                        <a:solidFill>
                          <a:schemeClr val="bg1">
                            <a:lumMod val="65000"/>
                          </a:schemeClr>
                        </a:solidFill>
                        <a:latin typeface="Cambria Math" panose="02040503050406030204" pitchFamily="18" charset="0"/>
                        <a:ea typeface="Cambria Math" panose="02040503050406030204" pitchFamily="18" charset="0"/>
                      </a:rPr>
                      <m:t>≤</m:t>
                    </m:r>
                    <m:r>
                      <a:rPr lang="en-US" sz="2300" b="0" i="1" smtClean="0">
                        <a:solidFill>
                          <a:schemeClr val="bg1">
                            <a:lumMod val="65000"/>
                          </a:schemeClr>
                        </a:solidFill>
                        <a:latin typeface="Cambria Math" panose="02040503050406030204" pitchFamily="18" charset="0"/>
                        <a:ea typeface="Cambria Math" panose="02040503050406030204" pitchFamily="18" charset="0"/>
                      </a:rPr>
                      <m:t>𝑈</m:t>
                    </m:r>
                  </m:oMath>
                </a14:m>
                <a:r>
                  <a:rPr lang="en-GB" sz="2300" dirty="0" smtClean="0">
                    <a:solidFill>
                      <a:schemeClr val="bg1">
                        <a:lumMod val="65000"/>
                      </a:schemeClr>
                    </a:solidFill>
                  </a:rPr>
                  <a:t>, where </a:t>
                </a:r>
                <a14:m>
                  <m:oMath xmlns:m="http://schemas.openxmlformats.org/officeDocument/2006/math">
                    <m:sSup>
                      <m:sSupPr>
                        <m:ctrlPr>
                          <a:rPr lang="en-US" sz="2300" i="1" dirty="0">
                            <a:solidFill>
                              <a:schemeClr val="bg1">
                                <a:lumMod val="65000"/>
                              </a:schemeClr>
                            </a:solidFill>
                            <a:latin typeface="Cambria Math" panose="02040503050406030204" pitchFamily="18" charset="0"/>
                          </a:rPr>
                        </m:ctrlPr>
                      </m:sSupPr>
                      <m:e>
                        <m:r>
                          <a:rPr lang="en-US" sz="2300" i="1" dirty="0">
                            <a:solidFill>
                              <a:schemeClr val="bg1">
                                <a:lumMod val="65000"/>
                              </a:schemeClr>
                            </a:solidFill>
                            <a:latin typeface="Cambria Math" panose="02040503050406030204" pitchFamily="18" charset="0"/>
                          </a:rPr>
                          <m:t>2</m:t>
                        </m:r>
                      </m:e>
                      <m:sup>
                        <m:r>
                          <a:rPr lang="en-US" sz="2300" b="0" i="1" dirty="0" smtClean="0">
                            <a:solidFill>
                              <a:schemeClr val="bg1">
                                <a:lumMod val="65000"/>
                              </a:schemeClr>
                            </a:solidFill>
                            <a:latin typeface="Cambria Math" panose="02040503050406030204" pitchFamily="18" charset="0"/>
                          </a:rPr>
                          <m:t>𝐿</m:t>
                        </m:r>
                      </m:sup>
                    </m:sSup>
                  </m:oMath>
                </a14:m>
                <a:r>
                  <a:rPr lang="en-GB" sz="2300" dirty="0" smtClean="0">
                    <a:solidFill>
                      <a:schemeClr val="bg1">
                        <a:lumMod val="65000"/>
                      </a:schemeClr>
                    </a:solidFill>
                  </a:rPr>
                  <a:t> is the smallest partition size and </a:t>
                </a:r>
                <a14:m>
                  <m:oMath xmlns:m="http://schemas.openxmlformats.org/officeDocument/2006/math">
                    <m:sSup>
                      <m:sSupPr>
                        <m:ctrlPr>
                          <a:rPr lang="en-US" sz="2300" i="1" dirty="0">
                            <a:solidFill>
                              <a:schemeClr val="bg1">
                                <a:lumMod val="65000"/>
                              </a:schemeClr>
                            </a:solidFill>
                            <a:latin typeface="Cambria Math" panose="02040503050406030204" pitchFamily="18" charset="0"/>
                          </a:rPr>
                        </m:ctrlPr>
                      </m:sSupPr>
                      <m:e>
                        <m:r>
                          <a:rPr lang="en-US" sz="2300" i="1" dirty="0">
                            <a:solidFill>
                              <a:schemeClr val="bg1">
                                <a:lumMod val="65000"/>
                              </a:schemeClr>
                            </a:solidFill>
                            <a:latin typeface="Cambria Math" panose="02040503050406030204" pitchFamily="18" charset="0"/>
                          </a:rPr>
                          <m:t>2</m:t>
                        </m:r>
                      </m:e>
                      <m:sup>
                        <m:r>
                          <a:rPr lang="en-US" sz="2300" b="0" i="1" dirty="0" smtClean="0">
                            <a:solidFill>
                              <a:schemeClr val="bg1">
                                <a:lumMod val="65000"/>
                              </a:schemeClr>
                            </a:solidFill>
                            <a:latin typeface="Cambria Math" panose="02040503050406030204" pitchFamily="18" charset="0"/>
                          </a:rPr>
                          <m:t>𝑈</m:t>
                        </m:r>
                      </m:sup>
                    </m:sSup>
                  </m:oMath>
                </a14:m>
                <a:r>
                  <a:rPr lang="en-GB" sz="2300" dirty="0" smtClean="0">
                    <a:solidFill>
                      <a:schemeClr val="bg1">
                        <a:lumMod val="65000"/>
                      </a:schemeClr>
                    </a:solidFill>
                  </a:rPr>
                  <a:t> is the size of available memory.  A list is maintained for free partitions of each size </a:t>
                </a:r>
                <a14:m>
                  <m:oMath xmlns:m="http://schemas.openxmlformats.org/officeDocument/2006/math">
                    <m:sSup>
                      <m:sSupPr>
                        <m:ctrlPr>
                          <a:rPr lang="en-US" sz="2300" i="1" dirty="0">
                            <a:solidFill>
                              <a:schemeClr val="bg1">
                                <a:lumMod val="65000"/>
                              </a:schemeClr>
                            </a:solidFill>
                            <a:latin typeface="Cambria Math" panose="02040503050406030204" pitchFamily="18" charset="0"/>
                          </a:rPr>
                        </m:ctrlPr>
                      </m:sSupPr>
                      <m:e>
                        <m:r>
                          <a:rPr lang="en-US" sz="2300" i="1" dirty="0">
                            <a:solidFill>
                              <a:schemeClr val="bg1">
                                <a:lumMod val="65000"/>
                              </a:schemeClr>
                            </a:solidFill>
                            <a:latin typeface="Cambria Math" panose="02040503050406030204" pitchFamily="18" charset="0"/>
                          </a:rPr>
                          <m:t>2</m:t>
                        </m:r>
                      </m:e>
                      <m:sup>
                        <m:r>
                          <a:rPr lang="en-US" sz="2300" b="0" i="1" dirty="0" smtClean="0">
                            <a:solidFill>
                              <a:schemeClr val="bg1">
                                <a:lumMod val="65000"/>
                              </a:schemeClr>
                            </a:solidFill>
                            <a:latin typeface="Cambria Math" panose="02040503050406030204" pitchFamily="18" charset="0"/>
                          </a:rPr>
                          <m:t>𝑖</m:t>
                        </m:r>
                      </m:sup>
                    </m:sSup>
                  </m:oMath>
                </a14:m>
                <a:r>
                  <a:rPr lang="en-GB" sz="2300" dirty="0" smtClean="0">
                    <a:solidFill>
                      <a:schemeClr val="bg1">
                        <a:lumMod val="65000"/>
                      </a:schemeClr>
                    </a:solidFill>
                  </a:rPr>
                  <a:t>.</a:t>
                </a:r>
                <a:endParaRPr lang="en-GB" sz="2300" dirty="0">
                  <a:solidFill>
                    <a:schemeClr val="bg1">
                      <a:lumMod val="65000"/>
                    </a:schemeClr>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28624" y="1396920"/>
                <a:ext cx="8143875" cy="1165640"/>
              </a:xfrm>
              <a:prstGeom prst="rect">
                <a:avLst/>
              </a:prstGeom>
              <a:blipFill rotWithShape="0">
                <a:blip r:embed="rId2"/>
                <a:stretch>
                  <a:fillRect l="-1048" t="-3665" r="-1123" b="-109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483381" y="2758377"/>
                <a:ext cx="8141838" cy="1154162"/>
              </a:xfrm>
              <a:prstGeom prst="rect">
                <a:avLst/>
              </a:prstGeom>
              <a:noFill/>
            </p:spPr>
            <p:txBody>
              <a:bodyPr wrap="square" rtlCol="0">
                <a:spAutoFit/>
              </a:bodyPr>
              <a:lstStyle/>
              <a:p>
                <a:pPr algn="just"/>
                <a:r>
                  <a:rPr lang="en-US" sz="2300" dirty="0" smtClean="0">
                    <a:solidFill>
                      <a:schemeClr val="bg1">
                        <a:lumMod val="65000"/>
                      </a:schemeClr>
                    </a:solidFill>
                  </a:rPr>
                  <a:t>For a request for memory block of size s, system assigns a partition of size </a:t>
                </a:r>
                <a14:m>
                  <m:oMath xmlns:m="http://schemas.openxmlformats.org/officeDocument/2006/math">
                    <m:sSup>
                      <m:sSupPr>
                        <m:ctrlPr>
                          <a:rPr lang="en-US" sz="2300" i="1">
                            <a:solidFill>
                              <a:schemeClr val="bg1">
                                <a:lumMod val="65000"/>
                              </a:schemeClr>
                            </a:solidFill>
                            <a:latin typeface="Cambria Math" panose="02040503050406030204" pitchFamily="18" charset="0"/>
                            <a:ea typeface="Cambria Math" panose="02040503050406030204" pitchFamily="18" charset="0"/>
                          </a:rPr>
                        </m:ctrlPr>
                      </m:sSupPr>
                      <m:e>
                        <m:r>
                          <a:rPr lang="en-US" sz="2300" i="1">
                            <a:solidFill>
                              <a:schemeClr val="bg1">
                                <a:lumMod val="65000"/>
                              </a:schemeClr>
                            </a:solidFill>
                            <a:latin typeface="Cambria Math" panose="02040503050406030204" pitchFamily="18" charset="0"/>
                            <a:ea typeface="Cambria Math" panose="02040503050406030204" pitchFamily="18" charset="0"/>
                          </a:rPr>
                          <m:t>2</m:t>
                        </m:r>
                      </m:e>
                      <m:sup>
                        <m:r>
                          <a:rPr lang="en-US" sz="2300" i="1">
                            <a:solidFill>
                              <a:schemeClr val="bg1">
                                <a:lumMod val="65000"/>
                              </a:schemeClr>
                            </a:solidFill>
                            <a:latin typeface="Cambria Math" panose="02040503050406030204" pitchFamily="18" charset="0"/>
                            <a:ea typeface="Cambria Math" panose="02040503050406030204" pitchFamily="18" charset="0"/>
                          </a:rPr>
                          <m:t>𝑛</m:t>
                        </m:r>
                      </m:sup>
                    </m:sSup>
                  </m:oMath>
                </a14:m>
                <a:r>
                  <a:rPr lang="en-US" sz="2300" dirty="0" smtClean="0">
                    <a:solidFill>
                      <a:schemeClr val="bg1">
                        <a:lumMod val="65000"/>
                      </a:schemeClr>
                    </a:solidFill>
                  </a:rPr>
                  <a:t>, where </a:t>
                </a:r>
                <a14:m>
                  <m:oMath xmlns:m="http://schemas.openxmlformats.org/officeDocument/2006/math">
                    <m:sSup>
                      <m:sSupPr>
                        <m:ctrlPr>
                          <a:rPr lang="en-US" sz="2300" i="1" smtClean="0">
                            <a:solidFill>
                              <a:schemeClr val="bg1">
                                <a:lumMod val="65000"/>
                              </a:schemeClr>
                            </a:solidFill>
                            <a:latin typeface="Cambria Math" panose="02040503050406030204" pitchFamily="18" charset="0"/>
                          </a:rPr>
                        </m:ctrlPr>
                      </m:sSupPr>
                      <m:e>
                        <m:r>
                          <a:rPr lang="en-US" sz="2300" b="0" i="1" smtClean="0">
                            <a:solidFill>
                              <a:schemeClr val="bg1">
                                <a:lumMod val="65000"/>
                              </a:schemeClr>
                            </a:solidFill>
                            <a:latin typeface="Cambria Math" panose="02040503050406030204" pitchFamily="18" charset="0"/>
                          </a:rPr>
                          <m:t>2</m:t>
                        </m:r>
                      </m:e>
                      <m:sup>
                        <m:r>
                          <a:rPr lang="en-US" sz="2300" b="0" i="1" smtClean="0">
                            <a:solidFill>
                              <a:schemeClr val="bg1">
                                <a:lumMod val="65000"/>
                              </a:schemeClr>
                            </a:solidFill>
                            <a:latin typeface="Cambria Math" panose="02040503050406030204" pitchFamily="18" charset="0"/>
                          </a:rPr>
                          <m:t>𝑛</m:t>
                        </m:r>
                        <m:r>
                          <a:rPr lang="en-US" sz="2300" b="0" i="1" smtClean="0">
                            <a:solidFill>
                              <a:schemeClr val="bg1">
                                <a:lumMod val="65000"/>
                              </a:schemeClr>
                            </a:solidFill>
                            <a:latin typeface="Cambria Math" panose="02040503050406030204" pitchFamily="18" charset="0"/>
                          </a:rPr>
                          <m:t>−</m:t>
                        </m:r>
                        <m:r>
                          <a:rPr lang="en-US" sz="2300" b="0" i="1" smtClean="0">
                            <a:solidFill>
                              <a:schemeClr val="bg1">
                                <a:lumMod val="65000"/>
                              </a:schemeClr>
                            </a:solidFill>
                            <a:latin typeface="Cambria Math" panose="02040503050406030204" pitchFamily="18" charset="0"/>
                          </a:rPr>
                          <m:t>1</m:t>
                        </m:r>
                      </m:sup>
                    </m:sSup>
                    <m:r>
                      <a:rPr lang="en-US" sz="2300" i="1" smtClean="0">
                        <a:solidFill>
                          <a:schemeClr val="bg1">
                            <a:lumMod val="65000"/>
                          </a:schemeClr>
                        </a:solidFill>
                        <a:latin typeface="Cambria Math" panose="02040503050406030204" pitchFamily="18" charset="0"/>
                        <a:ea typeface="Cambria Math" panose="02040503050406030204" pitchFamily="18" charset="0"/>
                      </a:rPr>
                      <m:t>&lt;</m:t>
                    </m:r>
                    <m:r>
                      <a:rPr lang="en-US" sz="2300" b="0" i="1" smtClean="0">
                        <a:solidFill>
                          <a:schemeClr val="bg1">
                            <a:lumMod val="65000"/>
                          </a:schemeClr>
                        </a:solidFill>
                        <a:latin typeface="Cambria Math" panose="02040503050406030204" pitchFamily="18" charset="0"/>
                        <a:ea typeface="Cambria Math" panose="02040503050406030204" pitchFamily="18" charset="0"/>
                      </a:rPr>
                      <m:t>𝑠</m:t>
                    </m:r>
                    <m:r>
                      <a:rPr lang="en-US" sz="2300" b="0" i="1" smtClean="0">
                        <a:solidFill>
                          <a:schemeClr val="bg1">
                            <a:lumMod val="65000"/>
                          </a:schemeClr>
                        </a:solidFill>
                        <a:latin typeface="Cambria Math" panose="02040503050406030204" pitchFamily="18" charset="0"/>
                        <a:ea typeface="Cambria Math" panose="02040503050406030204" pitchFamily="18" charset="0"/>
                      </a:rPr>
                      <m:t>≤</m:t>
                    </m:r>
                    <m:sSup>
                      <m:sSupPr>
                        <m:ctrlPr>
                          <a:rPr lang="en-US" sz="2300" b="0" i="1" smtClean="0">
                            <a:solidFill>
                              <a:schemeClr val="bg1">
                                <a:lumMod val="65000"/>
                              </a:schemeClr>
                            </a:solidFill>
                            <a:latin typeface="Cambria Math" panose="02040503050406030204" pitchFamily="18" charset="0"/>
                            <a:ea typeface="Cambria Math" panose="02040503050406030204" pitchFamily="18" charset="0"/>
                          </a:rPr>
                        </m:ctrlPr>
                      </m:sSupPr>
                      <m:e>
                        <m:r>
                          <a:rPr lang="en-US" sz="2300" b="0" i="1" smtClean="0">
                            <a:solidFill>
                              <a:schemeClr val="bg1">
                                <a:lumMod val="65000"/>
                              </a:schemeClr>
                            </a:solidFill>
                            <a:latin typeface="Cambria Math" panose="02040503050406030204" pitchFamily="18" charset="0"/>
                            <a:ea typeface="Cambria Math" panose="02040503050406030204" pitchFamily="18" charset="0"/>
                          </a:rPr>
                          <m:t>2</m:t>
                        </m:r>
                      </m:e>
                      <m:sup>
                        <m:r>
                          <a:rPr lang="en-US" sz="2300" b="0" i="1" smtClean="0">
                            <a:solidFill>
                              <a:schemeClr val="bg1">
                                <a:lumMod val="65000"/>
                              </a:schemeClr>
                            </a:solidFill>
                            <a:latin typeface="Cambria Math" panose="02040503050406030204" pitchFamily="18" charset="0"/>
                            <a:ea typeface="Cambria Math" panose="02040503050406030204" pitchFamily="18" charset="0"/>
                          </a:rPr>
                          <m:t>𝑛</m:t>
                        </m:r>
                      </m:sup>
                    </m:sSup>
                    <m:r>
                      <a:rPr lang="en-US" sz="2300" b="0" i="0" smtClean="0">
                        <a:solidFill>
                          <a:schemeClr val="bg1">
                            <a:lumMod val="65000"/>
                          </a:schemeClr>
                        </a:solidFill>
                        <a:latin typeface="Cambria Math" panose="02040503050406030204" pitchFamily="18" charset="0"/>
                        <a:ea typeface="Cambria Math" panose="02040503050406030204" pitchFamily="18" charset="0"/>
                      </a:rPr>
                      <m:t>. </m:t>
                    </m:r>
                  </m:oMath>
                </a14:m>
                <a:r>
                  <a:rPr lang="en-GB" sz="2300" dirty="0" smtClean="0">
                    <a:solidFill>
                      <a:schemeClr val="bg1">
                        <a:lumMod val="65000"/>
                      </a:schemeClr>
                    </a:solidFill>
                  </a:rPr>
                  <a:t> If necessary, system splits larger partitions in halves.</a:t>
                </a:r>
                <a:endParaRPr lang="en-GB" sz="2300" dirty="0">
                  <a:solidFill>
                    <a:schemeClr val="bg1">
                      <a:lumMod val="65000"/>
                    </a:schemeClr>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83381" y="2758377"/>
                <a:ext cx="8141838" cy="1154162"/>
              </a:xfrm>
              <a:prstGeom prst="rect">
                <a:avLst/>
              </a:prstGeom>
              <a:blipFill rotWithShape="0">
                <a:blip r:embed="rId3"/>
                <a:stretch>
                  <a:fillRect l="-1048" t="-3684" r="-1048" b="-10526"/>
                </a:stretch>
              </a:blipFill>
            </p:spPr>
            <p:txBody>
              <a:bodyPr/>
              <a:lstStyle/>
              <a:p>
                <a:r>
                  <a:rPr lang="en-GB">
                    <a:noFill/>
                  </a:rPr>
                  <a:t> </a:t>
                </a:r>
              </a:p>
            </p:txBody>
          </p:sp>
        </mc:Fallback>
      </mc:AlternateContent>
      <p:sp>
        <p:nvSpPr>
          <p:cNvPr id="5" name="TextBox 4"/>
          <p:cNvSpPr txBox="1"/>
          <p:nvPr/>
        </p:nvSpPr>
        <p:spPr>
          <a:xfrm>
            <a:off x="428624" y="4108357"/>
            <a:ext cx="8251352" cy="800219"/>
          </a:xfrm>
          <a:prstGeom prst="rect">
            <a:avLst/>
          </a:prstGeom>
          <a:noFill/>
        </p:spPr>
        <p:txBody>
          <a:bodyPr wrap="square" rtlCol="0">
            <a:spAutoFit/>
          </a:bodyPr>
          <a:lstStyle/>
          <a:p>
            <a:pPr algn="just"/>
            <a:r>
              <a:rPr lang="en-US" sz="2300" dirty="0" smtClean="0">
                <a:solidFill>
                  <a:schemeClr val="bg1">
                    <a:lumMod val="65000"/>
                  </a:schemeClr>
                </a:solidFill>
              </a:rPr>
              <a:t>When a partition becomes free it can be merged with an adjacent partition of the same size.</a:t>
            </a:r>
            <a:endParaRPr lang="en-GB" sz="2300" dirty="0">
              <a:solidFill>
                <a:schemeClr val="bg1">
                  <a:lumMod val="65000"/>
                </a:schemeClr>
              </a:solidFill>
            </a:endParaRPr>
          </a:p>
        </p:txBody>
      </p:sp>
      <p:sp>
        <p:nvSpPr>
          <p:cNvPr id="6" name="TextBox 5"/>
          <p:cNvSpPr txBox="1"/>
          <p:nvPr/>
        </p:nvSpPr>
        <p:spPr>
          <a:xfrm>
            <a:off x="428624" y="5145469"/>
            <a:ext cx="8196595" cy="800219"/>
          </a:xfrm>
          <a:prstGeom prst="rect">
            <a:avLst/>
          </a:prstGeom>
          <a:noFill/>
        </p:spPr>
        <p:txBody>
          <a:bodyPr wrap="square" rtlCol="0">
            <a:spAutoFit/>
          </a:bodyPr>
          <a:lstStyle/>
          <a:p>
            <a:pPr algn="just"/>
            <a:r>
              <a:rPr lang="en-US" sz="2300" dirty="0" smtClean="0"/>
              <a:t>Buddy allocation provides efficient memory allocation and release with limited fragmentation.</a:t>
            </a:r>
            <a:endParaRPr lang="en-GB" sz="2300" dirty="0"/>
          </a:p>
        </p:txBody>
      </p:sp>
      <p:sp>
        <p:nvSpPr>
          <p:cNvPr id="13" name="TextBox 12"/>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8- </a:t>
            </a:r>
            <a:r>
              <a:rPr lang="en-US" sz="1400" i="1" dirty="0" smtClean="0">
                <a:solidFill>
                  <a:schemeClr val="tx2"/>
                </a:solidFill>
                <a:latin typeface="+mn-lt"/>
              </a:rPr>
              <a:t>Page 9</a:t>
            </a:r>
            <a:endParaRPr lang="en-GB" sz="1400" i="1" dirty="0">
              <a:solidFill>
                <a:schemeClr val="tx2"/>
              </a:solidFill>
              <a:latin typeface="+mn-lt"/>
            </a:endParaRPr>
          </a:p>
        </p:txBody>
      </p:sp>
      <p:cxnSp>
        <p:nvCxnSpPr>
          <p:cNvPr id="14" name="Straight Connector 13"/>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10" name="TextBox 9"/>
          <p:cNvSpPr txBox="1"/>
          <p:nvPr/>
        </p:nvSpPr>
        <p:spPr>
          <a:xfrm>
            <a:off x="469515" y="348714"/>
            <a:ext cx="3492751" cy="507831"/>
          </a:xfrm>
          <a:prstGeom prst="rect">
            <a:avLst/>
          </a:prstGeom>
          <a:noFill/>
        </p:spPr>
        <p:txBody>
          <a:bodyPr wrap="none" rtlCol="0">
            <a:spAutoFit/>
          </a:bodyPr>
          <a:lstStyle/>
          <a:p>
            <a:r>
              <a:rPr lang="en-US" sz="2700" dirty="0" smtClean="0"/>
              <a:t>Buddy Allocator System</a:t>
            </a:r>
            <a:endParaRPr lang="en-GB" sz="2700" dirty="0"/>
          </a:p>
        </p:txBody>
      </p:sp>
      <p:sp>
        <p:nvSpPr>
          <p:cNvPr id="12"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solidFill>
                <a:latin typeface="+mn-lt"/>
                <a:cs typeface="+mn-cs"/>
              </a:rPr>
              <a:t>ECP-622– Spring 2020</a:t>
            </a:r>
            <a:endParaRPr lang="en-GB" sz="1400" i="1" dirty="0">
              <a:solidFill>
                <a:schemeClr val="tx2"/>
              </a:solidFill>
              <a:latin typeface="+mn-lt"/>
              <a:cs typeface="+mn-cs"/>
            </a:endParaRPr>
          </a:p>
        </p:txBody>
      </p:sp>
    </p:spTree>
    <p:extLst>
      <p:ext uri="{BB962C8B-B14F-4D97-AF65-F5344CB8AC3E}">
        <p14:creationId xmlns:p14="http://schemas.microsoft.com/office/powerpoint/2010/main" val="1625405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7- </a:t>
            </a:r>
            <a:r>
              <a:rPr lang="en-US" sz="1400" i="1" dirty="0" smtClean="0">
                <a:latin typeface="+mn-lt"/>
              </a:rPr>
              <a:t>Page 1</a:t>
            </a:r>
            <a:endParaRPr lang="en-GB" sz="1400" i="1" dirty="0">
              <a:latin typeface="+mn-lt"/>
            </a:endParaRPr>
          </a:p>
        </p:txBody>
      </p:sp>
      <p:cxnSp>
        <p:nvCxnSpPr>
          <p:cNvPr id="5" name="Straight Connector 4"/>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6"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latin typeface="+mn-lt"/>
                <a:cs typeface="+mn-cs"/>
              </a:rPr>
              <a:t>ECP-622– Spring 2020</a:t>
            </a:r>
            <a:endParaRPr lang="en-GB" sz="1400" i="1" dirty="0">
              <a:latin typeface="+mn-lt"/>
              <a:cs typeface="+mn-cs"/>
            </a:endParaRPr>
          </a:p>
        </p:txBody>
      </p:sp>
      <p:sp>
        <p:nvSpPr>
          <p:cNvPr id="7" name="Text Box 129"/>
          <p:cNvSpPr txBox="1">
            <a:spLocks noChangeArrowheads="1"/>
          </p:cNvSpPr>
          <p:nvPr/>
        </p:nvSpPr>
        <p:spPr bwMode="auto">
          <a:xfrm>
            <a:off x="469514" y="1420013"/>
            <a:ext cx="81438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dirty="0" smtClean="0">
                <a:solidFill>
                  <a:schemeClr val="bg1">
                    <a:lumMod val="75000"/>
                  </a:schemeClr>
                </a:solidFill>
                <a:latin typeface="Calibri" panose="020F0502020204030204" pitchFamily="34" charset="0"/>
              </a:rPr>
              <a:t>Variable </a:t>
            </a:r>
            <a:r>
              <a:rPr lang="en-US" altLang="en-US" sz="2400" dirty="0">
                <a:solidFill>
                  <a:schemeClr val="bg1">
                    <a:lumMod val="75000"/>
                  </a:schemeClr>
                </a:solidFill>
                <a:latin typeface="Calibri" panose="020F0502020204030204" pitchFamily="34" charset="0"/>
              </a:rPr>
              <a:t>partitions are similar to fixed partitions, but </a:t>
            </a:r>
            <a:r>
              <a:rPr lang="en-US" altLang="en-US" sz="2400" i="1" dirty="0">
                <a:solidFill>
                  <a:schemeClr val="bg1">
                    <a:lumMod val="75000"/>
                  </a:schemeClr>
                </a:solidFill>
                <a:latin typeface="Calibri" panose="020F0502020204030204" pitchFamily="34" charset="0"/>
              </a:rPr>
              <a:t>number and sizes</a:t>
            </a:r>
            <a:r>
              <a:rPr lang="en-US" altLang="en-US" sz="2400" dirty="0">
                <a:solidFill>
                  <a:schemeClr val="bg1">
                    <a:lumMod val="75000"/>
                  </a:schemeClr>
                </a:solidFill>
                <a:latin typeface="Calibri" panose="020F0502020204030204" pitchFamily="34" charset="0"/>
              </a:rPr>
              <a:t> of partitions change dynamically.</a:t>
            </a:r>
          </a:p>
        </p:txBody>
      </p:sp>
      <p:sp>
        <p:nvSpPr>
          <p:cNvPr id="8" name="Text Box 131"/>
          <p:cNvSpPr txBox="1">
            <a:spLocks noChangeArrowheads="1"/>
          </p:cNvSpPr>
          <p:nvPr/>
        </p:nvSpPr>
        <p:spPr bwMode="auto">
          <a:xfrm>
            <a:off x="469514" y="3990375"/>
            <a:ext cx="80648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dirty="0">
                <a:latin typeface="Calibri" panose="020F0502020204030204" pitchFamily="34" charset="0"/>
              </a:rPr>
              <a:t>If several areas can be assigned to some new process, which one to select? The answer is not obvious as in the case of fixed partitions.  </a:t>
            </a:r>
            <a:r>
              <a:rPr lang="en-US" altLang="en-US" sz="2400" dirty="0" smtClean="0">
                <a:latin typeface="Calibri" panose="020F0502020204030204" pitchFamily="34" charset="0"/>
              </a:rPr>
              <a:t>  </a:t>
            </a:r>
            <a:endParaRPr lang="en-US" altLang="en-US" sz="2400" dirty="0">
              <a:latin typeface="Calibri" panose="020F0502020204030204" pitchFamily="34" charset="0"/>
            </a:endParaRPr>
          </a:p>
        </p:txBody>
      </p:sp>
      <p:sp>
        <p:nvSpPr>
          <p:cNvPr id="9" name="Rectangle 128"/>
          <p:cNvSpPr>
            <a:spLocks noChangeArrowheads="1"/>
          </p:cNvSpPr>
          <p:nvPr/>
        </p:nvSpPr>
        <p:spPr bwMode="auto">
          <a:xfrm>
            <a:off x="428625" y="345164"/>
            <a:ext cx="637713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0" dirty="0">
                <a:latin typeface="Calibri" panose="020F0502020204030204" pitchFamily="34" charset="0"/>
              </a:rPr>
              <a:t>Memory management by variable partitions</a:t>
            </a:r>
          </a:p>
        </p:txBody>
      </p:sp>
      <p:sp>
        <p:nvSpPr>
          <p:cNvPr id="11" name="TextBox 10"/>
          <p:cNvSpPr txBox="1"/>
          <p:nvPr/>
        </p:nvSpPr>
        <p:spPr>
          <a:xfrm>
            <a:off x="469514" y="2520161"/>
            <a:ext cx="8143875" cy="1200329"/>
          </a:xfrm>
          <a:prstGeom prst="rect">
            <a:avLst/>
          </a:prstGeom>
          <a:noFill/>
        </p:spPr>
        <p:txBody>
          <a:bodyPr wrap="square" rtlCol="0">
            <a:spAutoFit/>
          </a:bodyPr>
          <a:lstStyle/>
          <a:p>
            <a:pPr algn="just"/>
            <a:r>
              <a:rPr lang="en-GB" sz="2400" dirty="0">
                <a:solidFill>
                  <a:schemeClr val="bg1">
                    <a:lumMod val="75000"/>
                  </a:schemeClr>
                </a:solidFill>
              </a:rPr>
              <a:t>When a process is brought into main memory, it is allocated exactly as much memory as it </a:t>
            </a:r>
            <a:r>
              <a:rPr lang="en-GB" sz="2400" dirty="0" smtClean="0">
                <a:solidFill>
                  <a:schemeClr val="bg1">
                    <a:lumMod val="75000"/>
                  </a:schemeClr>
                </a:solidFill>
              </a:rPr>
              <a:t>requires.  After this memory is deallocated, splitting and merging of partitions are possible. </a:t>
            </a:r>
            <a:endParaRPr lang="en-GB" sz="2400" dirty="0">
              <a:solidFill>
                <a:schemeClr val="bg1">
                  <a:lumMod val="75000"/>
                </a:schemeClr>
              </a:solidFill>
            </a:endParaRPr>
          </a:p>
        </p:txBody>
      </p:sp>
      <p:grpSp>
        <p:nvGrpSpPr>
          <p:cNvPr id="10" name="PPTLabsHighlightTextFragmentsShapeeb2182b9-319e-468d-975a-102bfbfee647"/>
          <p:cNvGrpSpPr/>
          <p:nvPr/>
        </p:nvGrpSpPr>
        <p:grpSpPr>
          <a:xfrm>
            <a:off x="560954" y="4036095"/>
            <a:ext cx="7950264" cy="731520"/>
            <a:chOff x="560954" y="4036095"/>
            <a:chExt cx="7950264" cy="731520"/>
          </a:xfrm>
        </p:grpSpPr>
        <p:sp>
          <p:nvSpPr>
            <p:cNvPr id="2" name="PPTLabsHighlightTextFragmentsShape4b0fa8cc-3f2a-46c9-a874-c54c2275b3e0"/>
            <p:cNvSpPr/>
            <p:nvPr>
              <p:custDataLst>
                <p:tags r:id="rId3"/>
              </p:custDataLst>
            </p:nvPr>
          </p:nvSpPr>
          <p:spPr>
            <a:xfrm>
              <a:off x="7706292" y="4036095"/>
              <a:ext cx="804926" cy="365760"/>
            </a:xfrm>
            <a:prstGeom prst="roundRect">
              <a:avLst>
                <a:gd name="adj" fmla="val 25000"/>
              </a:avLst>
            </a:prstGeom>
            <a:solidFill>
              <a:srgbClr val="FFFF00">
                <a:alpha val="5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PTLabsHighlightTextFragmentsShapefec7bb6f-cde0-4ec4-8518-d3fd88a43b9c"/>
            <p:cNvSpPr/>
            <p:nvPr>
              <p:custDataLst>
                <p:tags r:id="rId4"/>
              </p:custDataLst>
            </p:nvPr>
          </p:nvSpPr>
          <p:spPr>
            <a:xfrm>
              <a:off x="560954" y="4401855"/>
              <a:ext cx="1615885" cy="365760"/>
            </a:xfrm>
            <a:prstGeom prst="roundRect">
              <a:avLst>
                <a:gd name="adj" fmla="val 25000"/>
              </a:avLst>
            </a:prstGeom>
            <a:solidFill>
              <a:srgbClr val="FFFF00">
                <a:alpha val="5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2" name="Memory_Management_2-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012275" y="291599"/>
            <a:ext cx="609600" cy="609600"/>
          </a:xfrm>
          <a:prstGeom prst="rect">
            <a:avLst/>
          </a:prstGeom>
        </p:spPr>
      </p:pic>
    </p:spTree>
    <p:extLst>
      <p:ext uri="{BB962C8B-B14F-4D97-AF65-F5344CB8AC3E}">
        <p14:creationId xmlns:p14="http://schemas.microsoft.com/office/powerpoint/2010/main" val="19217718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61" fill="hold"/>
                                        <p:tgtEl>
                                          <p:spTgt spid="12"/>
                                        </p:tgtEl>
                                      </p:cBhvr>
                                    </p:cmd>
                                  </p:childTnLst>
                                </p:cTn>
                              </p:par>
                            </p:childTnLst>
                          </p:cTn>
                        </p:par>
                      </p:childTnLst>
                    </p:cTn>
                  </p:par>
                </p:childTnLst>
              </p:cTn>
              <p:nextCondLst>
                <p:cond evt="onClick" delay="0">
                  <p:tgtEl>
                    <p:spTgt spid="12"/>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6"/>
          <p:cNvSpPr txBox="1">
            <a:spLocks noChangeArrowheads="1"/>
          </p:cNvSpPr>
          <p:nvPr/>
        </p:nvSpPr>
        <p:spPr bwMode="auto">
          <a:xfrm>
            <a:off x="685801" y="1735226"/>
            <a:ext cx="79275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dirty="0" smtClean="0">
                <a:latin typeface="Calibri" panose="020F0502020204030204" pitchFamily="34" charset="0"/>
              </a:rPr>
              <a:t>Assigns new process memory from the </a:t>
            </a:r>
            <a:r>
              <a:rPr lang="en-US" altLang="en-US" sz="2400" i="1" dirty="0">
                <a:latin typeface="Calibri" panose="020F0502020204030204" pitchFamily="34" charset="0"/>
              </a:rPr>
              <a:t>smallest</a:t>
            </a:r>
            <a:r>
              <a:rPr lang="en-US" altLang="en-US" sz="2400" dirty="0">
                <a:latin typeface="Calibri" panose="020F0502020204030204" pitchFamily="34" charset="0"/>
              </a:rPr>
              <a:t> </a:t>
            </a:r>
            <a:r>
              <a:rPr lang="en-US" altLang="en-US" sz="2400" dirty="0" smtClean="0">
                <a:latin typeface="Calibri" panose="020F0502020204030204" pitchFamily="34" charset="0"/>
              </a:rPr>
              <a:t>area with enough free space.  </a:t>
            </a:r>
            <a:endParaRPr lang="en-US" altLang="en-US" sz="2400" dirty="0">
              <a:latin typeface="Calibri" panose="020F0502020204030204" pitchFamily="34" charset="0"/>
            </a:endParaRPr>
          </a:p>
        </p:txBody>
      </p:sp>
      <p:sp>
        <p:nvSpPr>
          <p:cNvPr id="15" name="Text Box 92"/>
          <p:cNvSpPr txBox="1">
            <a:spLocks noChangeArrowheads="1"/>
          </p:cNvSpPr>
          <p:nvPr/>
        </p:nvSpPr>
        <p:spPr bwMode="auto">
          <a:xfrm>
            <a:off x="414978" y="1273561"/>
            <a:ext cx="27118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eaLnBrk="1" hangingPunct="1">
              <a:buFont typeface="Courier New" panose="02070309020205020404" pitchFamily="49" charset="0"/>
              <a:buChar char="o"/>
            </a:pPr>
            <a:r>
              <a:rPr lang="en-US" altLang="en-US" sz="2400" u="sng" dirty="0">
                <a:latin typeface="Calibri" panose="020F0502020204030204" pitchFamily="34" charset="0"/>
              </a:rPr>
              <a:t>Best-fit algorithm</a:t>
            </a:r>
          </a:p>
        </p:txBody>
      </p:sp>
      <p:sp>
        <p:nvSpPr>
          <p:cNvPr id="17" name="Rectangle 128"/>
          <p:cNvSpPr>
            <a:spLocks noChangeArrowheads="1"/>
          </p:cNvSpPr>
          <p:nvPr/>
        </p:nvSpPr>
        <p:spPr bwMode="auto">
          <a:xfrm>
            <a:off x="428625" y="345164"/>
            <a:ext cx="637713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0" dirty="0">
                <a:latin typeface="Calibri" panose="020F0502020204030204" pitchFamily="34" charset="0"/>
              </a:rPr>
              <a:t>Memory management by variable partitions</a:t>
            </a:r>
          </a:p>
        </p:txBody>
      </p:sp>
      <p:sp>
        <p:nvSpPr>
          <p:cNvPr id="19" name="TextBox 18"/>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7- </a:t>
            </a:r>
            <a:r>
              <a:rPr lang="en-US" sz="1400" i="1" dirty="0" smtClean="0">
                <a:latin typeface="+mn-lt"/>
              </a:rPr>
              <a:t>Page 3</a:t>
            </a:r>
            <a:endParaRPr lang="en-GB" sz="1400" i="1" dirty="0">
              <a:latin typeface="+mn-lt"/>
            </a:endParaRPr>
          </a:p>
        </p:txBody>
      </p:sp>
      <p:cxnSp>
        <p:nvCxnSpPr>
          <p:cNvPr id="20" name="Straight Connector 19"/>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21"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latin typeface="+mn-lt"/>
                <a:cs typeface="+mn-cs"/>
              </a:rPr>
              <a:t>ECP-622– Spring 2020</a:t>
            </a:r>
            <a:endParaRPr lang="en-GB" sz="1400" i="1" dirty="0">
              <a:latin typeface="+mn-lt"/>
              <a:cs typeface="+mn-cs"/>
            </a:endParaRPr>
          </a:p>
        </p:txBody>
      </p:sp>
      <p:pic>
        <p:nvPicPr>
          <p:cNvPr id="2" name="Memory_Management_2-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12275" y="241245"/>
            <a:ext cx="609600" cy="609600"/>
          </a:xfrm>
          <a:prstGeom prst="rect">
            <a:avLst/>
          </a:prstGeom>
        </p:spPr>
      </p:pic>
    </p:spTree>
    <p:extLst>
      <p:ext uri="{BB962C8B-B14F-4D97-AF65-F5344CB8AC3E}">
        <p14:creationId xmlns:p14="http://schemas.microsoft.com/office/powerpoint/2010/main" val="41278012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85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6"/>
          <p:cNvSpPr txBox="1">
            <a:spLocks noChangeArrowheads="1"/>
          </p:cNvSpPr>
          <p:nvPr/>
        </p:nvSpPr>
        <p:spPr bwMode="auto">
          <a:xfrm>
            <a:off x="685801" y="1735226"/>
            <a:ext cx="79275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dirty="0" smtClean="0">
                <a:latin typeface="Calibri" panose="020F0502020204030204" pitchFamily="34" charset="0"/>
              </a:rPr>
              <a:t>Assigns new process memory from the </a:t>
            </a:r>
            <a:r>
              <a:rPr lang="en-US" altLang="en-US" sz="2400" i="1" dirty="0">
                <a:latin typeface="Calibri" panose="020F0502020204030204" pitchFamily="34" charset="0"/>
              </a:rPr>
              <a:t>smallest</a:t>
            </a:r>
            <a:r>
              <a:rPr lang="en-US" altLang="en-US" sz="2400" dirty="0">
                <a:latin typeface="Calibri" panose="020F0502020204030204" pitchFamily="34" charset="0"/>
              </a:rPr>
              <a:t> </a:t>
            </a:r>
            <a:r>
              <a:rPr lang="en-US" altLang="en-US" sz="2400" dirty="0" smtClean="0">
                <a:latin typeface="Calibri" panose="020F0502020204030204" pitchFamily="34" charset="0"/>
              </a:rPr>
              <a:t>area with enough free space.  </a:t>
            </a:r>
            <a:endParaRPr lang="en-US" altLang="en-US" sz="2400" dirty="0">
              <a:latin typeface="Calibri" panose="020F0502020204030204" pitchFamily="34" charset="0"/>
            </a:endParaRPr>
          </a:p>
        </p:txBody>
      </p:sp>
      <p:sp>
        <p:nvSpPr>
          <p:cNvPr id="15" name="Text Box 92"/>
          <p:cNvSpPr txBox="1">
            <a:spLocks noChangeArrowheads="1"/>
          </p:cNvSpPr>
          <p:nvPr/>
        </p:nvSpPr>
        <p:spPr bwMode="auto">
          <a:xfrm>
            <a:off x="414978" y="1273561"/>
            <a:ext cx="27118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eaLnBrk="1" hangingPunct="1">
              <a:buFont typeface="Courier New" panose="02070309020205020404" pitchFamily="49" charset="0"/>
              <a:buChar char="o"/>
            </a:pPr>
            <a:r>
              <a:rPr lang="en-US" altLang="en-US" sz="2400" u="sng" dirty="0">
                <a:latin typeface="Calibri" panose="020F0502020204030204" pitchFamily="34" charset="0"/>
              </a:rPr>
              <a:t>Best-fit algorithm</a:t>
            </a:r>
          </a:p>
        </p:txBody>
      </p:sp>
      <p:sp>
        <p:nvSpPr>
          <p:cNvPr id="17" name="Rectangle 128"/>
          <p:cNvSpPr>
            <a:spLocks noChangeArrowheads="1"/>
          </p:cNvSpPr>
          <p:nvPr/>
        </p:nvSpPr>
        <p:spPr bwMode="auto">
          <a:xfrm>
            <a:off x="428625" y="345164"/>
            <a:ext cx="637713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0" dirty="0">
                <a:latin typeface="Calibri" panose="020F0502020204030204" pitchFamily="34" charset="0"/>
              </a:rPr>
              <a:t>Memory management by variable partitions</a:t>
            </a:r>
          </a:p>
        </p:txBody>
      </p:sp>
      <p:sp>
        <p:nvSpPr>
          <p:cNvPr id="19" name="TextBox 18"/>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7- </a:t>
            </a:r>
            <a:r>
              <a:rPr lang="en-US" sz="1400" i="1" dirty="0" smtClean="0">
                <a:latin typeface="+mn-lt"/>
              </a:rPr>
              <a:t>Page 3</a:t>
            </a:r>
            <a:endParaRPr lang="en-GB" sz="1400" i="1" dirty="0">
              <a:latin typeface="+mn-lt"/>
            </a:endParaRPr>
          </a:p>
        </p:txBody>
      </p:sp>
      <p:cxnSp>
        <p:nvCxnSpPr>
          <p:cNvPr id="20" name="Straight Connector 19"/>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21"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latin typeface="+mn-lt"/>
                <a:cs typeface="+mn-cs"/>
              </a:rPr>
              <a:t>ECP-622– Spring 2020</a:t>
            </a:r>
            <a:endParaRPr lang="en-GB" sz="1400" i="1" dirty="0">
              <a:latin typeface="+mn-lt"/>
              <a:cs typeface="+mn-cs"/>
            </a:endParaRPr>
          </a:p>
        </p:txBody>
      </p:sp>
      <p:sp>
        <p:nvSpPr>
          <p:cNvPr id="3" name="PPTLabsHighlightTextFragmentsShape5e719fc2-4c4d-4547-86c8-341053f3c4d8"/>
          <p:cNvSpPr/>
          <p:nvPr>
            <p:custDataLst>
              <p:tags r:id="rId1"/>
            </p:custDataLst>
          </p:nvPr>
        </p:nvSpPr>
        <p:spPr>
          <a:xfrm>
            <a:off x="3758171" y="3412561"/>
            <a:ext cx="2878138" cy="365760"/>
          </a:xfrm>
          <a:prstGeom prst="roundRect">
            <a:avLst>
              <a:gd name="adj" fmla="val 25000"/>
            </a:avLst>
          </a:prstGeom>
          <a:solidFill>
            <a:srgbClr val="FFFF00">
              <a:alpha val="5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667372" y="2635321"/>
            <a:ext cx="7913697" cy="1200329"/>
          </a:xfrm>
          <a:prstGeom prst="rect">
            <a:avLst/>
          </a:prstGeom>
          <a:noFill/>
        </p:spPr>
        <p:txBody>
          <a:bodyPr wrap="square" rtlCol="0">
            <a:spAutoFit/>
          </a:bodyPr>
          <a:lstStyle/>
          <a:p>
            <a:pPr algn="just"/>
            <a:r>
              <a:rPr lang="en-US" sz="2400" dirty="0" smtClean="0"/>
              <a:t>Not always a good policy, as it usually results in many small leftover holes that are not enough for any process, and are thus effectively wasted (</a:t>
            </a:r>
            <a:r>
              <a:rPr lang="en-US" sz="2400" i="1" dirty="0" smtClean="0"/>
              <a:t>External fragmentation</a:t>
            </a:r>
            <a:r>
              <a:rPr lang="en-US" sz="2400" dirty="0" smtClean="0"/>
              <a:t>).</a:t>
            </a:r>
            <a:endParaRPr lang="en-GB" sz="2400" dirty="0"/>
          </a:p>
        </p:txBody>
      </p:sp>
      <p:pic>
        <p:nvPicPr>
          <p:cNvPr id="4" name="Memory_Management_2-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7968106" y="281294"/>
            <a:ext cx="609600" cy="609600"/>
          </a:xfrm>
          <a:prstGeom prst="rect">
            <a:avLst/>
          </a:prstGeom>
        </p:spPr>
      </p:pic>
    </p:spTree>
    <p:extLst>
      <p:ext uri="{BB962C8B-B14F-4D97-AF65-F5344CB8AC3E}">
        <p14:creationId xmlns:p14="http://schemas.microsoft.com/office/powerpoint/2010/main" val="13204822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99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3"/>
          <p:cNvSpPr txBox="1">
            <a:spLocks noChangeArrowheads="1"/>
          </p:cNvSpPr>
          <p:nvPr/>
        </p:nvSpPr>
        <p:spPr bwMode="auto">
          <a:xfrm>
            <a:off x="469515" y="3899876"/>
            <a:ext cx="29164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eaLnBrk="1" hangingPunct="1">
              <a:buFont typeface="Courier New" panose="02070309020205020404" pitchFamily="49" charset="0"/>
              <a:buChar char="o"/>
            </a:pPr>
            <a:r>
              <a:rPr lang="en-US" altLang="en-US" sz="2400" u="sng" dirty="0">
                <a:latin typeface="Calibri" panose="020F0502020204030204" pitchFamily="34" charset="0"/>
              </a:rPr>
              <a:t>Worst-fit algorithm</a:t>
            </a:r>
          </a:p>
        </p:txBody>
      </p:sp>
      <p:sp>
        <p:nvSpPr>
          <p:cNvPr id="8" name="Text Box 96"/>
          <p:cNvSpPr txBox="1">
            <a:spLocks noChangeArrowheads="1"/>
          </p:cNvSpPr>
          <p:nvPr/>
        </p:nvSpPr>
        <p:spPr bwMode="auto">
          <a:xfrm>
            <a:off x="685801" y="1735226"/>
            <a:ext cx="79275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dirty="0" smtClean="0">
                <a:solidFill>
                  <a:schemeClr val="bg1">
                    <a:lumMod val="75000"/>
                  </a:schemeClr>
                </a:solidFill>
                <a:latin typeface="Calibri" panose="020F0502020204030204" pitchFamily="34" charset="0"/>
              </a:rPr>
              <a:t>Assigns new process memory from the </a:t>
            </a:r>
            <a:r>
              <a:rPr lang="en-US" altLang="en-US" sz="2400" i="1" dirty="0">
                <a:solidFill>
                  <a:schemeClr val="bg1">
                    <a:lumMod val="75000"/>
                  </a:schemeClr>
                </a:solidFill>
                <a:latin typeface="Calibri" panose="020F0502020204030204" pitchFamily="34" charset="0"/>
              </a:rPr>
              <a:t>smallest</a:t>
            </a:r>
            <a:r>
              <a:rPr lang="en-US" altLang="en-US" sz="2400" dirty="0">
                <a:solidFill>
                  <a:schemeClr val="bg1">
                    <a:lumMod val="75000"/>
                  </a:schemeClr>
                </a:solidFill>
                <a:latin typeface="Calibri" panose="020F0502020204030204" pitchFamily="34" charset="0"/>
              </a:rPr>
              <a:t> </a:t>
            </a:r>
            <a:r>
              <a:rPr lang="en-US" altLang="en-US" sz="2400" dirty="0" smtClean="0">
                <a:solidFill>
                  <a:schemeClr val="bg1">
                    <a:lumMod val="75000"/>
                  </a:schemeClr>
                </a:solidFill>
                <a:latin typeface="Calibri" panose="020F0502020204030204" pitchFamily="34" charset="0"/>
              </a:rPr>
              <a:t>area with enough free space.  </a:t>
            </a:r>
            <a:endParaRPr lang="en-US" altLang="en-US" sz="2400" dirty="0">
              <a:solidFill>
                <a:schemeClr val="bg1">
                  <a:lumMod val="75000"/>
                </a:schemeClr>
              </a:solidFill>
              <a:latin typeface="Calibri" panose="020F0502020204030204" pitchFamily="34" charset="0"/>
            </a:endParaRPr>
          </a:p>
        </p:txBody>
      </p:sp>
      <p:sp>
        <p:nvSpPr>
          <p:cNvPr id="15" name="Text Box 92"/>
          <p:cNvSpPr txBox="1">
            <a:spLocks noChangeArrowheads="1"/>
          </p:cNvSpPr>
          <p:nvPr/>
        </p:nvSpPr>
        <p:spPr bwMode="auto">
          <a:xfrm>
            <a:off x="414978" y="1273561"/>
            <a:ext cx="27118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eaLnBrk="1" hangingPunct="1">
              <a:buFont typeface="Courier New" panose="02070309020205020404" pitchFamily="49" charset="0"/>
              <a:buChar char="o"/>
            </a:pPr>
            <a:r>
              <a:rPr lang="en-US" altLang="en-US" sz="2400" u="sng" dirty="0">
                <a:solidFill>
                  <a:schemeClr val="bg1">
                    <a:lumMod val="75000"/>
                  </a:schemeClr>
                </a:solidFill>
                <a:latin typeface="Calibri" panose="020F0502020204030204" pitchFamily="34" charset="0"/>
              </a:rPr>
              <a:t>Best-fit algorithm</a:t>
            </a:r>
          </a:p>
        </p:txBody>
      </p:sp>
      <p:sp>
        <p:nvSpPr>
          <p:cNvPr id="17" name="Rectangle 128"/>
          <p:cNvSpPr>
            <a:spLocks noChangeArrowheads="1"/>
          </p:cNvSpPr>
          <p:nvPr/>
        </p:nvSpPr>
        <p:spPr bwMode="auto">
          <a:xfrm>
            <a:off x="428625" y="345164"/>
            <a:ext cx="637713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0" dirty="0">
                <a:latin typeface="Calibri" panose="020F0502020204030204" pitchFamily="34" charset="0"/>
              </a:rPr>
              <a:t>Memory management by variable partitions</a:t>
            </a:r>
          </a:p>
        </p:txBody>
      </p:sp>
      <p:sp>
        <p:nvSpPr>
          <p:cNvPr id="19" name="TextBox 18"/>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7- </a:t>
            </a:r>
            <a:r>
              <a:rPr lang="en-US" sz="1400" i="1" dirty="0" smtClean="0">
                <a:latin typeface="+mn-lt"/>
              </a:rPr>
              <a:t>Page 3</a:t>
            </a:r>
            <a:endParaRPr lang="en-GB" sz="1400" i="1" dirty="0">
              <a:latin typeface="+mn-lt"/>
            </a:endParaRPr>
          </a:p>
        </p:txBody>
      </p:sp>
      <p:cxnSp>
        <p:nvCxnSpPr>
          <p:cNvPr id="20" name="Straight Connector 19"/>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21"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latin typeface="+mn-lt"/>
                <a:cs typeface="+mn-cs"/>
              </a:rPr>
              <a:t>ECP-622– Spring 2020</a:t>
            </a:r>
            <a:endParaRPr lang="en-GB" sz="1400" i="1" dirty="0">
              <a:latin typeface="+mn-lt"/>
              <a:cs typeface="+mn-cs"/>
            </a:endParaRPr>
          </a:p>
        </p:txBody>
      </p:sp>
      <p:sp>
        <p:nvSpPr>
          <p:cNvPr id="2" name="TextBox 1"/>
          <p:cNvSpPr txBox="1"/>
          <p:nvPr/>
        </p:nvSpPr>
        <p:spPr>
          <a:xfrm>
            <a:off x="667372" y="2635321"/>
            <a:ext cx="7913697" cy="1200329"/>
          </a:xfrm>
          <a:prstGeom prst="rect">
            <a:avLst/>
          </a:prstGeom>
          <a:noFill/>
        </p:spPr>
        <p:txBody>
          <a:bodyPr wrap="square" rtlCol="0">
            <a:spAutoFit/>
          </a:bodyPr>
          <a:lstStyle/>
          <a:p>
            <a:pPr algn="just"/>
            <a:r>
              <a:rPr lang="en-US" sz="2400" dirty="0" smtClean="0">
                <a:solidFill>
                  <a:schemeClr val="bg1">
                    <a:lumMod val="75000"/>
                  </a:schemeClr>
                </a:solidFill>
              </a:rPr>
              <a:t>Not always a good policy, as it usually results in many small leftover holes that are not enough for any process, and are thus effectively wasted (</a:t>
            </a:r>
            <a:r>
              <a:rPr lang="en-US" sz="2400" i="1" dirty="0" smtClean="0">
                <a:solidFill>
                  <a:schemeClr val="bg1">
                    <a:lumMod val="75000"/>
                  </a:schemeClr>
                </a:solidFill>
              </a:rPr>
              <a:t>External fragmentation</a:t>
            </a:r>
            <a:r>
              <a:rPr lang="en-US" sz="2400" dirty="0" smtClean="0">
                <a:solidFill>
                  <a:schemeClr val="bg1">
                    <a:lumMod val="75000"/>
                  </a:schemeClr>
                </a:solidFill>
              </a:rPr>
              <a:t>).</a:t>
            </a:r>
            <a:endParaRPr lang="en-GB" sz="2400" dirty="0">
              <a:solidFill>
                <a:schemeClr val="bg1">
                  <a:lumMod val="75000"/>
                </a:schemeClr>
              </a:solidFill>
            </a:endParaRPr>
          </a:p>
        </p:txBody>
      </p:sp>
      <p:sp>
        <p:nvSpPr>
          <p:cNvPr id="18" name="Text Box 96"/>
          <p:cNvSpPr txBox="1">
            <a:spLocks noChangeArrowheads="1"/>
          </p:cNvSpPr>
          <p:nvPr/>
        </p:nvSpPr>
        <p:spPr bwMode="auto">
          <a:xfrm>
            <a:off x="685800" y="4361541"/>
            <a:ext cx="79275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dirty="0" smtClean="0">
                <a:latin typeface="Calibri" panose="020F0502020204030204" pitchFamily="34" charset="0"/>
              </a:rPr>
              <a:t>Assigns new process memory from the </a:t>
            </a:r>
            <a:r>
              <a:rPr lang="en-US" altLang="en-US" sz="2400" i="1" dirty="0" smtClean="0">
                <a:latin typeface="Calibri" panose="020F0502020204030204" pitchFamily="34" charset="0"/>
              </a:rPr>
              <a:t>largest</a:t>
            </a:r>
            <a:r>
              <a:rPr lang="en-US" altLang="en-US" sz="2400" dirty="0" smtClean="0">
                <a:latin typeface="Calibri" panose="020F0502020204030204" pitchFamily="34" charset="0"/>
              </a:rPr>
              <a:t> area with enough free space.  </a:t>
            </a:r>
            <a:endParaRPr lang="en-US" altLang="en-US" sz="2400" dirty="0">
              <a:latin typeface="Calibri" panose="020F0502020204030204" pitchFamily="34" charset="0"/>
            </a:endParaRPr>
          </a:p>
        </p:txBody>
      </p:sp>
      <p:pic>
        <p:nvPicPr>
          <p:cNvPr id="3" name="Memory_Management_2-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03790" y="281294"/>
            <a:ext cx="609600" cy="609600"/>
          </a:xfrm>
          <a:prstGeom prst="rect">
            <a:avLst/>
          </a:prstGeom>
        </p:spPr>
      </p:pic>
    </p:spTree>
    <p:extLst>
      <p:ext uri="{BB962C8B-B14F-4D97-AF65-F5344CB8AC3E}">
        <p14:creationId xmlns:p14="http://schemas.microsoft.com/office/powerpoint/2010/main" val="9666945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58"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3"/>
          <p:cNvSpPr txBox="1">
            <a:spLocks noChangeArrowheads="1"/>
          </p:cNvSpPr>
          <p:nvPr/>
        </p:nvSpPr>
        <p:spPr bwMode="auto">
          <a:xfrm>
            <a:off x="469515" y="3899876"/>
            <a:ext cx="29164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eaLnBrk="1" hangingPunct="1">
              <a:buFont typeface="Courier New" panose="02070309020205020404" pitchFamily="49" charset="0"/>
              <a:buChar char="o"/>
            </a:pPr>
            <a:r>
              <a:rPr lang="en-US" altLang="en-US" sz="2400" u="sng" dirty="0">
                <a:latin typeface="Calibri" panose="020F0502020204030204" pitchFamily="34" charset="0"/>
              </a:rPr>
              <a:t>Worst-fit algorithm</a:t>
            </a:r>
          </a:p>
        </p:txBody>
      </p:sp>
      <p:sp>
        <p:nvSpPr>
          <p:cNvPr id="8" name="Text Box 96"/>
          <p:cNvSpPr txBox="1">
            <a:spLocks noChangeArrowheads="1"/>
          </p:cNvSpPr>
          <p:nvPr/>
        </p:nvSpPr>
        <p:spPr bwMode="auto">
          <a:xfrm>
            <a:off x="685801" y="1735226"/>
            <a:ext cx="79275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dirty="0" smtClean="0">
                <a:solidFill>
                  <a:schemeClr val="bg1">
                    <a:lumMod val="75000"/>
                  </a:schemeClr>
                </a:solidFill>
                <a:latin typeface="Calibri" panose="020F0502020204030204" pitchFamily="34" charset="0"/>
              </a:rPr>
              <a:t>Assigns new process memory from the </a:t>
            </a:r>
            <a:r>
              <a:rPr lang="en-US" altLang="en-US" sz="2400" i="1" dirty="0">
                <a:solidFill>
                  <a:schemeClr val="bg1">
                    <a:lumMod val="75000"/>
                  </a:schemeClr>
                </a:solidFill>
                <a:latin typeface="Calibri" panose="020F0502020204030204" pitchFamily="34" charset="0"/>
              </a:rPr>
              <a:t>smallest</a:t>
            </a:r>
            <a:r>
              <a:rPr lang="en-US" altLang="en-US" sz="2400" dirty="0">
                <a:solidFill>
                  <a:schemeClr val="bg1">
                    <a:lumMod val="75000"/>
                  </a:schemeClr>
                </a:solidFill>
                <a:latin typeface="Calibri" panose="020F0502020204030204" pitchFamily="34" charset="0"/>
              </a:rPr>
              <a:t> </a:t>
            </a:r>
            <a:r>
              <a:rPr lang="en-US" altLang="en-US" sz="2400" dirty="0" smtClean="0">
                <a:solidFill>
                  <a:schemeClr val="bg1">
                    <a:lumMod val="75000"/>
                  </a:schemeClr>
                </a:solidFill>
                <a:latin typeface="Calibri" panose="020F0502020204030204" pitchFamily="34" charset="0"/>
              </a:rPr>
              <a:t>area with enough free space.  </a:t>
            </a:r>
            <a:endParaRPr lang="en-US" altLang="en-US" sz="2400" dirty="0">
              <a:solidFill>
                <a:schemeClr val="bg1">
                  <a:lumMod val="75000"/>
                </a:schemeClr>
              </a:solidFill>
              <a:latin typeface="Calibri" panose="020F0502020204030204" pitchFamily="34" charset="0"/>
            </a:endParaRPr>
          </a:p>
        </p:txBody>
      </p:sp>
      <p:sp>
        <p:nvSpPr>
          <p:cNvPr id="15" name="Text Box 92"/>
          <p:cNvSpPr txBox="1">
            <a:spLocks noChangeArrowheads="1"/>
          </p:cNvSpPr>
          <p:nvPr/>
        </p:nvSpPr>
        <p:spPr bwMode="auto">
          <a:xfrm>
            <a:off x="414978" y="1273561"/>
            <a:ext cx="27118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eaLnBrk="1" hangingPunct="1">
              <a:buFont typeface="Courier New" panose="02070309020205020404" pitchFamily="49" charset="0"/>
              <a:buChar char="o"/>
            </a:pPr>
            <a:r>
              <a:rPr lang="en-US" altLang="en-US" sz="2400" u="sng" dirty="0">
                <a:solidFill>
                  <a:schemeClr val="bg1">
                    <a:lumMod val="75000"/>
                  </a:schemeClr>
                </a:solidFill>
                <a:latin typeface="Calibri" panose="020F0502020204030204" pitchFamily="34" charset="0"/>
              </a:rPr>
              <a:t>Best-fit algorithm</a:t>
            </a:r>
          </a:p>
        </p:txBody>
      </p:sp>
      <p:sp>
        <p:nvSpPr>
          <p:cNvPr id="17" name="Rectangle 128"/>
          <p:cNvSpPr>
            <a:spLocks noChangeArrowheads="1"/>
          </p:cNvSpPr>
          <p:nvPr/>
        </p:nvSpPr>
        <p:spPr bwMode="auto">
          <a:xfrm>
            <a:off x="428625" y="345164"/>
            <a:ext cx="637713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0" dirty="0">
                <a:latin typeface="Calibri" panose="020F0502020204030204" pitchFamily="34" charset="0"/>
              </a:rPr>
              <a:t>Memory management by variable partitions</a:t>
            </a:r>
          </a:p>
        </p:txBody>
      </p:sp>
      <p:sp>
        <p:nvSpPr>
          <p:cNvPr id="19" name="TextBox 18"/>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7- </a:t>
            </a:r>
            <a:r>
              <a:rPr lang="en-US" sz="1400" i="1" dirty="0" smtClean="0">
                <a:latin typeface="+mn-lt"/>
              </a:rPr>
              <a:t>Page 3</a:t>
            </a:r>
            <a:endParaRPr lang="en-GB" sz="1400" i="1" dirty="0">
              <a:latin typeface="+mn-lt"/>
            </a:endParaRPr>
          </a:p>
        </p:txBody>
      </p:sp>
      <p:cxnSp>
        <p:nvCxnSpPr>
          <p:cNvPr id="20" name="Straight Connector 19"/>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21"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latin typeface="+mn-lt"/>
                <a:cs typeface="+mn-cs"/>
              </a:rPr>
              <a:t>ECP-622– Spring 2020</a:t>
            </a:r>
            <a:endParaRPr lang="en-GB" sz="1400" i="1" dirty="0">
              <a:latin typeface="+mn-lt"/>
              <a:cs typeface="+mn-cs"/>
            </a:endParaRPr>
          </a:p>
        </p:txBody>
      </p:sp>
      <p:sp>
        <p:nvSpPr>
          <p:cNvPr id="2" name="TextBox 1"/>
          <p:cNvSpPr txBox="1"/>
          <p:nvPr/>
        </p:nvSpPr>
        <p:spPr>
          <a:xfrm>
            <a:off x="667372" y="2635321"/>
            <a:ext cx="7913697" cy="1200329"/>
          </a:xfrm>
          <a:prstGeom prst="rect">
            <a:avLst/>
          </a:prstGeom>
          <a:noFill/>
        </p:spPr>
        <p:txBody>
          <a:bodyPr wrap="square" rtlCol="0">
            <a:spAutoFit/>
          </a:bodyPr>
          <a:lstStyle/>
          <a:p>
            <a:pPr algn="just"/>
            <a:r>
              <a:rPr lang="en-US" sz="2400" dirty="0" smtClean="0">
                <a:solidFill>
                  <a:schemeClr val="bg1">
                    <a:lumMod val="75000"/>
                  </a:schemeClr>
                </a:solidFill>
              </a:rPr>
              <a:t>Not always a good policy, as it usually results in many small leftover holes that are not enough for any process, and are thus effectively wasted (</a:t>
            </a:r>
            <a:r>
              <a:rPr lang="en-US" sz="2400" i="1" dirty="0" smtClean="0">
                <a:solidFill>
                  <a:schemeClr val="bg1">
                    <a:lumMod val="75000"/>
                  </a:schemeClr>
                </a:solidFill>
              </a:rPr>
              <a:t>External fragmentation</a:t>
            </a:r>
            <a:r>
              <a:rPr lang="en-US" sz="2400" dirty="0" smtClean="0">
                <a:solidFill>
                  <a:schemeClr val="bg1">
                    <a:lumMod val="75000"/>
                  </a:schemeClr>
                </a:solidFill>
              </a:rPr>
              <a:t>).</a:t>
            </a:r>
            <a:endParaRPr lang="en-GB" sz="2400" dirty="0">
              <a:solidFill>
                <a:schemeClr val="bg1">
                  <a:lumMod val="75000"/>
                </a:schemeClr>
              </a:solidFill>
            </a:endParaRPr>
          </a:p>
        </p:txBody>
      </p:sp>
      <p:sp>
        <p:nvSpPr>
          <p:cNvPr id="18" name="Text Box 96"/>
          <p:cNvSpPr txBox="1">
            <a:spLocks noChangeArrowheads="1"/>
          </p:cNvSpPr>
          <p:nvPr/>
        </p:nvSpPr>
        <p:spPr bwMode="auto">
          <a:xfrm>
            <a:off x="685800" y="4361541"/>
            <a:ext cx="79275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dirty="0" smtClean="0">
                <a:latin typeface="Calibri" panose="020F0502020204030204" pitchFamily="34" charset="0"/>
              </a:rPr>
              <a:t>Assigns new process memory from the </a:t>
            </a:r>
            <a:r>
              <a:rPr lang="en-US" altLang="en-US" sz="2400" i="1" dirty="0" smtClean="0">
                <a:latin typeface="Calibri" panose="020F0502020204030204" pitchFamily="34" charset="0"/>
              </a:rPr>
              <a:t>largest</a:t>
            </a:r>
            <a:r>
              <a:rPr lang="en-US" altLang="en-US" sz="2400" dirty="0" smtClean="0">
                <a:latin typeface="Calibri" panose="020F0502020204030204" pitchFamily="34" charset="0"/>
              </a:rPr>
              <a:t> area with enough free space.  </a:t>
            </a:r>
            <a:endParaRPr lang="en-US" altLang="en-US" sz="2400" dirty="0">
              <a:latin typeface="Calibri" panose="020F0502020204030204" pitchFamily="34" charset="0"/>
            </a:endParaRPr>
          </a:p>
        </p:txBody>
      </p:sp>
      <p:sp>
        <p:nvSpPr>
          <p:cNvPr id="3" name="TextBox 2"/>
          <p:cNvSpPr txBox="1"/>
          <p:nvPr/>
        </p:nvSpPr>
        <p:spPr>
          <a:xfrm>
            <a:off x="704886" y="5307271"/>
            <a:ext cx="6242927" cy="461665"/>
          </a:xfrm>
          <a:prstGeom prst="rect">
            <a:avLst/>
          </a:prstGeom>
          <a:noFill/>
        </p:spPr>
        <p:txBody>
          <a:bodyPr wrap="none" rtlCol="0">
            <a:spAutoFit/>
          </a:bodyPr>
          <a:lstStyle/>
          <a:p>
            <a:r>
              <a:rPr lang="en-US" sz="2400" dirty="0" smtClean="0"/>
              <a:t>No large holes are left for large processes to run.</a:t>
            </a:r>
            <a:endParaRPr lang="en-GB" sz="2400" dirty="0"/>
          </a:p>
        </p:txBody>
      </p:sp>
      <p:pic>
        <p:nvPicPr>
          <p:cNvPr id="4" name="Memory_Management_2-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68106" y="294279"/>
            <a:ext cx="609600" cy="609600"/>
          </a:xfrm>
          <a:prstGeom prst="rect">
            <a:avLst/>
          </a:prstGeom>
        </p:spPr>
      </p:pic>
    </p:spTree>
    <p:extLst>
      <p:ext uri="{BB962C8B-B14F-4D97-AF65-F5344CB8AC3E}">
        <p14:creationId xmlns:p14="http://schemas.microsoft.com/office/powerpoint/2010/main" val="5432502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62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4"/>
          <p:cNvSpPr txBox="1">
            <a:spLocks noChangeArrowheads="1"/>
          </p:cNvSpPr>
          <p:nvPr/>
        </p:nvSpPr>
        <p:spPr bwMode="auto">
          <a:xfrm>
            <a:off x="392283" y="1319660"/>
            <a:ext cx="27049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eaLnBrk="1" hangingPunct="1">
              <a:buFont typeface="Courier New" panose="02070309020205020404" pitchFamily="49" charset="0"/>
              <a:buChar char="o"/>
            </a:pPr>
            <a:r>
              <a:rPr lang="en-US" altLang="en-US" sz="2400" u="sng" dirty="0">
                <a:latin typeface="Calibri" panose="020F0502020204030204" pitchFamily="34" charset="0"/>
              </a:rPr>
              <a:t>First-fit algorithm</a:t>
            </a:r>
          </a:p>
        </p:txBody>
      </p:sp>
      <p:sp>
        <p:nvSpPr>
          <p:cNvPr id="17" name="Rectangle 128"/>
          <p:cNvSpPr>
            <a:spLocks noChangeArrowheads="1"/>
          </p:cNvSpPr>
          <p:nvPr/>
        </p:nvSpPr>
        <p:spPr bwMode="auto">
          <a:xfrm>
            <a:off x="428625" y="345164"/>
            <a:ext cx="637713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0" dirty="0">
                <a:latin typeface="Calibri" panose="020F0502020204030204" pitchFamily="34" charset="0"/>
              </a:rPr>
              <a:t>Memory management by variable partitions</a:t>
            </a:r>
          </a:p>
        </p:txBody>
      </p:sp>
      <p:sp>
        <p:nvSpPr>
          <p:cNvPr id="19" name="TextBox 18"/>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7- </a:t>
            </a:r>
            <a:r>
              <a:rPr lang="en-US" sz="1400" i="1" dirty="0" smtClean="0">
                <a:latin typeface="+mn-lt"/>
              </a:rPr>
              <a:t>Page 4</a:t>
            </a:r>
            <a:endParaRPr lang="en-GB" sz="1400" i="1" dirty="0">
              <a:latin typeface="+mn-lt"/>
            </a:endParaRPr>
          </a:p>
        </p:txBody>
      </p:sp>
      <p:cxnSp>
        <p:nvCxnSpPr>
          <p:cNvPr id="20" name="Straight Connector 19"/>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22" name="Text Box 96"/>
          <p:cNvSpPr txBox="1">
            <a:spLocks noChangeArrowheads="1"/>
          </p:cNvSpPr>
          <p:nvPr/>
        </p:nvSpPr>
        <p:spPr bwMode="auto">
          <a:xfrm>
            <a:off x="685800" y="1820534"/>
            <a:ext cx="81438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smtClean="0">
                <a:latin typeface="Calibri" panose="020F0502020204030204" pitchFamily="34" charset="0"/>
              </a:rPr>
              <a:t>Assigns new process memory from area </a:t>
            </a:r>
            <a:r>
              <a:rPr lang="en-US" altLang="en-US" sz="2400" dirty="0">
                <a:latin typeface="Calibri" panose="020F0502020204030204" pitchFamily="34" charset="0"/>
              </a:rPr>
              <a:t>with enough free space </a:t>
            </a:r>
            <a:r>
              <a:rPr lang="en-US" altLang="en-US" sz="2400" dirty="0" smtClean="0">
                <a:latin typeface="Calibri" panose="020F0502020204030204" pitchFamily="34" charset="0"/>
              </a:rPr>
              <a:t>and least address.  </a:t>
            </a:r>
            <a:endParaRPr lang="en-US" altLang="en-US" sz="2400" dirty="0">
              <a:latin typeface="Calibri" panose="020F0502020204030204" pitchFamily="34" charset="0"/>
            </a:endParaRPr>
          </a:p>
        </p:txBody>
      </p:sp>
      <p:sp>
        <p:nvSpPr>
          <p:cNvPr id="21"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latin typeface="+mn-lt"/>
                <a:cs typeface="+mn-cs"/>
              </a:rPr>
              <a:t>ECP-622– Spring 2020</a:t>
            </a:r>
            <a:endParaRPr lang="en-GB" sz="1400" i="1" dirty="0">
              <a:latin typeface="+mn-lt"/>
              <a:cs typeface="+mn-cs"/>
            </a:endParaRPr>
          </a:p>
        </p:txBody>
      </p:sp>
      <p:pic>
        <p:nvPicPr>
          <p:cNvPr id="2" name="Memory_Management_2-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68106" y="294279"/>
            <a:ext cx="609600" cy="609600"/>
          </a:xfrm>
          <a:prstGeom prst="rect">
            <a:avLst/>
          </a:prstGeom>
        </p:spPr>
      </p:pic>
    </p:spTree>
    <p:extLst>
      <p:ext uri="{BB962C8B-B14F-4D97-AF65-F5344CB8AC3E}">
        <p14:creationId xmlns:p14="http://schemas.microsoft.com/office/powerpoint/2010/main" val="5440364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28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0abcfb5d-0919-4a5f-9636-b105693ba42c"/>
</p:tagLst>
</file>

<file path=ppt/tags/tag10.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ad7c997b-d9d3-482f-b00f-b09bae735d55"/>
</p:tagLst>
</file>

<file path=ppt/tags/tag11.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053a1c24-7910-4104-a3e0-c1163a9ee2af"/>
</p:tagLst>
</file>

<file path=ppt/tags/tag12.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f5f6d1f4-c76e-4e7d-8c2e-1694de5b3bd6"/>
</p:tagLst>
</file>

<file path=ppt/tags/tag13.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6ef267b7-826e-4de3-a258-490ded4ea397"/>
</p:tagLst>
</file>

<file path=ppt/tags/tag14.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91727f1a-6c26-42e3-8df8-4ab5cae98a19"/>
</p:tagLst>
</file>

<file path=ppt/tags/tag15.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815b242d-11b2-4781-a3c3-3a09adb7695a"/>
</p:tagLst>
</file>

<file path=ppt/tags/tag16.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c0e0899a-5ae8-477d-a737-4867e9a2626d"/>
</p:tagLst>
</file>

<file path=ppt/tags/tag17.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4ea0647c-7e24-43cd-aaec-9518ec006513"/>
</p:tagLst>
</file>

<file path=ppt/tags/tag2.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9669c60d-1942-468d-9d40-0927ed25dce4"/>
</p:tagLst>
</file>

<file path=ppt/tags/tag3.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e16b461a-c944-482d-aeee-f55f0e0c087e"/>
</p:tagLst>
</file>

<file path=ppt/tags/tag4.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4b0fa8cc-3f2a-46c9-a874-c54c2275b3e0"/>
</p:tagLst>
</file>

<file path=ppt/tags/tag5.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fec7bb6f-cde0-4ec4-8518-d3fd88a43b9c"/>
</p:tagLst>
</file>

<file path=ppt/tags/tag6.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5e719fc2-4c4d-4547-86c8-341053f3c4d8"/>
</p:tagLst>
</file>

<file path=ppt/tags/tag7.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9a9fc4ca-5d57-46c6-9d85-8948b5c29b18"/>
</p:tagLst>
</file>

<file path=ppt/tags/tag8.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b3ed2ef3-8f59-4286-8c31-e4f072b9f232"/>
</p:tagLst>
</file>

<file path=ppt/tags/tag9.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960f9435-2a49-458b-a0ea-ca06554d3c7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703</TotalTime>
  <Words>2766</Words>
  <Application>Microsoft Office PowerPoint</Application>
  <PresentationFormat>On-screen Show (4:3)</PresentationFormat>
  <Paragraphs>352</Paragraphs>
  <Slides>36</Slides>
  <Notes>27</Notes>
  <HiddenSlides>0</HiddenSlides>
  <MMClips>23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Calibri</vt:lpstr>
      <vt:lpstr>Calibri Light</vt:lpstr>
      <vt:lpstr>Cambria Math</vt:lpstr>
      <vt:lpstr>Courier New</vt:lpstr>
      <vt:lpstr>StarBats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Hany El Sayed</dc:creator>
  <cp:lastModifiedBy>Hany Elsayed</cp:lastModifiedBy>
  <cp:revision>77</cp:revision>
  <dcterms:created xsi:type="dcterms:W3CDTF">2015-03-12T12:23:01Z</dcterms:created>
  <dcterms:modified xsi:type="dcterms:W3CDTF">2020-04-03T18:56:48Z</dcterms:modified>
</cp:coreProperties>
</file>