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84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7" r:id="rId28"/>
    <p:sldId id="283" r:id="rId29"/>
    <p:sldId id="282" r:id="rId30"/>
    <p:sldId id="288" r:id="rId31"/>
    <p:sldId id="289" r:id="rId32"/>
    <p:sldId id="290" r:id="rId33"/>
    <p:sldId id="292" r:id="rId34"/>
    <p:sldId id="291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1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06C5D-F5B9-4DBC-8A31-FB1B8EAD4052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AA8E2-5059-4FF0-9781-E169BD1D0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53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11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3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51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01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8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13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6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1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6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38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43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60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2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4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27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41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3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6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30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07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953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49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845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3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1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32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0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2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8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268"/>
            <a:ext cx="9144000" cy="1147249"/>
          </a:xfrm>
        </p:spPr>
        <p:txBody>
          <a:bodyPr lIns="87251" tIns="43624" rIns="87251" bIns="43624" anchor="t">
            <a:normAutofit fontScale="90000"/>
          </a:bodyPr>
          <a:lstStyle/>
          <a:p>
            <a:r>
              <a:rPr lang="en-US" sz="4800" b="1" dirty="0" smtClean="0"/>
              <a:t>Database </a:t>
            </a:r>
            <a:r>
              <a:rPr lang="en-US" sz="4800" b="1" dirty="0"/>
              <a:t>Programming</a:t>
            </a:r>
            <a:br>
              <a:rPr lang="en-US" sz="4800" b="1" dirty="0"/>
            </a:br>
            <a:r>
              <a:rPr lang="en-US" sz="2800" b="1" dirty="0"/>
              <a:t>Chapter </a:t>
            </a:r>
            <a:r>
              <a:rPr lang="en-US" sz="2800" b="1" dirty="0" smtClean="0"/>
              <a:t>5: Advanced queries</a:t>
            </a:r>
            <a:r>
              <a:rPr lang="en-US" sz="2800" b="1" smtClean="0"/>
              <a:t>, assertions, </a:t>
            </a:r>
            <a:r>
              <a:rPr lang="en-US" sz="2800" b="1" dirty="0" smtClean="0"/>
              <a:t>and views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 (contd.)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12: </a:t>
            </a:r>
            <a:r>
              <a:rPr lang="en-US" b="1" dirty="0"/>
              <a:t>Retrieve the name of each employee who has a dependent with the same first name as the employee.</a:t>
            </a:r>
            <a:br>
              <a:rPr lang="en-US" b="1" dirty="0"/>
            </a:br>
            <a:endParaRPr lang="en-US" b="1" dirty="0"/>
          </a:p>
          <a:p>
            <a:pPr lvl="1">
              <a:buFontTx/>
              <a:buNone/>
            </a:pPr>
            <a:r>
              <a:rPr lang="en-US" sz="1800" dirty="0"/>
              <a:t>Q12B: 	SELECT  	FNAME, LNAME</a:t>
            </a:r>
            <a:br>
              <a:rPr lang="en-US" sz="1800" dirty="0"/>
            </a:br>
            <a:r>
              <a:rPr lang="en-US" sz="1800" dirty="0"/>
              <a:t>		FROM		EMPLOYEE</a:t>
            </a:r>
            <a:br>
              <a:rPr lang="en-US" sz="1800" dirty="0"/>
            </a:br>
            <a:r>
              <a:rPr lang="en-US" sz="1800" dirty="0"/>
              <a:t>		WHERE	EXISTS  (SELECT	*</a:t>
            </a:r>
            <a:br>
              <a:rPr lang="en-US" sz="1800" dirty="0"/>
            </a:br>
            <a:r>
              <a:rPr lang="en-US" sz="1800" dirty="0"/>
              <a:t>					FROM		DEPENDENT</a:t>
            </a:r>
            <a:br>
              <a:rPr lang="en-US" sz="1800" dirty="0"/>
            </a:br>
            <a:r>
              <a:rPr lang="en-US" sz="1800" dirty="0"/>
              <a:t>					WHERE	SSN=ESSN 						AND 							FNAME=DEPENDENT_NAME)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 (contd.)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Query 6: </a:t>
            </a:r>
            <a:r>
              <a:rPr lang="en-US" sz="2000" b="1" dirty="0"/>
              <a:t>Retrieve the names of employees who have no dependents</a:t>
            </a:r>
            <a:r>
              <a:rPr lang="en-US" sz="2000" dirty="0"/>
              <a:t>.</a:t>
            </a:r>
          </a:p>
          <a:p>
            <a:pPr lvl="1">
              <a:buFontTx/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Q6:	SELECT  	FNAME, LNAME</a:t>
            </a:r>
            <a:br>
              <a:rPr lang="en-US" sz="1800" dirty="0"/>
            </a:br>
            <a:r>
              <a:rPr lang="en-US" sz="1800" dirty="0"/>
              <a:t>		FROM		EMPLOYEE</a:t>
            </a:r>
            <a:br>
              <a:rPr lang="en-US" sz="1800" dirty="0"/>
            </a:br>
            <a:r>
              <a:rPr lang="en-US" sz="1800" dirty="0"/>
              <a:t>		WHERE	NOT EXISTS   (SELECT	*</a:t>
            </a:r>
            <a:br>
              <a:rPr lang="en-US" sz="1800" dirty="0"/>
            </a:br>
            <a:r>
              <a:rPr lang="en-US" sz="1800" dirty="0"/>
              <a:t>					FROM  	DEPENDENT</a:t>
            </a:r>
            <a:br>
              <a:rPr lang="en-US" sz="1800" dirty="0"/>
            </a:br>
            <a:r>
              <a:rPr lang="en-US" sz="1800" dirty="0"/>
              <a:t>					WHERE 	SSN=ESSN)</a:t>
            </a:r>
          </a:p>
          <a:p>
            <a:r>
              <a:rPr lang="en-US" sz="2000" dirty="0"/>
              <a:t>In Q6, the correlated nested query retrieves all DEPENDENT tuples related to an EMPLOYEE </a:t>
            </a:r>
            <a:r>
              <a:rPr lang="en-US" sz="2000" dirty="0" err="1"/>
              <a:t>tuple</a:t>
            </a:r>
            <a:r>
              <a:rPr lang="en-US" sz="2000" dirty="0"/>
              <a:t>. If </a:t>
            </a:r>
            <a:r>
              <a:rPr lang="en-US" sz="2000" i="1" dirty="0"/>
              <a:t>none exist</a:t>
            </a:r>
            <a:r>
              <a:rPr lang="en-US" sz="2000" dirty="0"/>
              <a:t>, the EMPLOYEE </a:t>
            </a:r>
            <a:r>
              <a:rPr lang="en-US" sz="2000" dirty="0" err="1"/>
              <a:t>tuple</a:t>
            </a:r>
            <a:r>
              <a:rPr lang="en-US" sz="2000" dirty="0"/>
              <a:t> is selected</a:t>
            </a:r>
          </a:p>
          <a:p>
            <a:pPr lvl="1"/>
            <a:r>
              <a:rPr lang="en-US" sz="1800" dirty="0"/>
              <a:t>EXISTS is necessary for the expressive power of SQL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SETS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also possible to use an </a:t>
            </a:r>
            <a:r>
              <a:rPr lang="en-US" b="1" dirty="0"/>
              <a:t>explicit (enumerated) set of values</a:t>
            </a:r>
            <a:r>
              <a:rPr lang="en-US" dirty="0"/>
              <a:t> in the WHERE-clause rather than a nested query</a:t>
            </a:r>
          </a:p>
          <a:p>
            <a:r>
              <a:rPr lang="en-US" dirty="0"/>
              <a:t>Query 13: </a:t>
            </a:r>
            <a:r>
              <a:rPr lang="en-US" b="1" dirty="0"/>
              <a:t>Retrieve the social security numbers of all employees who work on project number 1, 2, or 3.</a:t>
            </a:r>
          </a:p>
          <a:p>
            <a:pPr lvl="1">
              <a:buFontTx/>
              <a:buNone/>
            </a:pPr>
            <a:r>
              <a:rPr lang="en-US" dirty="0"/>
              <a:t>Q13:	SELECT  	DISTINCT ESSN</a:t>
            </a:r>
            <a:br>
              <a:rPr lang="en-US" dirty="0"/>
            </a:br>
            <a:r>
              <a:rPr lang="en-US" dirty="0"/>
              <a:t>		FROM	WORKS_ON</a:t>
            </a:r>
            <a:br>
              <a:rPr lang="en-US" dirty="0"/>
            </a:br>
            <a:r>
              <a:rPr lang="en-US" dirty="0"/>
              <a:t>		WHERE	PNO IN  (1, 2, 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NULLS IN SQL QUERIES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SQL allows queries that check if a value is </a:t>
            </a:r>
            <a:r>
              <a:rPr lang="en-US" sz="2000" b="1" dirty="0"/>
              <a:t>NULL</a:t>
            </a:r>
            <a:r>
              <a:rPr lang="en-US" sz="2000" dirty="0"/>
              <a:t> (missing or undefined or not applicable)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SQL uses </a:t>
            </a:r>
            <a:r>
              <a:rPr lang="en-US" sz="2000" b="1" dirty="0"/>
              <a:t>IS</a:t>
            </a:r>
            <a:r>
              <a:rPr lang="en-US" sz="2000" dirty="0"/>
              <a:t> or </a:t>
            </a:r>
            <a:r>
              <a:rPr lang="en-US" sz="2000" b="1" dirty="0"/>
              <a:t>IS NOT</a:t>
            </a:r>
            <a:r>
              <a:rPr lang="en-US" sz="2000" dirty="0"/>
              <a:t> to compare NULLs because it considers each NULL value distinct from other NULL values, so </a:t>
            </a:r>
            <a:r>
              <a:rPr lang="en-US" sz="2000" i="1" dirty="0"/>
              <a:t>equality comparison is not appropriate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Query 14: </a:t>
            </a:r>
            <a:r>
              <a:rPr lang="en-US" sz="2000" b="1" dirty="0"/>
              <a:t>Retrieve the names of all employees who do not have supervisors.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Q14:	SELECT  	FNAME, LNAME</a:t>
            </a:r>
            <a:br>
              <a:rPr lang="en-US" sz="1800" dirty="0"/>
            </a:br>
            <a:r>
              <a:rPr lang="en-US" sz="1800" dirty="0"/>
              <a:t>		FROM		EMPLOYEE</a:t>
            </a:r>
            <a:br>
              <a:rPr lang="en-US" sz="1800" dirty="0"/>
            </a:br>
            <a:r>
              <a:rPr lang="en-US" sz="1800" dirty="0"/>
              <a:t>		WHERE	SUPERSSN  IS  NULL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Note: If a join condition is specified, tuples with NULL values for the join attributes are not included in the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Joined Relations Feature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specify a "joined relation" in the FROM-clause</a:t>
            </a:r>
          </a:p>
          <a:p>
            <a:pPr lvl="1"/>
            <a:r>
              <a:rPr lang="en-US" dirty="0"/>
              <a:t>Looks like any other relation but is the result of a join</a:t>
            </a:r>
          </a:p>
          <a:p>
            <a:pPr lvl="1"/>
            <a:r>
              <a:rPr lang="en-US" dirty="0"/>
              <a:t>Allows the user to specify different types of joins (regular </a:t>
            </a:r>
            <a:r>
              <a:rPr lang="en-US" dirty="0" smtClean="0"/>
              <a:t>INNER JOIN, </a:t>
            </a:r>
            <a:r>
              <a:rPr lang="en-US" dirty="0"/>
              <a:t>LEFT OUTER JOIN, RIGHT OUTER </a:t>
            </a:r>
            <a:r>
              <a:rPr lang="en-US" dirty="0" smtClean="0"/>
              <a:t>JOIN,NATURAL JOIN, </a:t>
            </a:r>
            <a:r>
              <a:rPr lang="en-US" dirty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In a </a:t>
            </a:r>
            <a:r>
              <a:rPr lang="en-US" b="1" dirty="0" smtClean="0"/>
              <a:t>NATURAL JOIN </a:t>
            </a:r>
            <a:r>
              <a:rPr lang="en-US" dirty="0" smtClean="0"/>
              <a:t>on two relations R and S, no join condition is specified; an implicit EQUIJOIN condition for each pair of attributes with the same name from R and S is created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Joined Relations Feature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INNER JOIN</a:t>
            </a:r>
            <a:r>
              <a:rPr lang="en-US" dirty="0" smtClean="0"/>
              <a:t>: a </a:t>
            </a:r>
            <a:r>
              <a:rPr lang="en-US" dirty="0" err="1" smtClean="0"/>
              <a:t>tuple</a:t>
            </a:r>
            <a:r>
              <a:rPr lang="en-US" dirty="0" smtClean="0"/>
              <a:t> is included in the result only if a matching </a:t>
            </a:r>
            <a:r>
              <a:rPr lang="en-US" dirty="0" err="1" smtClean="0"/>
              <a:t>tuple</a:t>
            </a:r>
            <a:r>
              <a:rPr lang="en-US" dirty="0" smtClean="0"/>
              <a:t> exists in the other relation.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LEFT OUTER JOIN</a:t>
            </a:r>
            <a:r>
              <a:rPr lang="en-US" dirty="0" smtClean="0"/>
              <a:t> (every </a:t>
            </a:r>
            <a:r>
              <a:rPr lang="en-US" dirty="0" err="1" smtClean="0"/>
              <a:t>tuple</a:t>
            </a:r>
            <a:r>
              <a:rPr lang="en-US" dirty="0" smtClean="0"/>
              <a:t> in the left table must appear in the result; if it does not have a matching </a:t>
            </a:r>
            <a:r>
              <a:rPr lang="en-US" dirty="0" err="1" smtClean="0"/>
              <a:t>tuple</a:t>
            </a:r>
            <a:r>
              <a:rPr lang="en-US" dirty="0" smtClean="0"/>
              <a:t>, it is padded with NULL values for the attributes of the right table). </a:t>
            </a:r>
          </a:p>
          <a:p>
            <a:r>
              <a:rPr lang="en-US" b="1" dirty="0" smtClean="0"/>
              <a:t>RIGHT OUTER JOIN </a:t>
            </a:r>
            <a:r>
              <a:rPr lang="en-US" dirty="0" smtClean="0"/>
              <a:t>(every </a:t>
            </a:r>
            <a:r>
              <a:rPr lang="en-US" dirty="0" err="1" smtClean="0"/>
              <a:t>tuple</a:t>
            </a:r>
            <a:r>
              <a:rPr lang="en-US" dirty="0" smtClean="0"/>
              <a:t> in the right table must appear in the result; if it does not have a matching </a:t>
            </a:r>
            <a:r>
              <a:rPr lang="en-US" dirty="0" err="1" smtClean="0"/>
              <a:t>tuple</a:t>
            </a:r>
            <a:r>
              <a:rPr lang="en-US" dirty="0" smtClean="0"/>
              <a:t>, it is padded with NULL values for the attributes of the left table)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Joined Relations Feature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SQL </a:t>
            </a:r>
            <a:r>
              <a:rPr lang="en-US" dirty="0"/>
              <a:t>(contd.)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Examples:</a:t>
            </a:r>
          </a:p>
          <a:p>
            <a:pPr lvl="1">
              <a:buFontTx/>
              <a:buNone/>
            </a:pPr>
            <a:r>
              <a:rPr lang="en-US" sz="1800" dirty="0"/>
              <a:t>Q8:	SELECT	E.FNAME, E.LNAME, S.FNAME, S.LNAME</a:t>
            </a:r>
            <a:br>
              <a:rPr lang="en-US" sz="1800" dirty="0"/>
            </a:br>
            <a:r>
              <a:rPr lang="en-US" sz="1800" dirty="0"/>
              <a:t>	FROM 		EMPLOYEE E S</a:t>
            </a:r>
            <a:br>
              <a:rPr lang="en-US" sz="1800" dirty="0"/>
            </a:br>
            <a:r>
              <a:rPr lang="en-US" sz="1800" dirty="0"/>
              <a:t>	WHERE	E.SUPERSSN=S.SSN</a:t>
            </a:r>
          </a:p>
          <a:p>
            <a:endParaRPr lang="en-US" sz="2000" dirty="0"/>
          </a:p>
          <a:p>
            <a:r>
              <a:rPr lang="en-US" sz="2000" dirty="0"/>
              <a:t>can be written as:</a:t>
            </a:r>
          </a:p>
          <a:p>
            <a:pPr lvl="1">
              <a:buFontTx/>
              <a:buNone/>
            </a:pPr>
            <a:r>
              <a:rPr lang="en-US" sz="1800" dirty="0"/>
              <a:t>Q8:	SELECT	E.FNAME, E.LNAME, S.FNAME, S.LNAME</a:t>
            </a:r>
            <a:br>
              <a:rPr lang="en-US" sz="1800" dirty="0"/>
            </a:br>
            <a:r>
              <a:rPr lang="en-US" sz="1800" dirty="0"/>
              <a:t>	FROM 		(EMPLOYEE E LEFT OUTER JOIN 				EMPLOYEE S ON  E.SUPERSSN=S.SSN)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Joined Relations Feature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SQL </a:t>
            </a:r>
            <a:r>
              <a:rPr lang="en-US" dirty="0"/>
              <a:t>(contd.)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Examples: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Q1:	SELECT	FNAME, LNAME, ADDRESS</a:t>
            </a:r>
            <a:br>
              <a:rPr lang="en-US" sz="1800" dirty="0"/>
            </a:br>
            <a:r>
              <a:rPr lang="en-US" sz="1800" dirty="0"/>
              <a:t>	FROM 	EMPLOYEE, DEPARTMENT</a:t>
            </a:r>
            <a:br>
              <a:rPr lang="en-US" sz="1800" dirty="0"/>
            </a:br>
            <a:r>
              <a:rPr lang="en-US" sz="1800" dirty="0"/>
              <a:t>	WHERE	DNAME='Research' AND DNUMBER=DNO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could be written as: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Q1:	SELECT	FNAME, LNAME, ADDRESS</a:t>
            </a:r>
            <a:br>
              <a:rPr lang="en-US" sz="1800" dirty="0"/>
            </a:br>
            <a:r>
              <a:rPr lang="en-US" sz="1800" dirty="0"/>
              <a:t>	FROM 		(EMPLOYEE JOIN DEPARTMENT</a:t>
            </a:r>
            <a:br>
              <a:rPr lang="en-US" sz="1800" dirty="0"/>
            </a:br>
            <a:r>
              <a:rPr lang="en-US" sz="1800" dirty="0"/>
              <a:t>		 	ON DNUMBER=DNO)</a:t>
            </a:r>
            <a:br>
              <a:rPr lang="en-US" sz="1800" dirty="0"/>
            </a:br>
            <a:r>
              <a:rPr lang="en-US" sz="1800" dirty="0"/>
              <a:t>	WHERE	DNAME='Research’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or as: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Q1:	SELECT	FNAME, LNAME, ADDRESS</a:t>
            </a:r>
            <a:br>
              <a:rPr lang="en-US" sz="1800" dirty="0"/>
            </a:br>
            <a:r>
              <a:rPr lang="en-US" sz="1800" dirty="0"/>
              <a:t>	FROM 		(EMPLOYEE NATURAL JOIN DEPARTMENT</a:t>
            </a:r>
            <a:br>
              <a:rPr lang="en-US" sz="1800" dirty="0"/>
            </a:br>
            <a:r>
              <a:rPr lang="en-US" sz="1800" dirty="0"/>
              <a:t>		 	AS DEPT(DNAME, DNO, MSSN, MSDATE)</a:t>
            </a:r>
            <a:br>
              <a:rPr lang="en-US" sz="1800" dirty="0"/>
            </a:br>
            <a:r>
              <a:rPr lang="en-US" sz="1800" dirty="0"/>
              <a:t>	WHERE	DNAME='Research’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Joined Relations Feature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SQL </a:t>
            </a:r>
            <a:r>
              <a:rPr lang="en-US" dirty="0"/>
              <a:t>(contd.)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Another Example: Q2 could be written as follows; this illustrates multiple joins in the joined tables</a:t>
            </a:r>
          </a:p>
          <a:p>
            <a:pPr lvl="1">
              <a:buFontTx/>
              <a:buNone/>
            </a:pPr>
            <a:r>
              <a:rPr lang="en-US"/>
              <a:t>Q2:	SELECT 	PNUMBER, DNUM, LNAME, 					BDATE, ADDRESS</a:t>
            </a:r>
            <a:br>
              <a:rPr lang="en-US"/>
            </a:br>
            <a:r>
              <a:rPr lang="en-US"/>
              <a:t>		FROM	(PROJECT JOIN 						DEPARTMENT ON 					DNUM=DNUMBER) JOIN 					EMPLOYEE ON 						MGRSSN=SSN) )</a:t>
            </a:r>
            <a:br>
              <a:rPr lang="en-US"/>
            </a:br>
            <a:r>
              <a:rPr lang="en-US"/>
              <a:t>		WHERE 	PLOCATION='Stafford’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Include </a:t>
            </a:r>
            <a:r>
              <a:rPr lang="en-US" b="1" dirty="0"/>
              <a:t>COUNT, SUM, MAX, MIN, and AVG</a:t>
            </a:r>
          </a:p>
          <a:p>
            <a:r>
              <a:rPr lang="en-US" b="1" dirty="0"/>
              <a:t>Query 15</a:t>
            </a:r>
            <a:r>
              <a:rPr lang="en-US" dirty="0"/>
              <a:t>: Find the maximum salary, the minimum salary, and the average salary among all employees.</a:t>
            </a:r>
          </a:p>
          <a:p>
            <a:pPr lvl="1">
              <a:buFontTx/>
              <a:buNone/>
            </a:pPr>
            <a:r>
              <a:rPr lang="en-US" dirty="0"/>
              <a:t>Q15:	SELECT  	MAX(SALARY), 						MIN(SALARY), AVG(SALARY)</a:t>
            </a:r>
            <a:br>
              <a:rPr lang="en-US" dirty="0"/>
            </a:br>
            <a:r>
              <a:rPr lang="en-US" dirty="0"/>
              <a:t>		FROM	EMPLOYEE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Some SQL implementations </a:t>
            </a:r>
            <a:r>
              <a:rPr lang="en-US" i="1" dirty="0"/>
              <a:t>may not allow more than one function</a:t>
            </a:r>
            <a:r>
              <a:rPr lang="en-US" dirty="0"/>
              <a:t> in the SELECT-clause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OF QUERIES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A complete SELECT query, called a </a:t>
            </a:r>
            <a:r>
              <a:rPr lang="en-US" sz="2000" i="1" dirty="0"/>
              <a:t>nested query</a:t>
            </a:r>
            <a:r>
              <a:rPr lang="en-US" sz="2000" dirty="0"/>
              <a:t>, can be specified within the WHERE-clause of another query, called the </a:t>
            </a:r>
            <a:r>
              <a:rPr lang="en-US" sz="2000" i="1" dirty="0"/>
              <a:t>outer query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Many of the previous queries can be specified in an alternative form using nesting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Query 1: Retrieve the name and address of all employees who work for the 'Research' department.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Q1:	SELECT	FNAME, LNAME, ADDRESS</a:t>
            </a:r>
            <a:br>
              <a:rPr lang="en-US" sz="1800" dirty="0"/>
            </a:br>
            <a:r>
              <a:rPr lang="en-US" sz="1800" dirty="0"/>
              <a:t>	FROM 		EMPLOYEE</a:t>
            </a:r>
            <a:br>
              <a:rPr lang="en-US" sz="1800" dirty="0"/>
            </a:br>
            <a:r>
              <a:rPr lang="en-US" sz="1800" dirty="0"/>
              <a:t>	WHERE	DNO IN  (SELECT  DNUMBER</a:t>
            </a:r>
            <a:br>
              <a:rPr lang="en-US" sz="1800" dirty="0"/>
            </a:br>
            <a:r>
              <a:rPr lang="en-US" sz="1800" dirty="0"/>
              <a:t>	FROM		DEPARTMENT</a:t>
            </a:r>
            <a:br>
              <a:rPr lang="en-US" sz="1800" dirty="0"/>
            </a:br>
            <a:r>
              <a:rPr lang="en-US" sz="1800" dirty="0"/>
              <a:t>	WHERE	DNAME='Research' )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 (contd.)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Query 16</a:t>
            </a:r>
            <a:r>
              <a:rPr lang="en-US" dirty="0"/>
              <a:t>: Find the maximum salary, the minimum salary, and the average salary among employees who work for the 'Research' department.</a:t>
            </a:r>
          </a:p>
          <a:p>
            <a:pPr lvl="1">
              <a:buFontTx/>
              <a:buNone/>
            </a:pPr>
            <a:r>
              <a:rPr lang="en-US" dirty="0"/>
              <a:t>Q16: 	SELECT 	MAX(SALARY), 						MIN(SALARY), AVG(SALARY)</a:t>
            </a:r>
            <a:br>
              <a:rPr lang="en-US" dirty="0"/>
            </a:br>
            <a:r>
              <a:rPr lang="en-US" dirty="0"/>
              <a:t>		FROM	EMPLOYEE, DEPARTMENT</a:t>
            </a:r>
            <a:br>
              <a:rPr lang="en-US" dirty="0"/>
            </a:br>
            <a:r>
              <a:rPr lang="en-US" dirty="0"/>
              <a:t>		WHERE	DNO=DNUMBER AND 					DNAME='Research'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 (contd.)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Queries 17 and 18</a:t>
            </a:r>
            <a:r>
              <a:rPr lang="en-US" sz="2800" dirty="0"/>
              <a:t>: Retrieve the total number of employees in the company (Q17), and the number of employees in the 'Research' department (Q18).</a:t>
            </a:r>
          </a:p>
          <a:p>
            <a:pPr lvl="1">
              <a:buFontTx/>
              <a:buNone/>
            </a:pPr>
            <a:r>
              <a:rPr lang="en-US" sz="2400" dirty="0"/>
              <a:t>Q17:	SELECT  	COUNT (*)</a:t>
            </a:r>
            <a:br>
              <a:rPr lang="en-US" sz="2400" dirty="0"/>
            </a:br>
            <a:r>
              <a:rPr lang="en-US" sz="2400" dirty="0"/>
              <a:t>		FROM		EMPLOYEE</a:t>
            </a:r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Q18:	SELECT  	COUNT (*)</a:t>
            </a:r>
            <a:br>
              <a:rPr lang="en-US" sz="2400" dirty="0"/>
            </a:br>
            <a:r>
              <a:rPr lang="en-US" sz="2400" dirty="0"/>
              <a:t>		FROM		EMPLOYEE, DEPARTMENT</a:t>
            </a:r>
            <a:br>
              <a:rPr lang="en-US" sz="2400" dirty="0"/>
            </a:br>
            <a:r>
              <a:rPr lang="en-US" sz="2400" dirty="0"/>
              <a:t>		WHERE	DNO=DNUMBER AND 					DNAME='Research’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many cases, we want to apply the aggregate functions to </a:t>
            </a:r>
            <a:r>
              <a:rPr lang="en-US" i="1" dirty="0"/>
              <a:t>subgroups of tuples</a:t>
            </a:r>
            <a:r>
              <a:rPr lang="en-US" dirty="0"/>
              <a:t> in a relation</a:t>
            </a:r>
          </a:p>
          <a:p>
            <a:pPr>
              <a:lnSpc>
                <a:spcPct val="90000"/>
              </a:lnSpc>
            </a:pPr>
            <a:r>
              <a:rPr lang="en-US" dirty="0"/>
              <a:t>Each subgroup of tuples consists of the set of tuples that have the </a:t>
            </a:r>
            <a:r>
              <a:rPr lang="en-US" i="1" dirty="0"/>
              <a:t>same value</a:t>
            </a:r>
            <a:r>
              <a:rPr lang="en-US" dirty="0"/>
              <a:t> for the </a:t>
            </a:r>
            <a:r>
              <a:rPr lang="en-US" i="1" dirty="0"/>
              <a:t>grouping attribute(s)</a:t>
            </a:r>
          </a:p>
          <a:p>
            <a:pPr>
              <a:lnSpc>
                <a:spcPct val="90000"/>
              </a:lnSpc>
            </a:pPr>
            <a:r>
              <a:rPr lang="en-US" dirty="0"/>
              <a:t>The function is applied to each subgroup independently</a:t>
            </a:r>
          </a:p>
          <a:p>
            <a:pPr>
              <a:lnSpc>
                <a:spcPct val="90000"/>
              </a:lnSpc>
            </a:pPr>
            <a:r>
              <a:rPr lang="en-US" dirty="0"/>
              <a:t>SQL has a </a:t>
            </a:r>
            <a:r>
              <a:rPr lang="en-US" b="1" dirty="0"/>
              <a:t>GROUP BY</a:t>
            </a:r>
            <a:r>
              <a:rPr lang="en-US" dirty="0"/>
              <a:t>-clause for specifying the </a:t>
            </a:r>
            <a:r>
              <a:rPr lang="en-US" b="1" dirty="0">
                <a:solidFill>
                  <a:srgbClr val="FF0000"/>
                </a:solidFill>
              </a:rPr>
              <a:t>grouping attributes, which </a:t>
            </a:r>
            <a:r>
              <a:rPr lang="en-US" b="1" i="1" dirty="0">
                <a:solidFill>
                  <a:srgbClr val="FF0000"/>
                </a:solidFill>
              </a:rPr>
              <a:t>must also appear in the SELECT-clause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(contd.)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Query 20</a:t>
            </a:r>
            <a:r>
              <a:rPr lang="en-US" sz="2400" dirty="0"/>
              <a:t>: For each department, retrieve the department number, the number of employees in the department, and their average salary.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Q20:	SELECT 	</a:t>
            </a:r>
            <a:r>
              <a:rPr lang="en-US" sz="2000" dirty="0">
                <a:solidFill>
                  <a:srgbClr val="4F571F"/>
                </a:solidFill>
              </a:rPr>
              <a:t>DNO</a:t>
            </a:r>
            <a:r>
              <a:rPr lang="en-US" sz="2000" dirty="0"/>
              <a:t>, COUNT (*), AVG (SALARY)</a:t>
            </a:r>
            <a:br>
              <a:rPr lang="en-US" sz="2000" dirty="0"/>
            </a:br>
            <a:r>
              <a:rPr lang="en-US" sz="2000" dirty="0"/>
              <a:t>		FROM		EMPLOYEE</a:t>
            </a:r>
            <a:br>
              <a:rPr lang="en-US" sz="2000" dirty="0"/>
            </a:br>
            <a:r>
              <a:rPr lang="en-US" sz="2000" dirty="0"/>
              <a:t>		GROUP BY	</a:t>
            </a:r>
            <a:r>
              <a:rPr lang="en-US" sz="2000" dirty="0">
                <a:solidFill>
                  <a:srgbClr val="4F571F"/>
                </a:solidFill>
              </a:rPr>
              <a:t>DNO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In Q20, the EMPLOYEE tuples are divided into groups-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Each group having the same value for the grouping attribute DNO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COUNT and AVG functions are applied to each such group of tuples separately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SELECT-clause includes only the grouping attribute and the functions to be applied on each group of tuples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join condition can be used in conjunction with grouping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(contd.)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Query 21</a:t>
            </a:r>
            <a:r>
              <a:rPr lang="en-US" sz="2400" dirty="0"/>
              <a:t>: For each project, retrieve the project number, project name, and the number of employees who work on that project.</a:t>
            </a:r>
          </a:p>
          <a:p>
            <a:pPr>
              <a:buFont typeface="Zapf Dingbats" charset="2"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000" dirty="0"/>
              <a:t>Q21:	SELECT 	PNUMBER, PNAME, COUNT (*)</a:t>
            </a:r>
            <a:br>
              <a:rPr lang="en-US" sz="2000" dirty="0"/>
            </a:br>
            <a:r>
              <a:rPr lang="en-US" sz="2000" dirty="0"/>
              <a:t>		FROM		PROJECT, WORKS_ON</a:t>
            </a:r>
            <a:br>
              <a:rPr lang="en-US" sz="2000" dirty="0"/>
            </a:br>
            <a:r>
              <a:rPr lang="en-US" sz="2000" dirty="0"/>
              <a:t>		WHERE	PNUMBER=PNO</a:t>
            </a:r>
            <a:br>
              <a:rPr lang="en-US" sz="2000" dirty="0"/>
            </a:br>
            <a:r>
              <a:rPr lang="en-US" sz="2000" dirty="0"/>
              <a:t>		GROUP BY	PNUMBER, PNAME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000" dirty="0"/>
              <a:t>In this case, the grouping and functions are applied after  the joining of the two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HAVING-CLAUSE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we want to </a:t>
            </a:r>
            <a:r>
              <a:rPr lang="en-US" b="1" dirty="0"/>
              <a:t>retrieve the values of these functions for only those </a:t>
            </a:r>
            <a:r>
              <a:rPr lang="en-US" b="1" i="1" dirty="0"/>
              <a:t>groups that satisfy certain conditions</a:t>
            </a:r>
          </a:p>
          <a:p>
            <a:r>
              <a:rPr lang="en-US" dirty="0"/>
              <a:t>The </a:t>
            </a:r>
            <a:r>
              <a:rPr lang="en-US" b="1" dirty="0"/>
              <a:t>HAVING</a:t>
            </a:r>
            <a:r>
              <a:rPr lang="en-US" dirty="0"/>
              <a:t>-clause is used for </a:t>
            </a:r>
            <a:r>
              <a:rPr lang="en-US" b="1" dirty="0"/>
              <a:t>specifying a selection condition on groups</a:t>
            </a:r>
            <a:r>
              <a:rPr lang="en-US" dirty="0"/>
              <a:t> (rather than on individual tuples)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HAVING-CLAUSE (contd.)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Query 22: For each project </a:t>
            </a:r>
            <a:r>
              <a:rPr lang="en-US" i="1" dirty="0"/>
              <a:t>on which more than two employees work</a:t>
            </a:r>
            <a:r>
              <a:rPr lang="en-US" dirty="0"/>
              <a:t>, retrieve the project number, project name, and the number of employees who work on that project.</a:t>
            </a:r>
          </a:p>
          <a:p>
            <a:pPr lvl="1">
              <a:buFontTx/>
              <a:buNone/>
            </a:pPr>
            <a:r>
              <a:rPr lang="en-US" dirty="0"/>
              <a:t>Q22:     	SELECT 	PNUMBER, PNAME, 					COUNT(*)</a:t>
            </a:r>
            <a:br>
              <a:rPr lang="en-US" dirty="0"/>
            </a:br>
            <a:r>
              <a:rPr lang="en-US" dirty="0"/>
              <a:t>		FROM	PROJECT, WORKS_ON</a:t>
            </a:r>
            <a:br>
              <a:rPr lang="en-US" dirty="0"/>
            </a:br>
            <a:r>
              <a:rPr lang="en-US" dirty="0"/>
              <a:t>		WHERE	PNUMBER=PNO</a:t>
            </a:r>
            <a:br>
              <a:rPr lang="en-US" dirty="0"/>
            </a:br>
            <a:r>
              <a:rPr lang="en-US" dirty="0"/>
              <a:t>		GROUP BY	PNUMBER, PNAME</a:t>
            </a:r>
            <a:br>
              <a:rPr lang="en-US" dirty="0"/>
            </a:br>
            <a:r>
              <a:rPr lang="en-US" dirty="0"/>
              <a:t>		HAVING	COUNT (*) &gt;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HAVING-CLAUSE (contd.)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each department that has more than five employees, retrieve the department number and the number of its employees who are making more than $40,000.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33800"/>
            <a:ext cx="574287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OPERATIONS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standard arithmetic operators </a:t>
            </a:r>
            <a:r>
              <a:rPr lang="en-US" sz="2000" b="1" dirty="0"/>
              <a:t>'+', '-'. '*', and '/'</a:t>
            </a:r>
            <a:r>
              <a:rPr lang="en-US" sz="2000" dirty="0"/>
              <a:t> (for addition, subtraction, multiplication, and division, respectively) can be applied to numeric values in an SQL query result</a:t>
            </a:r>
          </a:p>
          <a:p>
            <a:r>
              <a:rPr lang="en-US" sz="2000" dirty="0"/>
              <a:t>Query 27: Show the effect of giving all employees who work on the '</a:t>
            </a:r>
            <a:r>
              <a:rPr lang="en-US" sz="2000" dirty="0" err="1"/>
              <a:t>ProductX</a:t>
            </a:r>
            <a:r>
              <a:rPr lang="en-US" sz="2000" dirty="0"/>
              <a:t>' project a 10% raise.</a:t>
            </a:r>
          </a:p>
          <a:p>
            <a:pPr lvl="1">
              <a:buFontTx/>
              <a:buNone/>
            </a:pPr>
            <a:r>
              <a:rPr lang="en-US" sz="1800" dirty="0"/>
              <a:t>Q27:	SELECT 	FNAME, LNAME, 1.1*SALARY</a:t>
            </a:r>
            <a:br>
              <a:rPr lang="en-US" sz="1800" dirty="0"/>
            </a:br>
            <a:r>
              <a:rPr lang="en-US" sz="1800" dirty="0"/>
              <a:t>		FROM		EMPLOYEE, WORKS_ON, 					PROJECT</a:t>
            </a:r>
            <a:br>
              <a:rPr lang="en-US" sz="1800" dirty="0"/>
            </a:br>
            <a:r>
              <a:rPr lang="en-US" sz="1800" dirty="0"/>
              <a:t>		WHERE	SSN=ESSN AND PNO=PNUMBER 					AND PNAME='</a:t>
            </a:r>
            <a:r>
              <a:rPr lang="en-US" sz="1800" dirty="0" err="1"/>
              <a:t>ProductX</a:t>
            </a:r>
            <a:r>
              <a:rPr lang="en-US" sz="1800" dirty="0"/>
              <a:t>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ASSERTION</a:t>
            </a:r>
            <a:endParaRPr 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Used to specify additional types of constraints that are outside the scope of the built-in relational model constraints (primary and unique keys, entity integrity, and referential integrity)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Example</a:t>
            </a:r>
            <a:r>
              <a:rPr lang="en-US" sz="2400" dirty="0" smtClean="0"/>
              <a:t>: To specify the constraint that the salary of an employee must not be greater than the salary of the manager of the department that the employee works for.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952875"/>
            <a:ext cx="76962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OF QUERIES (contd.)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The nested query selects the number of the 'Research' department</a:t>
            </a:r>
          </a:p>
          <a:p>
            <a:pPr>
              <a:lnSpc>
                <a:spcPct val="90000"/>
              </a:lnSpc>
            </a:pPr>
            <a:r>
              <a:rPr lang="en-US"/>
              <a:t>The outer query select an EMPLOYEE tuple if its DNO value is in the result of either nested query</a:t>
            </a:r>
          </a:p>
          <a:p>
            <a:pPr>
              <a:lnSpc>
                <a:spcPct val="90000"/>
              </a:lnSpc>
            </a:pPr>
            <a:r>
              <a:rPr lang="en-US"/>
              <a:t>The comparison operator IN compares a value v with a set (or multi-set) of values V, and evaluates to TRUE if v is one of the elements in V</a:t>
            </a:r>
          </a:p>
          <a:p>
            <a:pPr>
              <a:lnSpc>
                <a:spcPct val="90000"/>
              </a:lnSpc>
            </a:pPr>
            <a:r>
              <a:rPr lang="en-US"/>
              <a:t>In general, we can have several levels of nested queries</a:t>
            </a:r>
          </a:p>
          <a:p>
            <a:pPr>
              <a:lnSpc>
                <a:spcPct val="90000"/>
              </a:lnSpc>
            </a:pPr>
            <a:r>
              <a:rPr lang="en-US"/>
              <a:t>A reference to an </a:t>
            </a:r>
            <a:r>
              <a:rPr lang="en-US" i="1"/>
              <a:t>unqualified attribute</a:t>
            </a:r>
            <a:r>
              <a:rPr lang="en-US"/>
              <a:t> refers to the relation declared in the </a:t>
            </a:r>
            <a:r>
              <a:rPr lang="en-US" i="1"/>
              <a:t>innermost nested query</a:t>
            </a:r>
          </a:p>
          <a:p>
            <a:pPr>
              <a:lnSpc>
                <a:spcPct val="90000"/>
              </a:lnSpc>
            </a:pPr>
            <a:r>
              <a:rPr lang="en-US"/>
              <a:t>In this example, the nested query is </a:t>
            </a:r>
            <a:r>
              <a:rPr lang="en-US" i="1"/>
              <a:t>not correlated</a:t>
            </a:r>
            <a:r>
              <a:rPr lang="en-US"/>
              <a:t> with the outer query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ASSERTION</a:t>
            </a:r>
            <a:endParaRPr 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basic technique for writing such assertions is to </a:t>
            </a:r>
            <a:r>
              <a:rPr lang="en-US" sz="2800" b="1" dirty="0" smtClean="0"/>
              <a:t>specify a query that selects any tuples that violate the desired condition</a:t>
            </a:r>
            <a:r>
              <a:rPr lang="en-US" sz="2800" dirty="0" smtClean="0"/>
              <a:t>. By </a:t>
            </a:r>
            <a:r>
              <a:rPr lang="en-US" sz="2800" b="1" dirty="0" smtClean="0"/>
              <a:t>including this query inside a NOT EXISTS clause</a:t>
            </a:r>
            <a:r>
              <a:rPr lang="en-US" sz="2800" dirty="0" smtClean="0"/>
              <a:t>, the assertion will specify that the result of this query must be empty so that the condition will always be TRUE.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Views-&gt; Virtual tables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view in SQL terminology is a single table that is derived from other tables. These other tables can be </a:t>
            </a:r>
            <a:r>
              <a:rPr lang="en-US" sz="2800" b="1" dirty="0" smtClean="0"/>
              <a:t>base tables</a:t>
            </a:r>
            <a:r>
              <a:rPr lang="en-US" sz="2800" dirty="0" smtClean="0"/>
              <a:t> or </a:t>
            </a:r>
            <a:r>
              <a:rPr lang="en-US" sz="2800" b="1" dirty="0" smtClean="0"/>
              <a:t>previously defined views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command to specify a view is </a:t>
            </a:r>
            <a:r>
              <a:rPr lang="en-US" sz="2800" b="1" dirty="0" smtClean="0"/>
              <a:t>CREATE VIEW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433888"/>
            <a:ext cx="67056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735036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Queries using views: to retrieve the last name and first name of all employees who work on the ‘</a:t>
            </a:r>
            <a:r>
              <a:rPr lang="en-US" sz="2800" dirty="0" err="1" smtClean="0"/>
              <a:t>ProductX</a:t>
            </a:r>
            <a:r>
              <a:rPr lang="en-US" sz="2800" dirty="0" smtClean="0"/>
              <a:t>’ project.</a:t>
            </a:r>
          </a:p>
          <a:p>
            <a:pPr>
              <a:lnSpc>
                <a:spcPct val="80000"/>
              </a:lnSpc>
            </a:pPr>
            <a:endParaRPr lang="en-US" sz="2800" b="1" dirty="0" smtClean="0"/>
          </a:p>
          <a:p>
            <a:pPr>
              <a:lnSpc>
                <a:spcPct val="80000"/>
              </a:lnSpc>
            </a:pPr>
            <a:endParaRPr lang="en-US" sz="2800" b="1" dirty="0" smtClean="0"/>
          </a:p>
          <a:p>
            <a:pPr>
              <a:lnSpc>
                <a:spcPct val="80000"/>
              </a:lnSpc>
            </a:pPr>
            <a:endParaRPr lang="en-US" sz="2800" b="1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the main advantages of a view is to simplify the specification of certain queries.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Views are also used as a security and authorization mechanism.</a:t>
            </a:r>
          </a:p>
          <a:p>
            <a:pPr>
              <a:lnSpc>
                <a:spcPct val="80000"/>
              </a:lnSpc>
            </a:pPr>
            <a:endParaRPr lang="en-US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819400"/>
            <a:ext cx="5860297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DROP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5881684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If a condition in the WHERE-clause of </a:t>
            </a:r>
            <a:r>
              <a:rPr lang="en-US" sz="1800" b="1" dirty="0">
                <a:solidFill>
                  <a:srgbClr val="FF0000"/>
                </a:solidFill>
              </a:rPr>
              <a:t>a </a:t>
            </a:r>
            <a:r>
              <a:rPr lang="en-US" sz="1800" b="1" i="1" dirty="0">
                <a:solidFill>
                  <a:srgbClr val="FF0000"/>
                </a:solidFill>
              </a:rPr>
              <a:t>nested query</a:t>
            </a:r>
            <a:r>
              <a:rPr lang="en-US" sz="1800" b="1" dirty="0">
                <a:solidFill>
                  <a:srgbClr val="FF0000"/>
                </a:solidFill>
              </a:rPr>
              <a:t> references an attribute of a relation declared in the </a:t>
            </a:r>
            <a:r>
              <a:rPr lang="en-US" sz="1800" b="1" i="1" dirty="0">
                <a:solidFill>
                  <a:srgbClr val="FF0000"/>
                </a:solidFill>
              </a:rPr>
              <a:t>outer query</a:t>
            </a:r>
            <a:r>
              <a:rPr lang="en-US" sz="1800" dirty="0"/>
              <a:t>, the two queries are said to </a:t>
            </a:r>
            <a:r>
              <a:rPr lang="en-US" sz="1800" b="1" dirty="0">
                <a:solidFill>
                  <a:srgbClr val="FF0000"/>
                </a:solidFill>
              </a:rPr>
              <a:t>be </a:t>
            </a:r>
            <a:r>
              <a:rPr lang="en-US" sz="1800" b="1" i="1" dirty="0">
                <a:solidFill>
                  <a:srgbClr val="FF0000"/>
                </a:solidFill>
              </a:rPr>
              <a:t>correlated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The result of a correlated nested query is different for each </a:t>
            </a:r>
            <a:r>
              <a:rPr lang="en-US" sz="1700" dirty="0" err="1"/>
              <a:t>tuple</a:t>
            </a:r>
            <a:r>
              <a:rPr lang="en-US" sz="1700" dirty="0"/>
              <a:t> (or combination of tuples) of the relation(s) the outer query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Query 12: Retrieve the name of each employee who has a dependent with the same first name as the employee.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Q12: SELECT  	E.FNAME, E.LNAME</a:t>
            </a:r>
            <a:br>
              <a:rPr lang="en-US" sz="1800" dirty="0"/>
            </a:br>
            <a:r>
              <a:rPr lang="en-US" sz="1800" dirty="0"/>
              <a:t>	FROM		EMPLOYEE AS E</a:t>
            </a:r>
            <a:br>
              <a:rPr lang="en-US" sz="1800" dirty="0"/>
            </a:br>
            <a:r>
              <a:rPr lang="en-US" sz="1800" dirty="0"/>
              <a:t>	WHERE	E.SSN IN </a:t>
            </a:r>
            <a:br>
              <a:rPr lang="en-US" sz="1800" dirty="0"/>
            </a:br>
            <a:r>
              <a:rPr lang="en-US" sz="1800" dirty="0"/>
              <a:t>				(SELECT 	ESSN</a:t>
            </a:r>
            <a:br>
              <a:rPr lang="en-US" sz="1800" dirty="0"/>
            </a:br>
            <a:r>
              <a:rPr lang="en-US" sz="1800" dirty="0"/>
              <a:t>				FROM		DEPENDENT</a:t>
            </a:r>
            <a:br>
              <a:rPr lang="en-US" sz="1800" dirty="0"/>
            </a:br>
            <a:r>
              <a:rPr lang="en-US" sz="1800" dirty="0"/>
              <a:t>				WHERE	ESSN=E.SSN AND</a:t>
            </a:r>
            <a:br>
              <a:rPr lang="en-US" sz="1800" dirty="0"/>
            </a:br>
            <a:r>
              <a:rPr lang="en-US" sz="1800" dirty="0"/>
              <a:t>			 	E.FNAME=DEPENDENT_NAME)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 Q12, the nested query has a different result in the outer query</a:t>
            </a:r>
          </a:p>
          <a:p>
            <a:r>
              <a:rPr lang="en-US" sz="2000" dirty="0"/>
              <a:t>A query written with nested SELECT... FROM... WHERE... blocks and using the = or IN comparison operators can </a:t>
            </a:r>
            <a:r>
              <a:rPr lang="en-US" sz="2000" b="1" i="1" dirty="0"/>
              <a:t>always</a:t>
            </a:r>
            <a:r>
              <a:rPr lang="en-US" sz="2000" dirty="0"/>
              <a:t> be expressed as a single block query. For example, Q12 may be written as in Q12A</a:t>
            </a:r>
          </a:p>
          <a:p>
            <a:pPr lvl="1">
              <a:buFontTx/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Q12A:	SELECT 	E.FNAME, E.LNAME</a:t>
            </a:r>
            <a:br>
              <a:rPr lang="en-US" sz="1800" dirty="0"/>
            </a:br>
            <a:r>
              <a:rPr lang="en-US" sz="1800" dirty="0"/>
              <a:t>		FROM		EMPLOYEE E, DEPENDENT D</a:t>
            </a:r>
            <a:br>
              <a:rPr lang="en-US" sz="1800" dirty="0"/>
            </a:br>
            <a:r>
              <a:rPr lang="en-US" sz="1800" dirty="0"/>
              <a:t>		WHERE	E.SSN=D.ESSN AND						E.FNAME=D.DEPENDENT_NAME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original SQL as specified for SYSTEM R also had a </a:t>
            </a:r>
            <a:r>
              <a:rPr lang="en-US" sz="2000" b="1" dirty="0"/>
              <a:t>CONTAINS</a:t>
            </a:r>
            <a:r>
              <a:rPr lang="en-US" sz="2000" dirty="0"/>
              <a:t> comparison operator, which is used in conjunction with nested correlated queries</a:t>
            </a:r>
          </a:p>
          <a:p>
            <a:pPr lvl="1"/>
            <a:r>
              <a:rPr lang="en-US" sz="1800" dirty="0"/>
              <a:t>This operator was </a:t>
            </a:r>
            <a:r>
              <a:rPr lang="en-US" sz="1800" i="1" dirty="0"/>
              <a:t>dropped from the language</a:t>
            </a:r>
            <a:r>
              <a:rPr lang="en-US" sz="1800" dirty="0"/>
              <a:t>, possibly because of the difficulty in implementing it efficiently</a:t>
            </a:r>
          </a:p>
          <a:p>
            <a:pPr lvl="1"/>
            <a:r>
              <a:rPr lang="en-US" sz="1800" dirty="0"/>
              <a:t>Most implementations of SQL do not  have this operator</a:t>
            </a:r>
          </a:p>
          <a:p>
            <a:pPr lvl="1"/>
            <a:r>
              <a:rPr lang="en-US" sz="1800" dirty="0"/>
              <a:t>The CONTAINS operator compares </a:t>
            </a:r>
            <a:r>
              <a:rPr lang="en-US" sz="1800" i="1" dirty="0"/>
              <a:t>two sets of values</a:t>
            </a:r>
            <a:r>
              <a:rPr lang="en-US" sz="1800" dirty="0"/>
              <a:t>, and returns TRUE if one set contains all values in the other set</a:t>
            </a:r>
          </a:p>
          <a:p>
            <a:pPr lvl="2"/>
            <a:r>
              <a:rPr lang="en-US" sz="1600" dirty="0"/>
              <a:t>Reminiscent of the division operation of algebra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Query 3: Retrieve the name of each employee who works on all  the projects controlled by department number 5.</a:t>
            </a:r>
          </a:p>
          <a:p>
            <a:pPr lvl="1">
              <a:buFontTx/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Q3:	SELECT 	FNAME, LNAME</a:t>
            </a:r>
            <a:br>
              <a:rPr lang="en-US" sz="1800" dirty="0"/>
            </a:br>
            <a:r>
              <a:rPr lang="en-US" sz="1800" dirty="0"/>
              <a:t>		FROM		EMPLOYEE</a:t>
            </a:r>
            <a:br>
              <a:rPr lang="en-US" sz="1800" dirty="0"/>
            </a:br>
            <a:r>
              <a:rPr lang="en-US" sz="1800" dirty="0"/>
              <a:t>		WHERE  ( 	(SELECT	PNO</a:t>
            </a:r>
            <a:br>
              <a:rPr lang="en-US" sz="1800" dirty="0"/>
            </a:br>
            <a:r>
              <a:rPr lang="en-US" sz="1800" dirty="0"/>
              <a:t>		   		FROM		WORKS_ON</a:t>
            </a:r>
            <a:br>
              <a:rPr lang="en-US" sz="1800" dirty="0"/>
            </a:br>
            <a:r>
              <a:rPr lang="en-US" sz="1800" dirty="0"/>
              <a:t>		   		WHERE	SSN=ESSN)</a:t>
            </a:r>
            <a:br>
              <a:rPr lang="en-US" sz="1800" dirty="0"/>
            </a:br>
            <a:r>
              <a:rPr lang="en-US" sz="1800" dirty="0"/>
              <a:t>		   			CONTAINS</a:t>
            </a:r>
            <a:br>
              <a:rPr lang="en-US" sz="1800" dirty="0"/>
            </a:br>
            <a:r>
              <a:rPr lang="en-US" sz="1800" dirty="0"/>
              <a:t>		  		(SELECT	PNUMBER</a:t>
            </a:r>
            <a:br>
              <a:rPr lang="en-US" sz="1800" dirty="0"/>
            </a:br>
            <a:r>
              <a:rPr lang="en-US" sz="1800" dirty="0"/>
              <a:t>		   		FROM		PROJECT</a:t>
            </a:r>
            <a:br>
              <a:rPr lang="en-US" sz="1800" dirty="0"/>
            </a:br>
            <a:r>
              <a:rPr lang="en-US" sz="1800" dirty="0"/>
              <a:t>		   		WHERE	DNUM=5)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Q3, the second nested query, which is </a:t>
            </a:r>
            <a:r>
              <a:rPr lang="en-US" i="1"/>
              <a:t>not correlated</a:t>
            </a:r>
            <a:r>
              <a:rPr lang="en-US"/>
              <a:t> with the outer query, retrieves the project numbers of all projects controlled by department 5</a:t>
            </a:r>
          </a:p>
          <a:p>
            <a:r>
              <a:rPr lang="en-US"/>
              <a:t>The first nested query, which is correlated, retrieves the project numbers on which the employee works, which is </a:t>
            </a:r>
            <a:r>
              <a:rPr lang="en-US" i="1"/>
              <a:t>different for each employee tuple</a:t>
            </a:r>
            <a:r>
              <a:rPr lang="en-US"/>
              <a:t> because of the correlation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EXISTS is used to </a:t>
            </a:r>
            <a:r>
              <a:rPr lang="en-US" b="1" dirty="0">
                <a:solidFill>
                  <a:srgbClr val="FF0000"/>
                </a:solidFill>
              </a:rPr>
              <a:t>check whether the result of a correlated nested query is empty </a:t>
            </a:r>
            <a:r>
              <a:rPr lang="en-US" dirty="0"/>
              <a:t>(contains no tuples) </a:t>
            </a:r>
            <a:r>
              <a:rPr lang="en-US" b="1" dirty="0">
                <a:solidFill>
                  <a:srgbClr val="FF0000"/>
                </a:solidFill>
              </a:rPr>
              <a:t>or not</a:t>
            </a:r>
          </a:p>
          <a:p>
            <a:pPr lvl="1"/>
            <a:r>
              <a:rPr lang="en-US" dirty="0"/>
              <a:t>We can formulate Query 12 in an alternative form that uses EXISTS as Q12B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1662</Words>
  <Application>Microsoft Office PowerPoint</Application>
  <PresentationFormat>On-screen Show (4:3)</PresentationFormat>
  <Paragraphs>266</Paragraphs>
  <Slides>35</Slides>
  <Notes>32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Zapf Dingbats</vt:lpstr>
      <vt:lpstr>Office Theme</vt:lpstr>
      <vt:lpstr>Database Programming Chapter 5: Advanced queries, assertions, and views</vt:lpstr>
      <vt:lpstr>NESTING OF QUERIES</vt:lpstr>
      <vt:lpstr>NESTING OF QUERIES (contd.)</vt:lpstr>
      <vt:lpstr>CORRELATED NESTED QUERIES</vt:lpstr>
      <vt:lpstr>CORRELATED NESTED QUERIES (contd.)</vt:lpstr>
      <vt:lpstr>CORRELATED NESTED QUERIES (contd.)</vt:lpstr>
      <vt:lpstr>CORRELATED NESTED QUERIES (contd.)</vt:lpstr>
      <vt:lpstr>CORRELATED NESTED QUERIES (contd.)</vt:lpstr>
      <vt:lpstr>THE EXISTS FUNCTION</vt:lpstr>
      <vt:lpstr>THE EXISTS FUNCTION (contd.)</vt:lpstr>
      <vt:lpstr>THE EXISTS FUNCTION (contd.)</vt:lpstr>
      <vt:lpstr>EXPLICIT SETS</vt:lpstr>
      <vt:lpstr>NULLS IN SQL QUERIES</vt:lpstr>
      <vt:lpstr>Joined Relations Feature  in SQL</vt:lpstr>
      <vt:lpstr>Joined Relations Feature  in SQL</vt:lpstr>
      <vt:lpstr>Joined Relations Feature  in SQL (contd.)</vt:lpstr>
      <vt:lpstr>Joined Relations Feature  in SQL (contd.)</vt:lpstr>
      <vt:lpstr>Joined Relations Feature  in SQL (contd.)</vt:lpstr>
      <vt:lpstr>AGGREGATE FUNCTIONS</vt:lpstr>
      <vt:lpstr>AGGREGATE FUNCTIONS (contd.)</vt:lpstr>
      <vt:lpstr>AGGREGATE FUNCTIONS (contd.)</vt:lpstr>
      <vt:lpstr>GROUPING</vt:lpstr>
      <vt:lpstr>GROUPING (contd.)</vt:lpstr>
      <vt:lpstr>GROUPING (contd.)</vt:lpstr>
      <vt:lpstr>THE HAVING-CLAUSE</vt:lpstr>
      <vt:lpstr>THE HAVING-CLAUSE (contd.)</vt:lpstr>
      <vt:lpstr>THE HAVING-CLAUSE (contd.)</vt:lpstr>
      <vt:lpstr>ARITHMETIC OPERATIONS</vt:lpstr>
      <vt:lpstr>CREATE ASSERTION</vt:lpstr>
      <vt:lpstr>CREATE ASSERTION</vt:lpstr>
      <vt:lpstr>VIEWS</vt:lpstr>
      <vt:lpstr>VIEWS</vt:lpstr>
      <vt:lpstr>VIEWS</vt:lpstr>
      <vt:lpstr>VIEWS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NESTING OF QUERIES</dc:title>
  <dc:creator>Tamer Hossien</dc:creator>
  <cp:lastModifiedBy>Tamer</cp:lastModifiedBy>
  <cp:revision>54</cp:revision>
  <dcterms:created xsi:type="dcterms:W3CDTF">2006-08-16T00:00:00Z</dcterms:created>
  <dcterms:modified xsi:type="dcterms:W3CDTF">2018-11-16T06:31:27Z</dcterms:modified>
</cp:coreProperties>
</file>