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93" r:id="rId3"/>
    <p:sldId id="274" r:id="rId4"/>
    <p:sldId id="275" r:id="rId5"/>
    <p:sldId id="276" r:id="rId6"/>
    <p:sldId id="277" r:id="rId7"/>
    <p:sldId id="278" r:id="rId8"/>
    <p:sldId id="279" r:id="rId9"/>
    <p:sldId id="280" r:id="rId10"/>
    <p:sldId id="281" r:id="rId11"/>
    <p:sldId id="282" r:id="rId12"/>
    <p:sldId id="283" r:id="rId13"/>
    <p:sldId id="284" r:id="rId14"/>
    <p:sldId id="285" r:id="rId15"/>
    <p:sldId id="286" r:id="rId16"/>
    <p:sldId id="288" r:id="rId17"/>
    <p:sldId id="289" r:id="rId18"/>
    <p:sldId id="290" r:id="rId19"/>
    <p:sldId id="291" r:id="rId20"/>
    <p:sldId id="287" r:id="rId21"/>
    <p:sldId id="292" r:id="rId22"/>
    <p:sldId id="294" r:id="rId23"/>
    <p:sldId id="296" r:id="rId24"/>
    <p:sldId id="295" r:id="rId25"/>
    <p:sldId id="297" r:id="rId26"/>
    <p:sldId id="298" r:id="rId27"/>
    <p:sldId id="299" r:id="rId28"/>
    <p:sldId id="301" r:id="rId29"/>
    <p:sldId id="302" r:id="rId30"/>
    <p:sldId id="303" r:id="rId31"/>
    <p:sldId id="304" r:id="rId32"/>
    <p:sldId id="300" r:id="rId33"/>
    <p:sldId id="305" r:id="rId34"/>
    <p:sldId id="306" r:id="rId35"/>
    <p:sldId id="307" r:id="rId36"/>
    <p:sldId id="273" r:id="rId37"/>
    <p:sldId id="308" r:id="rId38"/>
    <p:sldId id="309"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28">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ä¸­åº¦æ ·å¼ 2 - å¼ºè°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showGuides="1">
      <p:cViewPr varScale="1">
        <p:scale>
          <a:sx n="83" d="100"/>
          <a:sy n="83" d="100"/>
        </p:scale>
        <p:origin x="566" y="62"/>
      </p:cViewPr>
      <p:guideLst>
        <p:guide orient="horz" pos="2128"/>
        <p:guide pos="3840"/>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DE934FF-F4E1-47C5-9CA5-30A81DDE2BE4}" type="datetimeFigureOut">
              <a:rPr lang="en-US" smtClean="0"/>
              <a:t>12/17/2017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E934FF-F4E1-47C5-9CA5-30A81DDE2BE4}" type="datetimeFigureOut">
              <a:rPr lang="en-US" smtClean="0"/>
              <a:t>12/17/2017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E934FF-F4E1-47C5-9CA5-30A81DDE2BE4}" type="datetimeFigureOut">
              <a:rPr lang="en-US" smtClean="0"/>
              <a:t>12/17/2017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E934FF-F4E1-47C5-9CA5-30A81DDE2BE4}" type="datetimeFigureOut">
              <a:rPr lang="en-US" smtClean="0"/>
              <a:t>12/17/2017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E934FF-F4E1-47C5-9CA5-30A81DDE2BE4}" type="datetimeFigureOut">
              <a:rPr lang="en-US" smtClean="0"/>
              <a:t>12/17/2017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DE934FF-F4E1-47C5-9CA5-30A81DDE2BE4}" type="datetimeFigureOut">
              <a:rPr lang="en-US" smtClean="0"/>
              <a:t>12/17/2017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E934FF-F4E1-47C5-9CA5-30A81DDE2BE4}" type="datetimeFigureOut">
              <a:rPr lang="en-US" smtClean="0"/>
              <a:t>12/17/2017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DE934FF-F4E1-47C5-9CA5-30A81DDE2BE4}" type="datetimeFigureOut">
              <a:rPr lang="en-US" smtClean="0"/>
              <a:t>12/17/2017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t>12/17/2017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E934FF-F4E1-47C5-9CA5-30A81DDE2BE4}" type="datetimeFigureOut">
              <a:rPr lang="en-US" smtClean="0"/>
              <a:t>12/17/2017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E934FF-F4E1-47C5-9CA5-30A81DDE2BE4}" type="datetimeFigureOut">
              <a:rPr lang="en-US" smtClean="0"/>
              <a:t>12/17/2017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E934FF-F4E1-47C5-9CA5-30A81DDE2BE4}" type="datetimeFigureOut">
              <a:rPr lang="en-US" smtClean="0"/>
              <a:t>12/17/2017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61BA9-CDCF-4958-B8AB-66F3BF063E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8060402020202020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8060402020202020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8060402020202020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8060402020202020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8060402020202020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8060402020202020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0">
            <a:extLst>
              <a:ext uri="{FF2B5EF4-FFF2-40B4-BE49-F238E27FC236}">
                <a16:creationId xmlns:a16="http://schemas.microsoft.com/office/drawing/2014/main" id="{559AE206-7EBA-4D33-8BC9-9D8158553F0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3" name="Straight Connector 12">
            <a:extLst>
              <a:ext uri="{FF2B5EF4-FFF2-40B4-BE49-F238E27FC236}">
                <a16:creationId xmlns:a16="http://schemas.microsoft.com/office/drawing/2014/main" id="{9E8E38ED-369A-44C2-B635-0BED0E48A6E8}"/>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B672F332-AF08-46C6-94F0-77684310D7B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Oval 16">
            <a:extLst>
              <a:ext uri="{FF2B5EF4-FFF2-40B4-BE49-F238E27FC236}">
                <a16:creationId xmlns:a16="http://schemas.microsoft.com/office/drawing/2014/main" id="{34244EF8-D73A-40E1-BE73-D46E6B4B04E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AB84D7E8-4ECB-42D7-ADBF-01689B0F24A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Oval 20">
            <a:extLst>
              <a:ext uri="{FF2B5EF4-FFF2-40B4-BE49-F238E27FC236}">
                <a16:creationId xmlns:a16="http://schemas.microsoft.com/office/drawing/2014/main" id="{6437D937-A7F1-4011-92B4-328E5BE1B16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D70EEE54-01F3-4F9C-9875-A0609B189B89}"/>
              </a:ext>
            </a:extLst>
          </p:cNvPr>
          <p:cNvSpPr>
            <a:spLocks noGrp="1"/>
          </p:cNvSpPr>
          <p:nvPr>
            <p:ph type="ctrTitle"/>
          </p:nvPr>
        </p:nvSpPr>
        <p:spPr>
          <a:xfrm>
            <a:off x="642257" y="4525347"/>
            <a:ext cx="6939722" cy="1737360"/>
          </a:xfrm>
        </p:spPr>
        <p:txBody>
          <a:bodyPr anchor="ctr">
            <a:normAutofit/>
          </a:bodyPr>
          <a:lstStyle/>
          <a:p>
            <a:pPr algn="r"/>
            <a:r>
              <a:rPr lang="en-US"/>
              <a:t>Recovery</a:t>
            </a:r>
          </a:p>
        </p:txBody>
      </p:sp>
      <p:sp>
        <p:nvSpPr>
          <p:cNvPr id="6" name="Subtitle 5">
            <a:extLst>
              <a:ext uri="{FF2B5EF4-FFF2-40B4-BE49-F238E27FC236}">
                <a16:creationId xmlns:a16="http://schemas.microsoft.com/office/drawing/2014/main" id="{25D71947-B6A3-442A-9800-A25EA4F47941}"/>
              </a:ext>
            </a:extLst>
          </p:cNvPr>
          <p:cNvSpPr>
            <a:spLocks noGrp="1"/>
          </p:cNvSpPr>
          <p:nvPr>
            <p:ph type="subTitle" idx="1"/>
          </p:nvPr>
        </p:nvSpPr>
        <p:spPr>
          <a:xfrm>
            <a:off x="8050762" y="4525347"/>
            <a:ext cx="3211288" cy="1737360"/>
          </a:xfrm>
        </p:spPr>
        <p:txBody>
          <a:bodyPr anchor="ctr">
            <a:normAutofit/>
          </a:bodyPr>
          <a:lstStyle/>
          <a:p>
            <a:pPr algn="l"/>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0390"/>
            <a:ext cx="10515600" cy="5596890"/>
          </a:xfrm>
        </p:spPr>
        <p:txBody>
          <a:bodyPr/>
          <a:lstStyle/>
          <a:p>
            <a:pPr marL="0" indent="0">
              <a:buNone/>
            </a:pPr>
            <a:r>
              <a:rPr lang="en-US"/>
              <a:t>For incremental logging with immediate updates, a log record for a transaction would contain</a:t>
            </a:r>
          </a:p>
          <a:p>
            <a:pPr marL="457200" lvl="1" indent="0">
              <a:buNone/>
            </a:pPr>
            <a:r>
              <a:rPr lang="en-US" b="1"/>
              <a:t>a. a transaction name, a data item name, and the old and new value of the item.</a:t>
            </a:r>
          </a:p>
          <a:p>
            <a:pPr marL="457200" lvl="1" indent="0">
              <a:buNone/>
            </a:pPr>
            <a:r>
              <a:rPr lang="en-US"/>
              <a:t>b. a transaction name, a data item name, and the old value of the item.</a:t>
            </a:r>
          </a:p>
          <a:p>
            <a:pPr marL="457200" lvl="1" indent="0">
              <a:buNone/>
            </a:pPr>
            <a:r>
              <a:rPr lang="en-US"/>
              <a:t>c. a transaction name, a data item name, and the new value of the item.</a:t>
            </a:r>
          </a:p>
          <a:p>
            <a:pPr marL="457200" lvl="1" indent="0">
              <a:buNone/>
            </a:pPr>
            <a:r>
              <a:rPr lang="en-US"/>
              <a:t>d. a transaction name and a data item name.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0390"/>
            <a:ext cx="10515600" cy="5596890"/>
          </a:xfrm>
        </p:spPr>
        <p:txBody>
          <a:bodyPr/>
          <a:lstStyle/>
          <a:p>
            <a:pPr marL="0" indent="0">
              <a:buNone/>
            </a:pPr>
            <a:r>
              <a:rPr lang="en-US"/>
              <a:t>For incremental logging with immediate updates, a log record for a transaction would contain</a:t>
            </a:r>
          </a:p>
          <a:p>
            <a:pPr marL="457200" lvl="1" indent="0">
              <a:buNone/>
            </a:pPr>
            <a:r>
              <a:rPr lang="en-US" b="1"/>
              <a:t>a. a transaction name, a data item name, and the old and new value of the item.</a:t>
            </a:r>
          </a:p>
          <a:p>
            <a:pPr marL="457200" lvl="1" indent="0">
              <a:buNone/>
            </a:pPr>
            <a:r>
              <a:rPr lang="en-US"/>
              <a:t>b. a transaction name, a data item name, and the old value of the item.</a:t>
            </a:r>
          </a:p>
          <a:p>
            <a:pPr marL="457200" lvl="1" indent="0">
              <a:buNone/>
            </a:pPr>
            <a:r>
              <a:rPr lang="en-US"/>
              <a:t>c. a transaction name, a data item name, and the new value of the item.</a:t>
            </a:r>
          </a:p>
          <a:p>
            <a:pPr marL="457200" lvl="1" indent="0">
              <a:buNone/>
            </a:pPr>
            <a:r>
              <a:rPr lang="en-US"/>
              <a:t>d. a transaction name and a data item name.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0390"/>
            <a:ext cx="10515600" cy="5596890"/>
          </a:xfrm>
        </p:spPr>
        <p:txBody>
          <a:bodyPr/>
          <a:lstStyle/>
          <a:p>
            <a:pPr marL="0" indent="0">
              <a:buNone/>
            </a:pPr>
            <a:r>
              <a:rPr lang="en-US"/>
              <a:t>For correct behavior during recovery, undo and redo operations must be</a:t>
            </a:r>
          </a:p>
          <a:p>
            <a:pPr marL="457200" lvl="1" indent="0">
              <a:buNone/>
            </a:pPr>
            <a:r>
              <a:rPr lang="en-US"/>
              <a:t>a. commutative.</a:t>
            </a:r>
          </a:p>
          <a:p>
            <a:pPr marL="457200" lvl="1" indent="0">
              <a:buNone/>
            </a:pPr>
            <a:r>
              <a:rPr lang="en-US"/>
              <a:t>b. associative.</a:t>
            </a:r>
          </a:p>
          <a:p>
            <a:pPr marL="457200" lvl="1" indent="0">
              <a:buNone/>
            </a:pPr>
            <a:r>
              <a:rPr lang="en-US"/>
              <a:t>c. idempotent.</a:t>
            </a:r>
          </a:p>
          <a:p>
            <a:pPr marL="457200" lvl="1" indent="0">
              <a:buNone/>
            </a:pPr>
            <a:r>
              <a:rPr lang="en-US"/>
              <a:t>d. distributive.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0390"/>
            <a:ext cx="10515600" cy="5596890"/>
          </a:xfrm>
        </p:spPr>
        <p:txBody>
          <a:bodyPr/>
          <a:lstStyle/>
          <a:p>
            <a:pPr marL="0" indent="0">
              <a:buNone/>
            </a:pPr>
            <a:r>
              <a:rPr lang="en-US"/>
              <a:t>For correct behavior during recovery, undo and redo operations must be</a:t>
            </a:r>
          </a:p>
          <a:p>
            <a:pPr marL="457200" lvl="1" indent="0">
              <a:buNone/>
            </a:pPr>
            <a:r>
              <a:rPr lang="en-US"/>
              <a:t>a. commutative.</a:t>
            </a:r>
          </a:p>
          <a:p>
            <a:pPr marL="457200" lvl="1" indent="0">
              <a:buNone/>
            </a:pPr>
            <a:r>
              <a:rPr lang="en-US"/>
              <a:t>b. associative.</a:t>
            </a:r>
          </a:p>
          <a:p>
            <a:pPr marL="457200" lvl="1" indent="0">
              <a:buNone/>
            </a:pPr>
            <a:r>
              <a:rPr lang="en-US" b="1"/>
              <a:t>c. idempotent.</a:t>
            </a:r>
          </a:p>
          <a:p>
            <a:pPr marL="457200" lvl="1" indent="0">
              <a:buNone/>
            </a:pPr>
            <a:r>
              <a:rPr lang="en-US"/>
              <a:t>d. distributive.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0390"/>
            <a:ext cx="10515600" cy="5596890"/>
          </a:xfrm>
        </p:spPr>
        <p:txBody>
          <a:bodyPr/>
          <a:lstStyle/>
          <a:p>
            <a:pPr marL="0" indent="0">
              <a:buNone/>
            </a:pPr>
            <a:r>
              <a:rPr lang="en-US"/>
              <a:t>There is a possibility of a cascading rollback when</a:t>
            </a:r>
          </a:p>
          <a:p>
            <a:pPr marL="457200" lvl="1" indent="0">
              <a:buNone/>
            </a:pPr>
            <a:r>
              <a:rPr lang="en-US"/>
              <a:t>a. a transaction writes items that have been written only by a committed transaction.</a:t>
            </a:r>
          </a:p>
          <a:p>
            <a:pPr marL="457200" lvl="1" indent="0">
              <a:buNone/>
            </a:pPr>
            <a:r>
              <a:rPr lang="en-US"/>
              <a:t>b. a transaction writes an item that is previously written by an uncommitted transaction.</a:t>
            </a:r>
          </a:p>
          <a:p>
            <a:pPr marL="457200" lvl="1" indent="0">
              <a:buNone/>
            </a:pPr>
            <a:r>
              <a:rPr lang="en-US"/>
              <a:t>c. a transaction reads an item that is previously written by an uncommitted transaction.</a:t>
            </a:r>
          </a:p>
          <a:p>
            <a:pPr marL="457200" lvl="1" indent="0">
              <a:buNone/>
            </a:pPr>
            <a:r>
              <a:rPr lang="en-US"/>
              <a:t>d. both (b) and (c).</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0390"/>
            <a:ext cx="10515600" cy="5596890"/>
          </a:xfrm>
        </p:spPr>
        <p:txBody>
          <a:bodyPr/>
          <a:lstStyle/>
          <a:p>
            <a:pPr marL="0" indent="0">
              <a:buNone/>
            </a:pPr>
            <a:r>
              <a:rPr lang="en-US"/>
              <a:t>There is a possibility of a cascading rollback when</a:t>
            </a:r>
          </a:p>
          <a:p>
            <a:pPr marL="457200" lvl="1" indent="0">
              <a:buNone/>
            </a:pPr>
            <a:r>
              <a:rPr lang="en-US"/>
              <a:t>a. a transaction writes items that have been written only by a committed transaction.</a:t>
            </a:r>
          </a:p>
          <a:p>
            <a:pPr marL="457200" lvl="1" indent="0">
              <a:buNone/>
            </a:pPr>
            <a:r>
              <a:rPr lang="en-US"/>
              <a:t>b. a transaction writes an item that is previously written by an uncommitted transaction.</a:t>
            </a:r>
          </a:p>
          <a:p>
            <a:pPr marL="457200" lvl="1" indent="0">
              <a:buNone/>
            </a:pPr>
            <a:r>
              <a:rPr lang="en-US"/>
              <a:t>c. a transaction reads an item that is previously written by an uncommitted transaction.</a:t>
            </a:r>
          </a:p>
          <a:p>
            <a:pPr marL="457200" lvl="1" indent="0">
              <a:buNone/>
            </a:pPr>
            <a:r>
              <a:rPr lang="en-US" b="1"/>
              <a:t>d. both (b) and (c).</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0390"/>
            <a:ext cx="10515600" cy="5596890"/>
          </a:xfrm>
        </p:spPr>
        <p:txBody>
          <a:bodyPr/>
          <a:lstStyle/>
          <a:p>
            <a:pPr marL="0" indent="0">
              <a:buNone/>
            </a:pPr>
            <a:r>
              <a:rPr lang="en-US"/>
              <a:t>To cope with media (disk) failures, it is necessary</a:t>
            </a:r>
          </a:p>
          <a:p>
            <a:pPr marL="457200" lvl="1" indent="0">
              <a:buNone/>
            </a:pPr>
            <a:r>
              <a:rPr lang="en-US"/>
              <a:t>a. for the DBMS to only execute transactions in a single user environment.</a:t>
            </a:r>
          </a:p>
          <a:p>
            <a:pPr marL="457200" lvl="1" indent="0">
              <a:buNone/>
            </a:pPr>
            <a:r>
              <a:rPr lang="en-US"/>
              <a:t>b. to keep a redundant copy of the database.</a:t>
            </a:r>
          </a:p>
          <a:p>
            <a:pPr marL="457200" lvl="1" indent="0">
              <a:buNone/>
            </a:pPr>
            <a:r>
              <a:rPr lang="en-US"/>
              <a:t>c. to never abort a transaction.</a:t>
            </a:r>
          </a:p>
          <a:p>
            <a:pPr marL="457200" lvl="1" indent="0">
              <a:buNone/>
            </a:pPr>
            <a:r>
              <a:rPr lang="en-US"/>
              <a:t>d. all of the above.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0390"/>
            <a:ext cx="10515600" cy="5596890"/>
          </a:xfrm>
        </p:spPr>
        <p:txBody>
          <a:bodyPr/>
          <a:lstStyle/>
          <a:p>
            <a:pPr marL="0" indent="0">
              <a:buNone/>
            </a:pPr>
            <a:r>
              <a:rPr lang="en-US"/>
              <a:t>To cope with media (disk) failures, it is necessary</a:t>
            </a:r>
          </a:p>
          <a:p>
            <a:pPr marL="457200" lvl="1" indent="0">
              <a:buNone/>
            </a:pPr>
            <a:r>
              <a:rPr lang="en-US"/>
              <a:t>a. for the DBMS to only execute transactions in a single user environment.</a:t>
            </a:r>
          </a:p>
          <a:p>
            <a:pPr marL="457200" lvl="1" indent="0">
              <a:buNone/>
            </a:pPr>
            <a:r>
              <a:rPr lang="en-US" b="1"/>
              <a:t>b. to keep a redundant copy of the database.</a:t>
            </a:r>
          </a:p>
          <a:p>
            <a:pPr marL="457200" lvl="1" indent="0">
              <a:buNone/>
            </a:pPr>
            <a:r>
              <a:rPr lang="en-US"/>
              <a:t>c. to never abort a transaction.</a:t>
            </a:r>
          </a:p>
          <a:p>
            <a:pPr marL="457200" lvl="1" indent="0">
              <a:buNone/>
            </a:pPr>
            <a:r>
              <a:rPr lang="en-US"/>
              <a:t>d. all of the above.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0390"/>
            <a:ext cx="10515600" cy="5596890"/>
          </a:xfrm>
        </p:spPr>
        <p:txBody>
          <a:bodyPr/>
          <a:lstStyle/>
          <a:p>
            <a:pPr marL="0" indent="0">
              <a:buNone/>
            </a:pPr>
            <a:r>
              <a:rPr lang="en-US"/>
              <a:t>If the shadowing approach is used for flushing a data item back to disk, then</a:t>
            </a:r>
          </a:p>
          <a:p>
            <a:pPr marL="457200" lvl="1" indent="0">
              <a:buNone/>
            </a:pPr>
            <a:r>
              <a:rPr lang="en-US"/>
              <a:t>a. the item is written to disk only after the transaction commits.</a:t>
            </a:r>
          </a:p>
          <a:p>
            <a:pPr marL="457200" lvl="1" indent="0">
              <a:buNone/>
            </a:pPr>
            <a:r>
              <a:rPr lang="en-US"/>
              <a:t>b. the item is written to a different location on disk.</a:t>
            </a:r>
          </a:p>
          <a:p>
            <a:pPr marL="457200" lvl="1" indent="0">
              <a:buNone/>
            </a:pPr>
            <a:r>
              <a:rPr lang="en-US"/>
              <a:t>c. the item is written to disk before the transaction commits.</a:t>
            </a:r>
          </a:p>
          <a:p>
            <a:pPr marL="457200" lvl="1" indent="0">
              <a:buNone/>
            </a:pPr>
            <a:r>
              <a:rPr lang="en-US"/>
              <a:t>d. the item is written to the same disk location from which it was read.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0390"/>
            <a:ext cx="10515600" cy="5596890"/>
          </a:xfrm>
        </p:spPr>
        <p:txBody>
          <a:bodyPr/>
          <a:lstStyle/>
          <a:p>
            <a:pPr marL="0" indent="0">
              <a:buNone/>
            </a:pPr>
            <a:r>
              <a:rPr lang="en-US"/>
              <a:t>If the shadowing approach is used for flushing a data item back to disk, then</a:t>
            </a:r>
          </a:p>
          <a:p>
            <a:pPr marL="457200" lvl="1" indent="0">
              <a:buNone/>
            </a:pPr>
            <a:r>
              <a:rPr lang="en-US"/>
              <a:t>a. the item is written to disk only after the transaction commits.</a:t>
            </a:r>
          </a:p>
          <a:p>
            <a:pPr marL="457200" lvl="1" indent="0">
              <a:buNone/>
            </a:pPr>
            <a:r>
              <a:rPr lang="en-US" b="1"/>
              <a:t>b. the item is written to a different location on disk.</a:t>
            </a:r>
          </a:p>
          <a:p>
            <a:pPr marL="457200" lvl="1" indent="0">
              <a:buNone/>
            </a:pPr>
            <a:r>
              <a:rPr lang="en-US"/>
              <a:t>c. the item is written to disk before the transaction commits.</a:t>
            </a:r>
          </a:p>
          <a:p>
            <a:pPr marL="457200" lvl="1" indent="0">
              <a:buNone/>
            </a:pPr>
            <a:r>
              <a:rPr lang="en-US"/>
              <a:t>d. the item is written to the same disk location from which it was read.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9D8C8-6C94-4A08-B398-323EF3DFA1D5}"/>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7F83EA1A-C088-4EED-B334-9F8CFED40D63}"/>
              </a:ext>
            </a:extLst>
          </p:cNvPr>
          <p:cNvSpPr>
            <a:spLocks noGrp="1"/>
          </p:cNvSpPr>
          <p:nvPr>
            <p:ph idx="1"/>
          </p:nvPr>
        </p:nvSpPr>
        <p:spPr/>
        <p:txBody>
          <a:bodyPr/>
          <a:lstStyle/>
          <a:p>
            <a:r>
              <a:rPr lang="en-US" dirty="0"/>
              <a:t>Update Types (immediate, Deferred // shadow, in-place)</a:t>
            </a:r>
          </a:p>
          <a:p>
            <a:r>
              <a:rPr lang="en-US" dirty="0"/>
              <a:t>Flush Data Flags </a:t>
            </a:r>
            <a:r>
              <a:rPr lang="en-US" b="1" dirty="0"/>
              <a:t>(Modified</a:t>
            </a:r>
            <a:r>
              <a:rPr lang="en-US" dirty="0"/>
              <a:t> and </a:t>
            </a:r>
            <a:r>
              <a:rPr lang="en-US" b="1" dirty="0"/>
              <a:t>Pin-Unpin)</a:t>
            </a:r>
          </a:p>
          <a:p>
            <a:r>
              <a:rPr lang="en-US" dirty="0"/>
              <a:t>Cache Flush Policy</a:t>
            </a:r>
          </a:p>
          <a:p>
            <a:pPr lvl="2" fontAlgn="base"/>
            <a:r>
              <a:rPr lang="en-US" dirty="0"/>
              <a:t>Steal/No-Force (Undo/Redo) </a:t>
            </a:r>
            <a:r>
              <a:rPr lang="en-US" b="1" dirty="0"/>
              <a:t>(immediate)</a:t>
            </a:r>
          </a:p>
          <a:p>
            <a:pPr lvl="2" fontAlgn="base"/>
            <a:r>
              <a:rPr lang="en-US" dirty="0"/>
              <a:t>Steal/Force (Undo/No-redo)</a:t>
            </a:r>
          </a:p>
          <a:p>
            <a:pPr lvl="2" fontAlgn="base"/>
            <a:r>
              <a:rPr lang="en-US" dirty="0"/>
              <a:t>No-Steal/No-Force (Redo/No-undo) </a:t>
            </a:r>
            <a:r>
              <a:rPr lang="en-US" b="1" dirty="0"/>
              <a:t>(Deferred)</a:t>
            </a:r>
          </a:p>
          <a:p>
            <a:pPr lvl="2" fontAlgn="base"/>
            <a:r>
              <a:rPr lang="en-US" dirty="0"/>
              <a:t>No-Steal/Force (No-undo/No-redo)</a:t>
            </a:r>
          </a:p>
          <a:p>
            <a:pPr fontAlgn="base"/>
            <a:r>
              <a:rPr lang="en-US" dirty="0"/>
              <a:t>ARIES</a:t>
            </a:r>
          </a:p>
          <a:p>
            <a:endParaRPr lang="en-US" b="1" dirty="0"/>
          </a:p>
          <a:p>
            <a:endParaRPr lang="en-US" dirty="0"/>
          </a:p>
        </p:txBody>
      </p:sp>
    </p:spTree>
    <p:extLst>
      <p:ext uri="{BB962C8B-B14F-4D97-AF65-F5344CB8AC3E}">
        <p14:creationId xmlns:p14="http://schemas.microsoft.com/office/powerpoint/2010/main" val="29259075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14">
            <a:extLst>
              <a:ext uri="{FF2B5EF4-FFF2-40B4-BE49-F238E27FC236}">
                <a16:creationId xmlns:a16="http://schemas.microsoft.com/office/drawing/2014/main" id="{C66F2F30-5DC0-44A0-BFA6-E12F46ED16D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0" name="Freeform: Shape 9">
            <a:extLst>
              <a:ext uri="{FF2B5EF4-FFF2-40B4-BE49-F238E27FC236}">
                <a16:creationId xmlns:a16="http://schemas.microsoft.com/office/drawing/2014/main" id="{04DC2037-48A0-4F22-B9D4-8EAEBC780AB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12" name="Freeform 22">
            <a:extLst>
              <a:ext uri="{FF2B5EF4-FFF2-40B4-BE49-F238E27FC236}">
                <a16:creationId xmlns:a16="http://schemas.microsoft.com/office/drawing/2014/main" id="{0006CBFD-ADA0-43D1-9332-9C34CA1C76E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21">
            <a:extLst>
              <a:ext uri="{FF2B5EF4-FFF2-40B4-BE49-F238E27FC236}">
                <a16:creationId xmlns:a16="http://schemas.microsoft.com/office/drawing/2014/main" id="{85872F57-7F42-4F97-8391-DDC8D0054C0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25">
            <a:extLst>
              <a:ext uri="{FF2B5EF4-FFF2-40B4-BE49-F238E27FC236}">
                <a16:creationId xmlns:a16="http://schemas.microsoft.com/office/drawing/2014/main" id="{2B931666-F28F-45F3-A074-66D2272D580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0" y="2245809"/>
            <a:ext cx="9144000" cy="1564716"/>
          </a:xfrm>
        </p:spPr>
        <p:txBody>
          <a:bodyPr vert="horz" lIns="91440" tIns="45720" rIns="91440" bIns="45720" rtlCol="0" anchor="b">
            <a:normAutofit/>
          </a:bodyPr>
          <a:lstStyle/>
          <a:p>
            <a:r>
              <a:rPr lang="en-US" sz="4800" kern="1200">
                <a:solidFill>
                  <a:schemeClr val="tx1"/>
                </a:solidFill>
                <a:latin typeface="+mj-lt"/>
                <a:ea typeface="+mj-ea"/>
                <a:cs typeface="+mj-cs"/>
              </a:rPr>
              <a:t>Roll-back</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FBA79-7949-4A46-A3A8-BF7B07767A1D}"/>
              </a:ext>
            </a:extLst>
          </p:cNvPr>
          <p:cNvSpPr>
            <a:spLocks noGrp="1"/>
          </p:cNvSpPr>
          <p:nvPr>
            <p:ph type="title"/>
          </p:nvPr>
        </p:nvSpPr>
        <p:spPr/>
        <p:txBody>
          <a:bodyPr/>
          <a:lstStyle/>
          <a:p>
            <a:r>
              <a:rPr lang="en-US" dirty="0"/>
              <a:t>19.21 Rolling back</a:t>
            </a:r>
          </a:p>
        </p:txBody>
      </p:sp>
      <p:sp>
        <p:nvSpPr>
          <p:cNvPr id="3" name="Content Placeholder 2">
            <a:extLst>
              <a:ext uri="{FF2B5EF4-FFF2-40B4-BE49-F238E27FC236}">
                <a16:creationId xmlns:a16="http://schemas.microsoft.com/office/drawing/2014/main" id="{023119EA-9D77-47BE-85C2-CFBC9FE5BBBA}"/>
              </a:ext>
            </a:extLst>
          </p:cNvPr>
          <p:cNvSpPr>
            <a:spLocks noGrp="1"/>
          </p:cNvSpPr>
          <p:nvPr>
            <p:ph idx="1"/>
          </p:nvPr>
        </p:nvSpPr>
        <p:spPr>
          <a:xfrm>
            <a:off x="838200" y="1825625"/>
            <a:ext cx="5980889" cy="4351338"/>
          </a:xfrm>
        </p:spPr>
        <p:txBody>
          <a:bodyPr/>
          <a:lstStyle/>
          <a:p>
            <a:r>
              <a:rPr lang="en-US" dirty="0"/>
              <a:t>19.21 Suppose that the system crashes before the </a:t>
            </a:r>
            <a:r>
              <a:rPr lang="en-US" dirty="0">
                <a:solidFill>
                  <a:srgbClr val="FF0000"/>
                </a:solidFill>
              </a:rPr>
              <a:t>[read_item,T3,A] </a:t>
            </a:r>
            <a:r>
              <a:rPr lang="en-US" dirty="0"/>
              <a:t>entry is written to the log will that make any difference in the recovery process? (assume auto-commit)</a:t>
            </a:r>
          </a:p>
          <a:p>
            <a:endParaRPr lang="en-US" dirty="0"/>
          </a:p>
        </p:txBody>
      </p:sp>
      <p:pic>
        <p:nvPicPr>
          <p:cNvPr id="1026" name="Picture 2" descr="https://lh6.googleusercontent.com/uLBMrHG8gh1GvhqQjGE-K1_F2Q3QtFTWZTEMK8GnjcEm0EvU8-N-vAMqsq5QOhtYfNepMPp2Vw0gc2QMxmYbzOvcYEbS8aLvMETKzEWrLk-S38-1N35c2QjrZ7AhQ_Vo-rKXHOlT6fDcz4rY">
            <a:extLst>
              <a:ext uri="{FF2B5EF4-FFF2-40B4-BE49-F238E27FC236}">
                <a16:creationId xmlns:a16="http://schemas.microsoft.com/office/drawing/2014/main" id="{4D1FA51E-7AE3-40FB-8717-E4D93756FA1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2767"/>
          <a:stretch/>
        </p:blipFill>
        <p:spPr bwMode="auto">
          <a:xfrm>
            <a:off x="-307131" y="4001294"/>
            <a:ext cx="7126220" cy="290270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D77515E6-7C8E-418E-973C-960EB0E0B796}"/>
              </a:ext>
            </a:extLst>
          </p:cNvPr>
          <p:cNvPicPr>
            <a:picLocks noChangeAspect="1"/>
          </p:cNvPicPr>
          <p:nvPr/>
        </p:nvPicPr>
        <p:blipFill>
          <a:blip r:embed="rId3"/>
          <a:stretch>
            <a:fillRect/>
          </a:stretch>
        </p:blipFill>
        <p:spPr>
          <a:xfrm>
            <a:off x="6686550" y="1047346"/>
            <a:ext cx="5505450" cy="5638800"/>
          </a:xfrm>
          <a:prstGeom prst="rect">
            <a:avLst/>
          </a:prstGeom>
        </p:spPr>
      </p:pic>
      <p:sp>
        <p:nvSpPr>
          <p:cNvPr id="5" name="Rectangle 4">
            <a:extLst>
              <a:ext uri="{FF2B5EF4-FFF2-40B4-BE49-F238E27FC236}">
                <a16:creationId xmlns:a16="http://schemas.microsoft.com/office/drawing/2014/main" id="{12676A57-8750-491A-93B1-3BD4A143CE35}"/>
              </a:ext>
            </a:extLst>
          </p:cNvPr>
          <p:cNvSpPr/>
          <p:nvPr/>
        </p:nvSpPr>
        <p:spPr>
          <a:xfrm>
            <a:off x="7286017" y="5778230"/>
            <a:ext cx="4533089" cy="398733"/>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85938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FBA79-7949-4A46-A3A8-BF7B07767A1D}"/>
              </a:ext>
            </a:extLst>
          </p:cNvPr>
          <p:cNvSpPr>
            <a:spLocks noGrp="1"/>
          </p:cNvSpPr>
          <p:nvPr>
            <p:ph type="title"/>
          </p:nvPr>
        </p:nvSpPr>
        <p:spPr/>
        <p:txBody>
          <a:bodyPr/>
          <a:lstStyle/>
          <a:p>
            <a:r>
              <a:rPr lang="en-US" dirty="0"/>
              <a:t>Rolling back</a:t>
            </a:r>
          </a:p>
        </p:txBody>
      </p:sp>
      <p:sp>
        <p:nvSpPr>
          <p:cNvPr id="3" name="Content Placeholder 2">
            <a:extLst>
              <a:ext uri="{FF2B5EF4-FFF2-40B4-BE49-F238E27FC236}">
                <a16:creationId xmlns:a16="http://schemas.microsoft.com/office/drawing/2014/main" id="{023119EA-9D77-47BE-85C2-CFBC9FE5BBBA}"/>
              </a:ext>
            </a:extLst>
          </p:cNvPr>
          <p:cNvSpPr>
            <a:spLocks noGrp="1"/>
          </p:cNvSpPr>
          <p:nvPr>
            <p:ph idx="1"/>
          </p:nvPr>
        </p:nvSpPr>
        <p:spPr>
          <a:xfrm>
            <a:off x="838200" y="1825625"/>
            <a:ext cx="5980889" cy="4351338"/>
          </a:xfrm>
        </p:spPr>
        <p:txBody>
          <a:bodyPr>
            <a:normAutofit fontScale="85000" lnSpcReduction="20000"/>
          </a:bodyPr>
          <a:lstStyle/>
          <a:p>
            <a:r>
              <a:rPr lang="en-US" dirty="0"/>
              <a:t>19.21 Suppose that the system crashes before the </a:t>
            </a:r>
            <a:r>
              <a:rPr lang="en-US" dirty="0">
                <a:solidFill>
                  <a:srgbClr val="FF0000"/>
                </a:solidFill>
              </a:rPr>
              <a:t>[read_item,T3,A] </a:t>
            </a:r>
            <a:r>
              <a:rPr lang="en-US" dirty="0"/>
              <a:t>entry is written to the log will that make any difference in the recovery process? (assume auto-commit)</a:t>
            </a:r>
          </a:p>
          <a:p>
            <a:endParaRPr lang="en-US" dirty="0"/>
          </a:p>
          <a:p>
            <a:r>
              <a:rPr lang="en-US" dirty="0">
                <a:solidFill>
                  <a:srgbClr val="FF0000"/>
                </a:solidFill>
              </a:rPr>
              <a:t>There will be no difference in the recovery process, because </a:t>
            </a:r>
            <a:r>
              <a:rPr lang="en-US" dirty="0" err="1">
                <a:solidFill>
                  <a:srgbClr val="FF0000"/>
                </a:solidFill>
              </a:rPr>
              <a:t>read_item</a:t>
            </a:r>
            <a:r>
              <a:rPr lang="en-US" dirty="0">
                <a:solidFill>
                  <a:srgbClr val="FF0000"/>
                </a:solidFill>
              </a:rPr>
              <a:t> operations are needed only for determining if cascading rollback of additional transactions is necessary.</a:t>
            </a:r>
          </a:p>
          <a:p>
            <a:r>
              <a:rPr lang="en-US" dirty="0"/>
              <a:t>Since T3 uncommitted it will roll back, T2 will cascaded roll-back as well</a:t>
            </a:r>
          </a:p>
          <a:p>
            <a:r>
              <a:rPr lang="en-US" dirty="0"/>
              <a:t>A=30 , B 15 , C=40 , D=25</a:t>
            </a:r>
          </a:p>
          <a:p>
            <a:endParaRPr lang="en-US" dirty="0">
              <a:solidFill>
                <a:srgbClr val="FF0000"/>
              </a:solidFill>
            </a:endParaRPr>
          </a:p>
          <a:p>
            <a:endParaRPr lang="en-US" dirty="0"/>
          </a:p>
          <a:p>
            <a:endParaRPr lang="en-US" dirty="0"/>
          </a:p>
        </p:txBody>
      </p:sp>
      <p:pic>
        <p:nvPicPr>
          <p:cNvPr id="4" name="Picture 3">
            <a:extLst>
              <a:ext uri="{FF2B5EF4-FFF2-40B4-BE49-F238E27FC236}">
                <a16:creationId xmlns:a16="http://schemas.microsoft.com/office/drawing/2014/main" id="{D77515E6-7C8E-418E-973C-960EB0E0B796}"/>
              </a:ext>
            </a:extLst>
          </p:cNvPr>
          <p:cNvPicPr>
            <a:picLocks noChangeAspect="1"/>
          </p:cNvPicPr>
          <p:nvPr/>
        </p:nvPicPr>
        <p:blipFill>
          <a:blip r:embed="rId2"/>
          <a:stretch>
            <a:fillRect/>
          </a:stretch>
        </p:blipFill>
        <p:spPr>
          <a:xfrm>
            <a:off x="6686550" y="1047346"/>
            <a:ext cx="5505450" cy="5638800"/>
          </a:xfrm>
          <a:prstGeom prst="rect">
            <a:avLst/>
          </a:prstGeom>
        </p:spPr>
      </p:pic>
      <p:sp>
        <p:nvSpPr>
          <p:cNvPr id="5" name="Rectangle 4">
            <a:extLst>
              <a:ext uri="{FF2B5EF4-FFF2-40B4-BE49-F238E27FC236}">
                <a16:creationId xmlns:a16="http://schemas.microsoft.com/office/drawing/2014/main" id="{12676A57-8750-491A-93B1-3BD4A143CE35}"/>
              </a:ext>
            </a:extLst>
          </p:cNvPr>
          <p:cNvSpPr/>
          <p:nvPr/>
        </p:nvSpPr>
        <p:spPr>
          <a:xfrm>
            <a:off x="7286017" y="5778230"/>
            <a:ext cx="4533089" cy="398733"/>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BAC607C5-B493-4259-BF37-780C2085F440}"/>
              </a:ext>
            </a:extLst>
          </p:cNvPr>
          <p:cNvSpPr/>
          <p:nvPr/>
        </p:nvSpPr>
        <p:spPr>
          <a:xfrm>
            <a:off x="7286017" y="2494386"/>
            <a:ext cx="4533089" cy="398733"/>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8" name="Rectangle 7">
            <a:extLst>
              <a:ext uri="{FF2B5EF4-FFF2-40B4-BE49-F238E27FC236}">
                <a16:creationId xmlns:a16="http://schemas.microsoft.com/office/drawing/2014/main" id="{20067B43-CA14-400D-B1EA-53CB14EF40FE}"/>
              </a:ext>
            </a:extLst>
          </p:cNvPr>
          <p:cNvSpPr/>
          <p:nvPr/>
        </p:nvSpPr>
        <p:spPr>
          <a:xfrm>
            <a:off x="7239000" y="3468013"/>
            <a:ext cx="4533089" cy="398733"/>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Tree>
    <p:extLst>
      <p:ext uri="{BB962C8B-B14F-4D97-AF65-F5344CB8AC3E}">
        <p14:creationId xmlns:p14="http://schemas.microsoft.com/office/powerpoint/2010/main" val="21196002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FBA79-7949-4A46-A3A8-BF7B07767A1D}"/>
              </a:ext>
            </a:extLst>
          </p:cNvPr>
          <p:cNvSpPr>
            <a:spLocks noGrp="1"/>
          </p:cNvSpPr>
          <p:nvPr>
            <p:ph type="title"/>
          </p:nvPr>
        </p:nvSpPr>
        <p:spPr/>
        <p:txBody>
          <a:bodyPr/>
          <a:lstStyle/>
          <a:p>
            <a:r>
              <a:rPr lang="en-US" dirty="0"/>
              <a:t>19.22 Rolling back</a:t>
            </a:r>
          </a:p>
        </p:txBody>
      </p:sp>
      <p:sp>
        <p:nvSpPr>
          <p:cNvPr id="3" name="Content Placeholder 2">
            <a:extLst>
              <a:ext uri="{FF2B5EF4-FFF2-40B4-BE49-F238E27FC236}">
                <a16:creationId xmlns:a16="http://schemas.microsoft.com/office/drawing/2014/main" id="{023119EA-9D77-47BE-85C2-CFBC9FE5BBBA}"/>
              </a:ext>
            </a:extLst>
          </p:cNvPr>
          <p:cNvSpPr>
            <a:spLocks noGrp="1"/>
          </p:cNvSpPr>
          <p:nvPr>
            <p:ph idx="1"/>
          </p:nvPr>
        </p:nvSpPr>
        <p:spPr>
          <a:xfrm>
            <a:off x="838200" y="1825625"/>
            <a:ext cx="5980889" cy="4351338"/>
          </a:xfrm>
        </p:spPr>
        <p:txBody>
          <a:bodyPr>
            <a:normAutofit lnSpcReduction="10000"/>
          </a:bodyPr>
          <a:lstStyle/>
          <a:p>
            <a:r>
              <a:rPr lang="en-US" dirty="0"/>
              <a:t>19.22 Suppose that the system crashes before the [write_item,T2,D,25,26] entry is written to the log  will that make any difference in the recovery process?</a:t>
            </a:r>
          </a:p>
          <a:p>
            <a:endParaRPr lang="en-US" dirty="0"/>
          </a:p>
          <a:p>
            <a:r>
              <a:rPr lang="en-US" dirty="0">
                <a:solidFill>
                  <a:srgbClr val="FF0000"/>
                </a:solidFill>
              </a:rPr>
              <a:t>Since both transactions T2 and T3 are not yet committed, they have to be rolled back during the recovery process.</a:t>
            </a:r>
          </a:p>
          <a:p>
            <a:r>
              <a:rPr lang="en-US" dirty="0"/>
              <a:t>A=30 , B 15 , C=40 , D=25</a:t>
            </a:r>
          </a:p>
          <a:p>
            <a:endParaRPr lang="en-US" dirty="0"/>
          </a:p>
        </p:txBody>
      </p:sp>
      <p:pic>
        <p:nvPicPr>
          <p:cNvPr id="4" name="Picture 3">
            <a:extLst>
              <a:ext uri="{FF2B5EF4-FFF2-40B4-BE49-F238E27FC236}">
                <a16:creationId xmlns:a16="http://schemas.microsoft.com/office/drawing/2014/main" id="{D77515E6-7C8E-418E-973C-960EB0E0B796}"/>
              </a:ext>
            </a:extLst>
          </p:cNvPr>
          <p:cNvPicPr>
            <a:picLocks noChangeAspect="1"/>
          </p:cNvPicPr>
          <p:nvPr/>
        </p:nvPicPr>
        <p:blipFill>
          <a:blip r:embed="rId2"/>
          <a:stretch>
            <a:fillRect/>
          </a:stretch>
        </p:blipFill>
        <p:spPr>
          <a:xfrm>
            <a:off x="6686550" y="1027906"/>
            <a:ext cx="5505450" cy="5638800"/>
          </a:xfrm>
          <a:prstGeom prst="rect">
            <a:avLst/>
          </a:prstGeom>
        </p:spPr>
      </p:pic>
      <p:sp>
        <p:nvSpPr>
          <p:cNvPr id="5" name="Rectangle 4">
            <a:extLst>
              <a:ext uri="{FF2B5EF4-FFF2-40B4-BE49-F238E27FC236}">
                <a16:creationId xmlns:a16="http://schemas.microsoft.com/office/drawing/2014/main" id="{12676A57-8750-491A-93B1-3BD4A143CE35}"/>
              </a:ext>
            </a:extLst>
          </p:cNvPr>
          <p:cNvSpPr/>
          <p:nvPr/>
        </p:nvSpPr>
        <p:spPr>
          <a:xfrm>
            <a:off x="7286017" y="5408577"/>
            <a:ext cx="4533089" cy="398733"/>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36516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B73EB-D8F6-4C2E-90DA-BF43FB543BA8}"/>
              </a:ext>
            </a:extLst>
          </p:cNvPr>
          <p:cNvSpPr>
            <a:spLocks noGrp="1"/>
          </p:cNvSpPr>
          <p:nvPr>
            <p:ph type="title"/>
          </p:nvPr>
        </p:nvSpPr>
        <p:spPr/>
        <p:txBody>
          <a:bodyPr/>
          <a:lstStyle/>
          <a:p>
            <a:r>
              <a:rPr lang="en-US" dirty="0"/>
              <a:t>19.23 Roll-back(immediate)</a:t>
            </a:r>
          </a:p>
        </p:txBody>
      </p:sp>
      <p:sp>
        <p:nvSpPr>
          <p:cNvPr id="3" name="Content Placeholder 2">
            <a:extLst>
              <a:ext uri="{FF2B5EF4-FFF2-40B4-BE49-F238E27FC236}">
                <a16:creationId xmlns:a16="http://schemas.microsoft.com/office/drawing/2014/main" id="{FB87CB21-34CE-4620-94A7-9F306549D733}"/>
              </a:ext>
            </a:extLst>
          </p:cNvPr>
          <p:cNvSpPr>
            <a:spLocks noGrp="1"/>
          </p:cNvSpPr>
          <p:nvPr>
            <p:ph idx="1"/>
          </p:nvPr>
        </p:nvSpPr>
        <p:spPr>
          <a:xfrm>
            <a:off x="710119" y="1825625"/>
            <a:ext cx="6371617" cy="4351338"/>
          </a:xfrm>
        </p:spPr>
        <p:txBody>
          <a:bodyPr>
            <a:normAutofit lnSpcReduction="10000"/>
          </a:bodyPr>
          <a:lstStyle/>
          <a:p>
            <a:r>
              <a:rPr lang="en-US" dirty="0"/>
              <a:t>Suppose that we use the immediate update protocol with checkpointing.</a:t>
            </a:r>
          </a:p>
          <a:p>
            <a:r>
              <a:rPr lang="en-US" dirty="0"/>
              <a:t> Describe the recovery process from the system crash. </a:t>
            </a:r>
          </a:p>
          <a:p>
            <a:r>
              <a:rPr lang="en-US" dirty="0"/>
              <a:t>Specify which transactions are rolled back, </a:t>
            </a:r>
          </a:p>
          <a:p>
            <a:r>
              <a:rPr lang="en-US" dirty="0"/>
              <a:t>which operations in the log are redone</a:t>
            </a:r>
          </a:p>
          <a:p>
            <a:r>
              <a:rPr lang="en-US" dirty="0"/>
              <a:t> and which (if any) are undone, </a:t>
            </a:r>
          </a:p>
          <a:p>
            <a:r>
              <a:rPr lang="en-US" dirty="0"/>
              <a:t>and whether any cascading rollback takes place.</a:t>
            </a:r>
          </a:p>
          <a:p>
            <a:endParaRPr lang="en-US" dirty="0"/>
          </a:p>
        </p:txBody>
      </p:sp>
      <p:pic>
        <p:nvPicPr>
          <p:cNvPr id="2050" name="Picture 2" descr="https://lh5.googleusercontent.com/fddcclWj_yZigplNQzbp7bS-35muqgjDqMLCEXqWR4zmK_IQMmGUcoq1vRhCgnfyb0z_pHFBouo3jzM9KzmcU2Mtkvyxl5COkF0PvW_LoUn8O9I_wee36L8frLVqlsD1zfhO5fcBTWk4_AWZ">
            <a:extLst>
              <a:ext uri="{FF2B5EF4-FFF2-40B4-BE49-F238E27FC236}">
                <a16:creationId xmlns:a16="http://schemas.microsoft.com/office/drawing/2014/main" id="{FF7E298D-0B0C-4778-81B8-CDDEECFC110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378"/>
          <a:stretch/>
        </p:blipFill>
        <p:spPr bwMode="auto">
          <a:xfrm>
            <a:off x="7375031" y="681037"/>
            <a:ext cx="4735905" cy="57197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45885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B73EB-D8F6-4C2E-90DA-BF43FB543BA8}"/>
              </a:ext>
            </a:extLst>
          </p:cNvPr>
          <p:cNvSpPr>
            <a:spLocks noGrp="1"/>
          </p:cNvSpPr>
          <p:nvPr>
            <p:ph type="title"/>
          </p:nvPr>
        </p:nvSpPr>
        <p:spPr/>
        <p:txBody>
          <a:bodyPr/>
          <a:lstStyle/>
          <a:p>
            <a:r>
              <a:rPr lang="en-US" dirty="0"/>
              <a:t>19.23 Roll-back(immediate)</a:t>
            </a:r>
          </a:p>
        </p:txBody>
      </p:sp>
      <p:sp>
        <p:nvSpPr>
          <p:cNvPr id="3" name="Content Placeholder 2">
            <a:extLst>
              <a:ext uri="{FF2B5EF4-FFF2-40B4-BE49-F238E27FC236}">
                <a16:creationId xmlns:a16="http://schemas.microsoft.com/office/drawing/2014/main" id="{FB87CB21-34CE-4620-94A7-9F306549D733}"/>
              </a:ext>
            </a:extLst>
          </p:cNvPr>
          <p:cNvSpPr>
            <a:spLocks noGrp="1"/>
          </p:cNvSpPr>
          <p:nvPr>
            <p:ph idx="1"/>
          </p:nvPr>
        </p:nvSpPr>
        <p:spPr>
          <a:xfrm>
            <a:off x="710119" y="1825625"/>
            <a:ext cx="6371617" cy="4351338"/>
          </a:xfrm>
        </p:spPr>
        <p:txBody>
          <a:bodyPr>
            <a:normAutofit/>
          </a:bodyPr>
          <a:lstStyle/>
          <a:p>
            <a:r>
              <a:rPr lang="en-US" dirty="0"/>
              <a:t>Suppose that we use the immediate update protocol with checkpointing.</a:t>
            </a:r>
          </a:p>
          <a:p>
            <a:r>
              <a:rPr lang="en-US" dirty="0"/>
              <a:t> Describe the recovery process from the system crash. </a:t>
            </a:r>
          </a:p>
          <a:p>
            <a:endParaRPr lang="en-US" dirty="0"/>
          </a:p>
        </p:txBody>
      </p:sp>
      <p:pic>
        <p:nvPicPr>
          <p:cNvPr id="2050" name="Picture 2" descr="https://lh5.googleusercontent.com/fddcclWj_yZigplNQzbp7bS-35muqgjDqMLCEXqWR4zmK_IQMmGUcoq1vRhCgnfyb0z_pHFBouo3jzM9KzmcU2Mtkvyxl5COkF0PvW_LoUn8O9I_wee36L8frLVqlsD1zfhO5fcBTWk4_AWZ">
            <a:extLst>
              <a:ext uri="{FF2B5EF4-FFF2-40B4-BE49-F238E27FC236}">
                <a16:creationId xmlns:a16="http://schemas.microsoft.com/office/drawing/2014/main" id="{FF7E298D-0B0C-4778-81B8-CDDEECFC110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378"/>
          <a:stretch/>
        </p:blipFill>
        <p:spPr bwMode="auto">
          <a:xfrm>
            <a:off x="7375031" y="681037"/>
            <a:ext cx="4735905" cy="57197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05457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83660" y="609600"/>
            <a:ext cx="9550940" cy="1069848"/>
          </a:xfrm>
        </p:spPr>
        <p:txBody>
          <a:bodyPr/>
          <a:lstStyle/>
          <a:p>
            <a:pPr eaLnBrk="1" hangingPunct="1"/>
            <a:r>
              <a:rPr lang="en-US" altLang="en-US" dirty="0"/>
              <a:t>Checkpoints </a:t>
            </a:r>
          </a:p>
        </p:txBody>
      </p:sp>
      <p:sp>
        <p:nvSpPr>
          <p:cNvPr id="21507" name="Rectangle 3"/>
          <p:cNvSpPr>
            <a:spLocks noGrp="1" noChangeArrowheads="1"/>
          </p:cNvSpPr>
          <p:nvPr>
            <p:ph type="body" idx="4294967295"/>
          </p:nvPr>
        </p:nvSpPr>
        <p:spPr>
          <a:xfrm>
            <a:off x="1981200" y="1828800"/>
            <a:ext cx="8229600" cy="4745736"/>
          </a:xfrm>
        </p:spPr>
        <p:txBody>
          <a:bodyPr>
            <a:normAutofit/>
          </a:bodyPr>
          <a:lstStyle/>
          <a:p>
            <a:pPr marL="381000" indent="-381000"/>
            <a:r>
              <a:rPr lang="en-US" altLang="en-US" sz="2000" dirty="0"/>
              <a:t>During recovery we need to consider only the most recent transaction </a:t>
            </a:r>
            <a:r>
              <a:rPr lang="en-US" altLang="en-US" sz="2000" dirty="0" err="1"/>
              <a:t>T</a:t>
            </a:r>
            <a:r>
              <a:rPr lang="en-US" altLang="en-US" sz="2000" baseline="-25000" dirty="0" err="1"/>
              <a:t>i</a:t>
            </a:r>
            <a:r>
              <a:rPr lang="en-US" altLang="en-US" sz="2000" dirty="0"/>
              <a:t> that started before the checkpoint, and transactions that started after </a:t>
            </a:r>
            <a:r>
              <a:rPr lang="en-US" altLang="en-US" sz="2000" i="1" dirty="0" err="1"/>
              <a:t>T</a:t>
            </a:r>
            <a:r>
              <a:rPr lang="en-US" altLang="en-US" sz="2000" i="1" baseline="-25000" dirty="0" err="1"/>
              <a:t>i</a:t>
            </a:r>
            <a:r>
              <a:rPr lang="en-US" altLang="en-US" sz="2000" dirty="0"/>
              <a:t>. </a:t>
            </a:r>
          </a:p>
          <a:p>
            <a:pPr marL="800100" lvl="1" indent="-342900">
              <a:buFont typeface="Monotype Sorts" pitchFamily="2" charset="2"/>
              <a:buAutoNum type="arabicPeriod"/>
            </a:pPr>
            <a:r>
              <a:rPr lang="en-US" altLang="en-US" sz="2000" dirty="0"/>
              <a:t>Scan backwards from end of log to find the most recent &lt;</a:t>
            </a:r>
            <a:r>
              <a:rPr lang="en-US" altLang="en-US" sz="2000" b="1" dirty="0"/>
              <a:t>checkpoint</a:t>
            </a:r>
            <a:r>
              <a:rPr lang="en-US" altLang="en-US" sz="2000" dirty="0"/>
              <a:t>&gt; record </a:t>
            </a:r>
          </a:p>
          <a:p>
            <a:pPr marL="800100" lvl="1" indent="-342900">
              <a:buFont typeface="Monotype Sorts" pitchFamily="2" charset="2"/>
              <a:buAutoNum type="arabicPeriod"/>
            </a:pPr>
            <a:r>
              <a:rPr lang="en-US" altLang="en-US" sz="2000" dirty="0"/>
              <a:t>Continue scanning backwards till a record </a:t>
            </a:r>
            <a:r>
              <a:rPr lang="en-US" altLang="en-US" sz="2000" i="1" dirty="0"/>
              <a:t>&lt;</a:t>
            </a:r>
            <a:r>
              <a:rPr lang="en-US" altLang="en-US" sz="2000" i="1" dirty="0" err="1"/>
              <a:t>T</a:t>
            </a:r>
            <a:r>
              <a:rPr lang="en-US" altLang="en-US" sz="2000" i="1" baseline="-25000" dirty="0" err="1"/>
              <a:t>i</a:t>
            </a:r>
            <a:r>
              <a:rPr lang="en-US" altLang="en-US" sz="2000" b="1" dirty="0"/>
              <a:t> start</a:t>
            </a:r>
            <a:r>
              <a:rPr lang="en-US" altLang="en-US" sz="2000" dirty="0"/>
              <a:t>&gt; is found. </a:t>
            </a:r>
          </a:p>
          <a:p>
            <a:pPr marL="800100" lvl="1" indent="-342900">
              <a:buFont typeface="Monotype Sorts" pitchFamily="2" charset="2"/>
              <a:buAutoNum type="arabicPeriod"/>
            </a:pPr>
            <a:r>
              <a:rPr lang="en-US" altLang="en-US" sz="2000" dirty="0"/>
              <a:t>Need only consider the part of log following above </a:t>
            </a:r>
            <a:r>
              <a:rPr lang="en-US" altLang="en-US" sz="2000" b="1" dirty="0"/>
              <a:t>star</a:t>
            </a:r>
            <a:r>
              <a:rPr lang="en-US" altLang="en-US" sz="2000" dirty="0"/>
              <a:t>t record. Earlier part of log can be ignored during recovery, and can be erased whenever desired.</a:t>
            </a:r>
          </a:p>
          <a:p>
            <a:pPr marL="800100" lvl="1" indent="-342900">
              <a:buFont typeface="Monotype Sorts" pitchFamily="2" charset="2"/>
              <a:buAutoNum type="arabicPeriod"/>
            </a:pPr>
            <a:r>
              <a:rPr lang="en-US" altLang="en-US" sz="2000" dirty="0"/>
              <a:t>For all transactions (starting from </a:t>
            </a:r>
            <a:r>
              <a:rPr lang="en-US" altLang="en-US" sz="2000" i="1" dirty="0" err="1"/>
              <a:t>T</a:t>
            </a:r>
            <a:r>
              <a:rPr lang="en-US" altLang="en-US" sz="2000" i="1" baseline="-25000" dirty="0" err="1"/>
              <a:t>i</a:t>
            </a:r>
            <a:r>
              <a:rPr lang="en-US" altLang="en-US" sz="2000" dirty="0"/>
              <a:t> or later) with no </a:t>
            </a:r>
            <a:r>
              <a:rPr lang="en-US" altLang="en-US" sz="2000" i="1" dirty="0"/>
              <a:t>&lt;</a:t>
            </a:r>
            <a:r>
              <a:rPr lang="en-US" altLang="en-US" sz="2000" i="1" dirty="0" err="1"/>
              <a:t>T</a:t>
            </a:r>
            <a:r>
              <a:rPr lang="en-US" altLang="en-US" sz="2000" i="1" baseline="-25000" dirty="0" err="1"/>
              <a:t>i</a:t>
            </a:r>
            <a:r>
              <a:rPr lang="en-US" altLang="en-US" sz="2000" dirty="0"/>
              <a:t> </a:t>
            </a:r>
            <a:r>
              <a:rPr lang="en-US" altLang="en-US" sz="2000" b="1" dirty="0"/>
              <a:t>commit</a:t>
            </a:r>
            <a:r>
              <a:rPr lang="en-US" altLang="en-US" sz="2000" i="1" dirty="0"/>
              <a:t>&gt;</a:t>
            </a:r>
            <a:r>
              <a:rPr lang="en-US" altLang="en-US" sz="2000" dirty="0"/>
              <a:t>, execute </a:t>
            </a:r>
            <a:r>
              <a:rPr lang="en-US" altLang="en-US" sz="2000" b="1" dirty="0"/>
              <a:t>undo</a:t>
            </a:r>
            <a:r>
              <a:rPr lang="en-US" altLang="en-US" sz="2000" b="1" i="1" dirty="0"/>
              <a:t>(</a:t>
            </a:r>
            <a:r>
              <a:rPr lang="en-US" altLang="en-US" sz="2000" i="1" dirty="0" err="1"/>
              <a:t>T</a:t>
            </a:r>
            <a:r>
              <a:rPr lang="en-US" altLang="en-US" sz="2000" i="1" baseline="-25000" dirty="0" err="1"/>
              <a:t>i</a:t>
            </a:r>
            <a:r>
              <a:rPr lang="en-US" altLang="en-US" sz="2000" i="1" dirty="0"/>
              <a:t>). </a:t>
            </a:r>
            <a:r>
              <a:rPr lang="en-US" altLang="en-US" sz="2000" dirty="0"/>
              <a:t>(Done only in case of immediate modification.)</a:t>
            </a:r>
          </a:p>
          <a:p>
            <a:pPr marL="800100" lvl="1" indent="-342900">
              <a:buFont typeface="Monotype Sorts" pitchFamily="2" charset="2"/>
              <a:buAutoNum type="arabicPeriod"/>
            </a:pPr>
            <a:r>
              <a:rPr lang="en-US" altLang="en-US" sz="2000" dirty="0"/>
              <a:t>Scanning forward in the log, for all transactions starting from </a:t>
            </a:r>
            <a:r>
              <a:rPr lang="en-US" altLang="en-US" sz="2000" i="1" dirty="0" err="1"/>
              <a:t>T</a:t>
            </a:r>
            <a:r>
              <a:rPr lang="en-US" altLang="en-US" sz="2000" i="1" baseline="-25000" dirty="0" err="1"/>
              <a:t>i</a:t>
            </a:r>
            <a:r>
              <a:rPr lang="en-US" altLang="en-US" sz="2000" i="1" dirty="0"/>
              <a:t> </a:t>
            </a:r>
            <a:r>
              <a:rPr lang="en-US" altLang="en-US" sz="2000" dirty="0"/>
              <a:t>or later with a </a:t>
            </a:r>
            <a:r>
              <a:rPr lang="en-US" altLang="en-US" sz="2000" i="1" dirty="0"/>
              <a:t>&lt;</a:t>
            </a:r>
            <a:r>
              <a:rPr lang="en-US" altLang="en-US" sz="2000" i="1" dirty="0" err="1"/>
              <a:t>T</a:t>
            </a:r>
            <a:r>
              <a:rPr lang="en-US" altLang="en-US" sz="2000" i="1" baseline="-25000" dirty="0" err="1"/>
              <a:t>i</a:t>
            </a:r>
            <a:r>
              <a:rPr lang="en-US" altLang="en-US" sz="2000" i="1" dirty="0"/>
              <a:t> </a:t>
            </a:r>
            <a:r>
              <a:rPr lang="en-US" altLang="en-US" sz="2000" b="1" i="1" dirty="0"/>
              <a:t> </a:t>
            </a:r>
            <a:r>
              <a:rPr lang="en-US" altLang="en-US" sz="2000" b="1" dirty="0"/>
              <a:t>commit</a:t>
            </a:r>
            <a:r>
              <a:rPr lang="en-US" altLang="en-US" sz="2000" i="1" dirty="0"/>
              <a:t>&gt;</a:t>
            </a:r>
            <a:r>
              <a:rPr lang="en-US" altLang="en-US" sz="2000" dirty="0"/>
              <a:t>,  execute </a:t>
            </a:r>
            <a:r>
              <a:rPr lang="en-US" altLang="en-US" sz="2000" b="1" dirty="0"/>
              <a:t>redo</a:t>
            </a:r>
            <a:r>
              <a:rPr lang="en-US" altLang="en-US" sz="2000" b="1" i="1" dirty="0"/>
              <a:t>(</a:t>
            </a:r>
            <a:r>
              <a:rPr lang="en-US" altLang="en-US" sz="2000" i="1" dirty="0" err="1"/>
              <a:t>T</a:t>
            </a:r>
            <a:r>
              <a:rPr lang="en-US" altLang="en-US" sz="2000" i="1" baseline="-25000" dirty="0" err="1"/>
              <a:t>i</a:t>
            </a:r>
            <a:r>
              <a:rPr lang="en-US" altLang="en-US" sz="2000" i="1" dirty="0"/>
              <a:t>).</a:t>
            </a:r>
            <a:endParaRPr lang="en-US" altLang="en-US" sz="2000" dirty="0"/>
          </a:p>
        </p:txBody>
      </p:sp>
    </p:spTree>
    <p:extLst>
      <p:ext uri="{BB962C8B-B14F-4D97-AF65-F5344CB8AC3E}">
        <p14:creationId xmlns:p14="http://schemas.microsoft.com/office/powerpoint/2010/main" val="6792664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B73EB-D8F6-4C2E-90DA-BF43FB543BA8}"/>
              </a:ext>
            </a:extLst>
          </p:cNvPr>
          <p:cNvSpPr>
            <a:spLocks noGrp="1"/>
          </p:cNvSpPr>
          <p:nvPr>
            <p:ph type="title"/>
          </p:nvPr>
        </p:nvSpPr>
        <p:spPr/>
        <p:txBody>
          <a:bodyPr/>
          <a:lstStyle/>
          <a:p>
            <a:r>
              <a:rPr lang="en-US" dirty="0"/>
              <a:t>19.23 Roll-back(immediate)</a:t>
            </a:r>
          </a:p>
        </p:txBody>
      </p:sp>
      <p:sp>
        <p:nvSpPr>
          <p:cNvPr id="3" name="Content Placeholder 2">
            <a:extLst>
              <a:ext uri="{FF2B5EF4-FFF2-40B4-BE49-F238E27FC236}">
                <a16:creationId xmlns:a16="http://schemas.microsoft.com/office/drawing/2014/main" id="{FB87CB21-34CE-4620-94A7-9F306549D733}"/>
              </a:ext>
            </a:extLst>
          </p:cNvPr>
          <p:cNvSpPr>
            <a:spLocks noGrp="1"/>
          </p:cNvSpPr>
          <p:nvPr>
            <p:ph idx="1"/>
          </p:nvPr>
        </p:nvSpPr>
        <p:spPr>
          <a:xfrm>
            <a:off x="710119" y="1825625"/>
            <a:ext cx="6371617" cy="4351338"/>
          </a:xfrm>
        </p:spPr>
        <p:txBody>
          <a:bodyPr>
            <a:normAutofit fontScale="92500" lnSpcReduction="10000"/>
          </a:bodyPr>
          <a:lstStyle/>
          <a:p>
            <a:r>
              <a:rPr lang="en-US" dirty="0"/>
              <a:t>Suppose that we use the immediate update protocol with checkpointing.</a:t>
            </a:r>
          </a:p>
          <a:p>
            <a:r>
              <a:rPr lang="en-US" dirty="0"/>
              <a:t> Describe the recovery process from the system crash. </a:t>
            </a:r>
          </a:p>
          <a:p>
            <a:r>
              <a:rPr lang="en-US" dirty="0"/>
              <a:t>Specify which transactions are rolled back,  </a:t>
            </a:r>
            <a:r>
              <a:rPr lang="en-US" dirty="0">
                <a:solidFill>
                  <a:srgbClr val="FF0000"/>
                </a:solidFill>
              </a:rPr>
              <a:t>(T2,T3) </a:t>
            </a:r>
          </a:p>
          <a:p>
            <a:r>
              <a:rPr lang="en-US" dirty="0"/>
              <a:t>which operations in the log are redone</a:t>
            </a:r>
            <a:r>
              <a:rPr lang="en-US" dirty="0">
                <a:solidFill>
                  <a:srgbClr val="FF0000"/>
                </a:solidFill>
              </a:rPr>
              <a:t>(T4)</a:t>
            </a:r>
          </a:p>
          <a:p>
            <a:r>
              <a:rPr lang="en-US" dirty="0"/>
              <a:t> and which (if any) are undone, </a:t>
            </a:r>
            <a:r>
              <a:rPr lang="en-US" dirty="0">
                <a:solidFill>
                  <a:srgbClr val="FF0000"/>
                </a:solidFill>
              </a:rPr>
              <a:t>(T2,T3) </a:t>
            </a:r>
            <a:r>
              <a:rPr lang="en-US" dirty="0"/>
              <a:t> </a:t>
            </a:r>
          </a:p>
          <a:p>
            <a:r>
              <a:rPr lang="en-US" dirty="0"/>
              <a:t>and whether any cascading rollback takes place. </a:t>
            </a:r>
            <a:r>
              <a:rPr lang="en-US" dirty="0">
                <a:solidFill>
                  <a:srgbClr val="FF0000"/>
                </a:solidFill>
              </a:rPr>
              <a:t>(NO)</a:t>
            </a:r>
          </a:p>
          <a:p>
            <a:r>
              <a:rPr lang="en-US" dirty="0">
                <a:solidFill>
                  <a:srgbClr val="FF0000"/>
                </a:solidFill>
              </a:rPr>
              <a:t>D=15</a:t>
            </a:r>
          </a:p>
        </p:txBody>
      </p:sp>
      <p:pic>
        <p:nvPicPr>
          <p:cNvPr id="2050" name="Picture 2" descr="https://lh5.googleusercontent.com/fddcclWj_yZigplNQzbp7bS-35muqgjDqMLCEXqWR4zmK_IQMmGUcoq1vRhCgnfyb0z_pHFBouo3jzM9KzmcU2Mtkvyxl5COkF0PvW_LoUn8O9I_wee36L8frLVqlsD1zfhO5fcBTWk4_AWZ">
            <a:extLst>
              <a:ext uri="{FF2B5EF4-FFF2-40B4-BE49-F238E27FC236}">
                <a16:creationId xmlns:a16="http://schemas.microsoft.com/office/drawing/2014/main" id="{FF7E298D-0B0C-4778-81B8-CDDEECFC110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378"/>
          <a:stretch/>
        </p:blipFill>
        <p:spPr bwMode="auto">
          <a:xfrm>
            <a:off x="7375031" y="681037"/>
            <a:ext cx="4735905" cy="571979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a:extLst>
              <a:ext uri="{FF2B5EF4-FFF2-40B4-BE49-F238E27FC236}">
                <a16:creationId xmlns:a16="http://schemas.microsoft.com/office/drawing/2014/main" id="{4528B887-1D18-42AB-90C8-F260DABADAD4}"/>
              </a:ext>
            </a:extLst>
          </p:cNvPr>
          <p:cNvCxnSpPr/>
          <p:nvPr/>
        </p:nvCxnSpPr>
        <p:spPr>
          <a:xfrm>
            <a:off x="6955277" y="6245157"/>
            <a:ext cx="7587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21150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B73EB-D8F6-4C2E-90DA-BF43FB543BA8}"/>
              </a:ext>
            </a:extLst>
          </p:cNvPr>
          <p:cNvSpPr>
            <a:spLocks noGrp="1"/>
          </p:cNvSpPr>
          <p:nvPr>
            <p:ph type="title"/>
          </p:nvPr>
        </p:nvSpPr>
        <p:spPr/>
        <p:txBody>
          <a:bodyPr/>
          <a:lstStyle/>
          <a:p>
            <a:r>
              <a:rPr lang="en-US" dirty="0"/>
              <a:t>19.23 Roll-back(immediate)</a:t>
            </a:r>
          </a:p>
        </p:txBody>
      </p:sp>
      <p:sp>
        <p:nvSpPr>
          <p:cNvPr id="3" name="Content Placeholder 2">
            <a:extLst>
              <a:ext uri="{FF2B5EF4-FFF2-40B4-BE49-F238E27FC236}">
                <a16:creationId xmlns:a16="http://schemas.microsoft.com/office/drawing/2014/main" id="{FB87CB21-34CE-4620-94A7-9F306549D733}"/>
              </a:ext>
            </a:extLst>
          </p:cNvPr>
          <p:cNvSpPr>
            <a:spLocks noGrp="1"/>
          </p:cNvSpPr>
          <p:nvPr>
            <p:ph idx="1"/>
          </p:nvPr>
        </p:nvSpPr>
        <p:spPr>
          <a:xfrm>
            <a:off x="710119" y="1825625"/>
            <a:ext cx="6371617" cy="4351338"/>
          </a:xfrm>
        </p:spPr>
        <p:txBody>
          <a:bodyPr>
            <a:normAutofit fontScale="92500" lnSpcReduction="10000"/>
          </a:bodyPr>
          <a:lstStyle/>
          <a:p>
            <a:r>
              <a:rPr lang="en-US" dirty="0"/>
              <a:t>Suppose that we use the immediate update protocol with checkpointing.</a:t>
            </a:r>
          </a:p>
          <a:p>
            <a:r>
              <a:rPr lang="en-US" dirty="0"/>
              <a:t> Describe the recovery process from the system crash. </a:t>
            </a:r>
          </a:p>
          <a:p>
            <a:r>
              <a:rPr lang="en-US" dirty="0"/>
              <a:t>Specify which transactions are rolled back,  </a:t>
            </a:r>
            <a:r>
              <a:rPr lang="en-US" dirty="0">
                <a:solidFill>
                  <a:srgbClr val="FF0000"/>
                </a:solidFill>
              </a:rPr>
              <a:t>(T2,T3) </a:t>
            </a:r>
          </a:p>
          <a:p>
            <a:r>
              <a:rPr lang="en-US" dirty="0"/>
              <a:t>which operations in the log are redone</a:t>
            </a:r>
            <a:r>
              <a:rPr lang="en-US" dirty="0">
                <a:solidFill>
                  <a:srgbClr val="FF0000"/>
                </a:solidFill>
              </a:rPr>
              <a:t>(T4)</a:t>
            </a:r>
          </a:p>
          <a:p>
            <a:r>
              <a:rPr lang="en-US" dirty="0"/>
              <a:t> and which (if any) are undone, </a:t>
            </a:r>
            <a:r>
              <a:rPr lang="en-US" dirty="0">
                <a:solidFill>
                  <a:srgbClr val="FF0000"/>
                </a:solidFill>
              </a:rPr>
              <a:t>(T2,T3) </a:t>
            </a:r>
            <a:r>
              <a:rPr lang="en-US" dirty="0"/>
              <a:t> </a:t>
            </a:r>
          </a:p>
          <a:p>
            <a:r>
              <a:rPr lang="en-US" dirty="0"/>
              <a:t>and whether any cascading rollback takes place. </a:t>
            </a:r>
            <a:r>
              <a:rPr lang="en-US" dirty="0">
                <a:solidFill>
                  <a:srgbClr val="FF0000"/>
                </a:solidFill>
              </a:rPr>
              <a:t>(NO)</a:t>
            </a:r>
          </a:p>
          <a:p>
            <a:r>
              <a:rPr lang="en-US" dirty="0">
                <a:solidFill>
                  <a:srgbClr val="FF0000"/>
                </a:solidFill>
              </a:rPr>
              <a:t>D=15, C= 30</a:t>
            </a:r>
          </a:p>
        </p:txBody>
      </p:sp>
      <p:pic>
        <p:nvPicPr>
          <p:cNvPr id="2050" name="Picture 2" descr="https://lh5.googleusercontent.com/fddcclWj_yZigplNQzbp7bS-35muqgjDqMLCEXqWR4zmK_IQMmGUcoq1vRhCgnfyb0z_pHFBouo3jzM9KzmcU2Mtkvyxl5COkF0PvW_LoUn8O9I_wee36L8frLVqlsD1zfhO5fcBTWk4_AWZ">
            <a:extLst>
              <a:ext uri="{FF2B5EF4-FFF2-40B4-BE49-F238E27FC236}">
                <a16:creationId xmlns:a16="http://schemas.microsoft.com/office/drawing/2014/main" id="{FF7E298D-0B0C-4778-81B8-CDDEECFC110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378"/>
          <a:stretch/>
        </p:blipFill>
        <p:spPr bwMode="auto">
          <a:xfrm>
            <a:off x="7375031" y="681037"/>
            <a:ext cx="4735905" cy="571979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a:extLst>
              <a:ext uri="{FF2B5EF4-FFF2-40B4-BE49-F238E27FC236}">
                <a16:creationId xmlns:a16="http://schemas.microsoft.com/office/drawing/2014/main" id="{4528B887-1D18-42AB-90C8-F260DABADAD4}"/>
              </a:ext>
            </a:extLst>
          </p:cNvPr>
          <p:cNvCxnSpPr/>
          <p:nvPr/>
        </p:nvCxnSpPr>
        <p:spPr>
          <a:xfrm>
            <a:off x="6955277" y="4727637"/>
            <a:ext cx="7587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17749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B73EB-D8F6-4C2E-90DA-BF43FB543BA8}"/>
              </a:ext>
            </a:extLst>
          </p:cNvPr>
          <p:cNvSpPr>
            <a:spLocks noGrp="1"/>
          </p:cNvSpPr>
          <p:nvPr>
            <p:ph type="title"/>
          </p:nvPr>
        </p:nvSpPr>
        <p:spPr/>
        <p:txBody>
          <a:bodyPr/>
          <a:lstStyle/>
          <a:p>
            <a:r>
              <a:rPr lang="en-US" dirty="0"/>
              <a:t>19.23 Roll-back(immediate)</a:t>
            </a:r>
          </a:p>
        </p:txBody>
      </p:sp>
      <p:sp>
        <p:nvSpPr>
          <p:cNvPr id="3" name="Content Placeholder 2">
            <a:extLst>
              <a:ext uri="{FF2B5EF4-FFF2-40B4-BE49-F238E27FC236}">
                <a16:creationId xmlns:a16="http://schemas.microsoft.com/office/drawing/2014/main" id="{FB87CB21-34CE-4620-94A7-9F306549D733}"/>
              </a:ext>
            </a:extLst>
          </p:cNvPr>
          <p:cNvSpPr>
            <a:spLocks noGrp="1"/>
          </p:cNvSpPr>
          <p:nvPr>
            <p:ph idx="1"/>
          </p:nvPr>
        </p:nvSpPr>
        <p:spPr>
          <a:xfrm>
            <a:off x="710119" y="1825625"/>
            <a:ext cx="6371617" cy="4351338"/>
          </a:xfrm>
        </p:spPr>
        <p:txBody>
          <a:bodyPr>
            <a:normAutofit fontScale="92500" lnSpcReduction="10000"/>
          </a:bodyPr>
          <a:lstStyle/>
          <a:p>
            <a:r>
              <a:rPr lang="en-US" dirty="0"/>
              <a:t>Suppose that we use the immediate update protocol with checkpointing.</a:t>
            </a:r>
          </a:p>
          <a:p>
            <a:r>
              <a:rPr lang="en-US" dirty="0"/>
              <a:t> Describe the recovery process from the system crash. </a:t>
            </a:r>
          </a:p>
          <a:p>
            <a:r>
              <a:rPr lang="en-US" dirty="0"/>
              <a:t>Specify which transactions are rolled back,  </a:t>
            </a:r>
            <a:r>
              <a:rPr lang="en-US" dirty="0">
                <a:solidFill>
                  <a:srgbClr val="FF0000"/>
                </a:solidFill>
              </a:rPr>
              <a:t>(T2,T3) </a:t>
            </a:r>
          </a:p>
          <a:p>
            <a:r>
              <a:rPr lang="en-US" dirty="0"/>
              <a:t>which operations in the log are redone</a:t>
            </a:r>
            <a:r>
              <a:rPr lang="en-US" dirty="0">
                <a:solidFill>
                  <a:srgbClr val="FF0000"/>
                </a:solidFill>
              </a:rPr>
              <a:t>(T4)</a:t>
            </a:r>
          </a:p>
          <a:p>
            <a:r>
              <a:rPr lang="en-US" dirty="0"/>
              <a:t> and which (if any) are undone, </a:t>
            </a:r>
            <a:r>
              <a:rPr lang="en-US" dirty="0">
                <a:solidFill>
                  <a:srgbClr val="FF0000"/>
                </a:solidFill>
              </a:rPr>
              <a:t>(T2,T3) </a:t>
            </a:r>
            <a:r>
              <a:rPr lang="en-US" dirty="0"/>
              <a:t> </a:t>
            </a:r>
          </a:p>
          <a:p>
            <a:r>
              <a:rPr lang="en-US" dirty="0"/>
              <a:t>and whether any cascading rollback takes place. </a:t>
            </a:r>
            <a:r>
              <a:rPr lang="en-US" dirty="0">
                <a:solidFill>
                  <a:srgbClr val="FF0000"/>
                </a:solidFill>
              </a:rPr>
              <a:t>(NO)</a:t>
            </a:r>
          </a:p>
          <a:p>
            <a:r>
              <a:rPr lang="en-US" dirty="0">
                <a:solidFill>
                  <a:srgbClr val="FF0000"/>
                </a:solidFill>
              </a:rPr>
              <a:t>D=15, C= 30,B=12</a:t>
            </a:r>
          </a:p>
        </p:txBody>
      </p:sp>
      <p:pic>
        <p:nvPicPr>
          <p:cNvPr id="2050" name="Picture 2" descr="https://lh5.googleusercontent.com/fddcclWj_yZigplNQzbp7bS-35muqgjDqMLCEXqWR4zmK_IQMmGUcoq1vRhCgnfyb0z_pHFBouo3jzM9KzmcU2Mtkvyxl5COkF0PvW_LoUn8O9I_wee36L8frLVqlsD1zfhO5fcBTWk4_AWZ">
            <a:extLst>
              <a:ext uri="{FF2B5EF4-FFF2-40B4-BE49-F238E27FC236}">
                <a16:creationId xmlns:a16="http://schemas.microsoft.com/office/drawing/2014/main" id="{FF7E298D-0B0C-4778-81B8-CDDEECFC110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378"/>
          <a:stretch/>
        </p:blipFill>
        <p:spPr bwMode="auto">
          <a:xfrm>
            <a:off x="7375031" y="681037"/>
            <a:ext cx="4735905" cy="571979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a:extLst>
              <a:ext uri="{FF2B5EF4-FFF2-40B4-BE49-F238E27FC236}">
                <a16:creationId xmlns:a16="http://schemas.microsoft.com/office/drawing/2014/main" id="{4528B887-1D18-42AB-90C8-F260DABADAD4}"/>
              </a:ext>
            </a:extLst>
          </p:cNvPr>
          <p:cNvCxnSpPr/>
          <p:nvPr/>
        </p:nvCxnSpPr>
        <p:spPr>
          <a:xfrm>
            <a:off x="6955277" y="3219844"/>
            <a:ext cx="7587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5611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838200" y="824865"/>
            <a:ext cx="10515600" cy="5353050"/>
          </a:xfrm>
        </p:spPr>
        <p:txBody>
          <a:bodyPr>
            <a:normAutofit fontScale="97500"/>
          </a:bodyPr>
          <a:lstStyle/>
          <a:p>
            <a:r>
              <a:rPr lang="en-US"/>
              <a:t>Incremental logging with deferred updates implies that the recovery system must necessarily</a:t>
            </a:r>
          </a:p>
          <a:p>
            <a:endParaRPr lang="en-US"/>
          </a:p>
          <a:p>
            <a:pPr marL="0" indent="0">
              <a:buNone/>
            </a:pPr>
            <a:r>
              <a:rPr lang="en-US"/>
              <a:t>a. store the old value of the updated item in the log.</a:t>
            </a:r>
          </a:p>
          <a:p>
            <a:pPr marL="0" indent="0">
              <a:buNone/>
            </a:pPr>
            <a:endParaRPr lang="en-US"/>
          </a:p>
          <a:p>
            <a:pPr marL="0" indent="0">
              <a:buNone/>
            </a:pPr>
            <a:r>
              <a:rPr lang="en-US"/>
              <a:t>b. store the new value of the updated item in the log.</a:t>
            </a:r>
          </a:p>
          <a:p>
            <a:pPr marL="0" indent="0">
              <a:buNone/>
            </a:pPr>
            <a:endParaRPr lang="en-US"/>
          </a:p>
          <a:p>
            <a:pPr marL="0" indent="0">
              <a:buNone/>
            </a:pPr>
            <a:r>
              <a:rPr lang="en-US"/>
              <a:t>c. store both the old and new value of the updated item in the log.</a:t>
            </a:r>
          </a:p>
          <a:p>
            <a:pPr marL="0" indent="0">
              <a:buNone/>
            </a:pPr>
            <a:endParaRPr lang="en-US"/>
          </a:p>
          <a:p>
            <a:pPr marL="0" indent="0">
              <a:buNone/>
            </a:pPr>
            <a:r>
              <a:rPr lang="en-US"/>
              <a:t>d. store only the Begin Transaction and Commit Transaction records in the log.</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B73EB-D8F6-4C2E-90DA-BF43FB543BA8}"/>
              </a:ext>
            </a:extLst>
          </p:cNvPr>
          <p:cNvSpPr>
            <a:spLocks noGrp="1"/>
          </p:cNvSpPr>
          <p:nvPr>
            <p:ph type="title"/>
          </p:nvPr>
        </p:nvSpPr>
        <p:spPr/>
        <p:txBody>
          <a:bodyPr/>
          <a:lstStyle/>
          <a:p>
            <a:r>
              <a:rPr lang="en-US" dirty="0"/>
              <a:t>19.23 Roll-back(immediate)</a:t>
            </a:r>
          </a:p>
        </p:txBody>
      </p:sp>
      <p:sp>
        <p:nvSpPr>
          <p:cNvPr id="3" name="Content Placeholder 2">
            <a:extLst>
              <a:ext uri="{FF2B5EF4-FFF2-40B4-BE49-F238E27FC236}">
                <a16:creationId xmlns:a16="http://schemas.microsoft.com/office/drawing/2014/main" id="{FB87CB21-34CE-4620-94A7-9F306549D733}"/>
              </a:ext>
            </a:extLst>
          </p:cNvPr>
          <p:cNvSpPr>
            <a:spLocks noGrp="1"/>
          </p:cNvSpPr>
          <p:nvPr>
            <p:ph idx="1"/>
          </p:nvPr>
        </p:nvSpPr>
        <p:spPr>
          <a:xfrm>
            <a:off x="710119" y="1825625"/>
            <a:ext cx="6371617" cy="4351338"/>
          </a:xfrm>
        </p:spPr>
        <p:txBody>
          <a:bodyPr>
            <a:normAutofit fontScale="92500" lnSpcReduction="10000"/>
          </a:bodyPr>
          <a:lstStyle/>
          <a:p>
            <a:r>
              <a:rPr lang="en-US" dirty="0"/>
              <a:t>Suppose that we use the immediate update protocol with checkpointing.</a:t>
            </a:r>
          </a:p>
          <a:p>
            <a:r>
              <a:rPr lang="en-US" dirty="0"/>
              <a:t> Describe the recovery process from the system crash. </a:t>
            </a:r>
          </a:p>
          <a:p>
            <a:r>
              <a:rPr lang="en-US" dirty="0"/>
              <a:t>Specify which transactions are rolled back,  </a:t>
            </a:r>
            <a:r>
              <a:rPr lang="en-US" dirty="0">
                <a:solidFill>
                  <a:srgbClr val="FF0000"/>
                </a:solidFill>
              </a:rPr>
              <a:t>(T2,T3) </a:t>
            </a:r>
          </a:p>
          <a:p>
            <a:r>
              <a:rPr lang="en-US" dirty="0"/>
              <a:t>which operations in the log are redone</a:t>
            </a:r>
            <a:r>
              <a:rPr lang="en-US" dirty="0">
                <a:solidFill>
                  <a:srgbClr val="FF0000"/>
                </a:solidFill>
              </a:rPr>
              <a:t>(T4)</a:t>
            </a:r>
          </a:p>
          <a:p>
            <a:r>
              <a:rPr lang="en-US" dirty="0"/>
              <a:t> and which (if any) are undone, </a:t>
            </a:r>
            <a:r>
              <a:rPr lang="en-US" dirty="0">
                <a:solidFill>
                  <a:srgbClr val="FF0000"/>
                </a:solidFill>
              </a:rPr>
              <a:t>(T2,T3) </a:t>
            </a:r>
            <a:r>
              <a:rPr lang="en-US" dirty="0"/>
              <a:t> </a:t>
            </a:r>
          </a:p>
          <a:p>
            <a:r>
              <a:rPr lang="en-US" dirty="0"/>
              <a:t>and whether any cascading rollback takes place. </a:t>
            </a:r>
            <a:r>
              <a:rPr lang="en-US" dirty="0">
                <a:solidFill>
                  <a:srgbClr val="FF0000"/>
                </a:solidFill>
              </a:rPr>
              <a:t>(NO)</a:t>
            </a:r>
          </a:p>
          <a:p>
            <a:r>
              <a:rPr lang="en-US" dirty="0">
                <a:solidFill>
                  <a:srgbClr val="FF0000"/>
                </a:solidFill>
              </a:rPr>
              <a:t>D=15, C= 30,B=12  //start redo</a:t>
            </a:r>
          </a:p>
        </p:txBody>
      </p:sp>
      <p:pic>
        <p:nvPicPr>
          <p:cNvPr id="2050" name="Picture 2" descr="https://lh5.googleusercontent.com/fddcclWj_yZigplNQzbp7bS-35muqgjDqMLCEXqWR4zmK_IQMmGUcoq1vRhCgnfyb0z_pHFBouo3jzM9KzmcU2Mtkvyxl5COkF0PvW_LoUn8O9I_wee36L8frLVqlsD1zfhO5fcBTWk4_AWZ">
            <a:extLst>
              <a:ext uri="{FF2B5EF4-FFF2-40B4-BE49-F238E27FC236}">
                <a16:creationId xmlns:a16="http://schemas.microsoft.com/office/drawing/2014/main" id="{FF7E298D-0B0C-4778-81B8-CDDEECFC110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378"/>
          <a:stretch/>
        </p:blipFill>
        <p:spPr bwMode="auto">
          <a:xfrm>
            <a:off x="7375031" y="681037"/>
            <a:ext cx="4735905" cy="571979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a:extLst>
              <a:ext uri="{FF2B5EF4-FFF2-40B4-BE49-F238E27FC236}">
                <a16:creationId xmlns:a16="http://schemas.microsoft.com/office/drawing/2014/main" id="{4528B887-1D18-42AB-90C8-F260DABADAD4}"/>
              </a:ext>
            </a:extLst>
          </p:cNvPr>
          <p:cNvCxnSpPr/>
          <p:nvPr/>
        </p:nvCxnSpPr>
        <p:spPr>
          <a:xfrm>
            <a:off x="6955277" y="4143974"/>
            <a:ext cx="7587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754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B73EB-D8F6-4C2E-90DA-BF43FB543BA8}"/>
              </a:ext>
            </a:extLst>
          </p:cNvPr>
          <p:cNvSpPr>
            <a:spLocks noGrp="1"/>
          </p:cNvSpPr>
          <p:nvPr>
            <p:ph type="title"/>
          </p:nvPr>
        </p:nvSpPr>
        <p:spPr/>
        <p:txBody>
          <a:bodyPr/>
          <a:lstStyle/>
          <a:p>
            <a:r>
              <a:rPr lang="en-US" dirty="0"/>
              <a:t>19.23 Roll-back(immediate)</a:t>
            </a:r>
          </a:p>
        </p:txBody>
      </p:sp>
      <p:sp>
        <p:nvSpPr>
          <p:cNvPr id="3" name="Content Placeholder 2">
            <a:extLst>
              <a:ext uri="{FF2B5EF4-FFF2-40B4-BE49-F238E27FC236}">
                <a16:creationId xmlns:a16="http://schemas.microsoft.com/office/drawing/2014/main" id="{FB87CB21-34CE-4620-94A7-9F306549D733}"/>
              </a:ext>
            </a:extLst>
          </p:cNvPr>
          <p:cNvSpPr>
            <a:spLocks noGrp="1"/>
          </p:cNvSpPr>
          <p:nvPr>
            <p:ph idx="1"/>
          </p:nvPr>
        </p:nvSpPr>
        <p:spPr>
          <a:xfrm>
            <a:off x="710119" y="1825625"/>
            <a:ext cx="6371617" cy="4351338"/>
          </a:xfrm>
        </p:spPr>
        <p:txBody>
          <a:bodyPr>
            <a:normAutofit fontScale="92500" lnSpcReduction="10000"/>
          </a:bodyPr>
          <a:lstStyle/>
          <a:p>
            <a:r>
              <a:rPr lang="en-US" dirty="0"/>
              <a:t>Suppose that we use the immediate update protocol with checkpointing.</a:t>
            </a:r>
          </a:p>
          <a:p>
            <a:r>
              <a:rPr lang="en-US" dirty="0"/>
              <a:t> Describe the recovery process from the system crash. </a:t>
            </a:r>
          </a:p>
          <a:p>
            <a:r>
              <a:rPr lang="en-US" dirty="0"/>
              <a:t>Specify which transactions are rolled back,  </a:t>
            </a:r>
            <a:r>
              <a:rPr lang="en-US" dirty="0">
                <a:solidFill>
                  <a:srgbClr val="FF0000"/>
                </a:solidFill>
              </a:rPr>
              <a:t>(T2,T3) </a:t>
            </a:r>
          </a:p>
          <a:p>
            <a:r>
              <a:rPr lang="en-US" dirty="0"/>
              <a:t>which operations in the log are redone</a:t>
            </a:r>
            <a:r>
              <a:rPr lang="en-US" dirty="0">
                <a:solidFill>
                  <a:srgbClr val="FF0000"/>
                </a:solidFill>
              </a:rPr>
              <a:t>(T4)</a:t>
            </a:r>
          </a:p>
          <a:p>
            <a:r>
              <a:rPr lang="en-US" dirty="0"/>
              <a:t> and which (if any) are undone, </a:t>
            </a:r>
            <a:r>
              <a:rPr lang="en-US" dirty="0">
                <a:solidFill>
                  <a:srgbClr val="FF0000"/>
                </a:solidFill>
              </a:rPr>
              <a:t>(T2,T3) </a:t>
            </a:r>
            <a:r>
              <a:rPr lang="en-US" dirty="0"/>
              <a:t> </a:t>
            </a:r>
          </a:p>
          <a:p>
            <a:r>
              <a:rPr lang="en-US" dirty="0"/>
              <a:t>and whether any cascading rollback takes place. </a:t>
            </a:r>
            <a:r>
              <a:rPr lang="en-US" dirty="0">
                <a:solidFill>
                  <a:srgbClr val="FF0000"/>
                </a:solidFill>
              </a:rPr>
              <a:t>(NO)</a:t>
            </a:r>
          </a:p>
          <a:p>
            <a:r>
              <a:rPr lang="en-US" dirty="0">
                <a:solidFill>
                  <a:srgbClr val="FF0000"/>
                </a:solidFill>
              </a:rPr>
              <a:t>D=15, C= 30,B=1, A= 20</a:t>
            </a:r>
          </a:p>
        </p:txBody>
      </p:sp>
      <p:pic>
        <p:nvPicPr>
          <p:cNvPr id="2050" name="Picture 2" descr="https://lh5.googleusercontent.com/fddcclWj_yZigplNQzbp7bS-35muqgjDqMLCEXqWR4zmK_IQMmGUcoq1vRhCgnfyb0z_pHFBouo3jzM9KzmcU2Mtkvyxl5COkF0PvW_LoUn8O9I_wee36L8frLVqlsD1zfhO5fcBTWk4_AWZ">
            <a:extLst>
              <a:ext uri="{FF2B5EF4-FFF2-40B4-BE49-F238E27FC236}">
                <a16:creationId xmlns:a16="http://schemas.microsoft.com/office/drawing/2014/main" id="{FF7E298D-0B0C-4778-81B8-CDDEECFC110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378"/>
          <a:stretch/>
        </p:blipFill>
        <p:spPr bwMode="auto">
          <a:xfrm>
            <a:off x="7375031" y="681037"/>
            <a:ext cx="4735905" cy="571979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a:extLst>
              <a:ext uri="{FF2B5EF4-FFF2-40B4-BE49-F238E27FC236}">
                <a16:creationId xmlns:a16="http://schemas.microsoft.com/office/drawing/2014/main" id="{4528B887-1D18-42AB-90C8-F260DABADAD4}"/>
              </a:ext>
            </a:extLst>
          </p:cNvPr>
          <p:cNvCxnSpPr/>
          <p:nvPr/>
        </p:nvCxnSpPr>
        <p:spPr>
          <a:xfrm>
            <a:off x="6955277" y="5291844"/>
            <a:ext cx="7587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99255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B73EB-D8F6-4C2E-90DA-BF43FB543BA8}"/>
              </a:ext>
            </a:extLst>
          </p:cNvPr>
          <p:cNvSpPr>
            <a:spLocks noGrp="1"/>
          </p:cNvSpPr>
          <p:nvPr>
            <p:ph type="title"/>
          </p:nvPr>
        </p:nvSpPr>
        <p:spPr/>
        <p:txBody>
          <a:bodyPr/>
          <a:lstStyle/>
          <a:p>
            <a:r>
              <a:rPr lang="en-US" dirty="0"/>
              <a:t>19.24 Roll-back(deferred)</a:t>
            </a:r>
          </a:p>
        </p:txBody>
      </p:sp>
      <p:sp>
        <p:nvSpPr>
          <p:cNvPr id="3" name="Content Placeholder 2">
            <a:extLst>
              <a:ext uri="{FF2B5EF4-FFF2-40B4-BE49-F238E27FC236}">
                <a16:creationId xmlns:a16="http://schemas.microsoft.com/office/drawing/2014/main" id="{FB87CB21-34CE-4620-94A7-9F306549D733}"/>
              </a:ext>
            </a:extLst>
          </p:cNvPr>
          <p:cNvSpPr>
            <a:spLocks noGrp="1"/>
          </p:cNvSpPr>
          <p:nvPr>
            <p:ph idx="1"/>
          </p:nvPr>
        </p:nvSpPr>
        <p:spPr>
          <a:xfrm>
            <a:off x="710119" y="1825625"/>
            <a:ext cx="6371617" cy="4351338"/>
          </a:xfrm>
        </p:spPr>
        <p:txBody>
          <a:bodyPr>
            <a:normAutofit fontScale="92500" lnSpcReduction="10000"/>
          </a:bodyPr>
          <a:lstStyle/>
          <a:p>
            <a:r>
              <a:rPr lang="en-US" dirty="0"/>
              <a:t>Suppose that we use the deferred update protocol with checkpointing.</a:t>
            </a:r>
          </a:p>
          <a:p>
            <a:r>
              <a:rPr lang="en-US" dirty="0"/>
              <a:t> Describe the recovery process from the system crash. </a:t>
            </a:r>
          </a:p>
          <a:p>
            <a:r>
              <a:rPr lang="en-US" dirty="0"/>
              <a:t>Specify which transactions are rolled back,  </a:t>
            </a:r>
            <a:r>
              <a:rPr lang="en-US" dirty="0">
                <a:solidFill>
                  <a:srgbClr val="FF0000"/>
                </a:solidFill>
              </a:rPr>
              <a:t>(T2,T3) </a:t>
            </a:r>
          </a:p>
          <a:p>
            <a:r>
              <a:rPr lang="en-US" dirty="0"/>
              <a:t>which operations in the log are redone</a:t>
            </a:r>
            <a:r>
              <a:rPr lang="en-US" dirty="0">
                <a:solidFill>
                  <a:srgbClr val="FF0000"/>
                </a:solidFill>
              </a:rPr>
              <a:t>(T4)</a:t>
            </a:r>
          </a:p>
          <a:p>
            <a:r>
              <a:rPr lang="en-US" dirty="0"/>
              <a:t> and which (if any) are undone, </a:t>
            </a:r>
            <a:r>
              <a:rPr lang="en-US" dirty="0">
                <a:solidFill>
                  <a:srgbClr val="FF0000"/>
                </a:solidFill>
              </a:rPr>
              <a:t>(NONE) </a:t>
            </a:r>
            <a:r>
              <a:rPr lang="en-US" dirty="0"/>
              <a:t> </a:t>
            </a:r>
          </a:p>
          <a:p>
            <a:r>
              <a:rPr lang="en-US" dirty="0"/>
              <a:t>and whether any cascading rollback takes place. </a:t>
            </a:r>
            <a:r>
              <a:rPr lang="en-US" dirty="0">
                <a:solidFill>
                  <a:srgbClr val="FF0000"/>
                </a:solidFill>
              </a:rPr>
              <a:t>(NO)</a:t>
            </a:r>
          </a:p>
          <a:p>
            <a:r>
              <a:rPr lang="en-US" dirty="0">
                <a:solidFill>
                  <a:srgbClr val="FF0000"/>
                </a:solidFill>
              </a:rPr>
              <a:t>A=20, B=12,C=30,D=15</a:t>
            </a:r>
          </a:p>
          <a:p>
            <a:endParaRPr lang="en-US" dirty="0"/>
          </a:p>
        </p:txBody>
      </p:sp>
      <p:pic>
        <p:nvPicPr>
          <p:cNvPr id="2050" name="Picture 2" descr="https://lh5.googleusercontent.com/fddcclWj_yZigplNQzbp7bS-35muqgjDqMLCEXqWR4zmK_IQMmGUcoq1vRhCgnfyb0z_pHFBouo3jzM9KzmcU2Mtkvyxl5COkF0PvW_LoUn8O9I_wee36L8frLVqlsD1zfhO5fcBTWk4_AWZ">
            <a:extLst>
              <a:ext uri="{FF2B5EF4-FFF2-40B4-BE49-F238E27FC236}">
                <a16:creationId xmlns:a16="http://schemas.microsoft.com/office/drawing/2014/main" id="{FF7E298D-0B0C-4778-81B8-CDDEECFC110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378"/>
          <a:stretch/>
        </p:blipFill>
        <p:spPr bwMode="auto">
          <a:xfrm>
            <a:off x="7375031" y="681037"/>
            <a:ext cx="4735905" cy="57197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69460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B73EB-D8F6-4C2E-90DA-BF43FB543BA8}"/>
              </a:ext>
            </a:extLst>
          </p:cNvPr>
          <p:cNvSpPr>
            <a:spLocks noGrp="1"/>
          </p:cNvSpPr>
          <p:nvPr>
            <p:ph type="title"/>
          </p:nvPr>
        </p:nvSpPr>
        <p:spPr/>
        <p:txBody>
          <a:bodyPr/>
          <a:lstStyle/>
          <a:p>
            <a:r>
              <a:rPr lang="en-US" dirty="0"/>
              <a:t>19.24 Roll-back(deferred)</a:t>
            </a:r>
          </a:p>
        </p:txBody>
      </p:sp>
      <p:sp>
        <p:nvSpPr>
          <p:cNvPr id="3" name="Content Placeholder 2">
            <a:extLst>
              <a:ext uri="{FF2B5EF4-FFF2-40B4-BE49-F238E27FC236}">
                <a16:creationId xmlns:a16="http://schemas.microsoft.com/office/drawing/2014/main" id="{FB87CB21-34CE-4620-94A7-9F306549D733}"/>
              </a:ext>
            </a:extLst>
          </p:cNvPr>
          <p:cNvSpPr>
            <a:spLocks noGrp="1"/>
          </p:cNvSpPr>
          <p:nvPr>
            <p:ph idx="1"/>
          </p:nvPr>
        </p:nvSpPr>
        <p:spPr>
          <a:xfrm>
            <a:off x="710119" y="1825625"/>
            <a:ext cx="6916366" cy="4886460"/>
          </a:xfrm>
        </p:spPr>
        <p:txBody>
          <a:bodyPr>
            <a:normAutofit fontScale="92500" lnSpcReduction="20000"/>
          </a:bodyPr>
          <a:lstStyle/>
          <a:p>
            <a:r>
              <a:rPr lang="en-US" dirty="0"/>
              <a:t>Suppose that we use the deferred update protocol with checkpointing.</a:t>
            </a:r>
          </a:p>
          <a:p>
            <a:r>
              <a:rPr lang="en-US" dirty="0"/>
              <a:t>Specify which transactions are rolled back,  </a:t>
            </a:r>
            <a:r>
              <a:rPr lang="en-US" dirty="0">
                <a:solidFill>
                  <a:srgbClr val="FF0000"/>
                </a:solidFill>
              </a:rPr>
              <a:t>(T2,T3) </a:t>
            </a:r>
          </a:p>
          <a:p>
            <a:r>
              <a:rPr lang="en-US" dirty="0"/>
              <a:t>which operations in the log are redone</a:t>
            </a:r>
            <a:r>
              <a:rPr lang="en-US" dirty="0">
                <a:solidFill>
                  <a:srgbClr val="FF0000"/>
                </a:solidFill>
              </a:rPr>
              <a:t>(T4)</a:t>
            </a:r>
          </a:p>
          <a:p>
            <a:r>
              <a:rPr lang="en-US" dirty="0"/>
              <a:t> and which (if any) are undone, </a:t>
            </a:r>
            <a:r>
              <a:rPr lang="en-US" dirty="0">
                <a:solidFill>
                  <a:srgbClr val="FF0000"/>
                </a:solidFill>
              </a:rPr>
              <a:t>(NONE) </a:t>
            </a:r>
            <a:r>
              <a:rPr lang="en-US" dirty="0"/>
              <a:t> </a:t>
            </a:r>
          </a:p>
          <a:p>
            <a:r>
              <a:rPr lang="en-US" dirty="0">
                <a:solidFill>
                  <a:srgbClr val="FF0000"/>
                </a:solidFill>
              </a:rPr>
              <a:t>The transactions that are active and did not commit i.e., transactions T2 and T3 are canceled and must be resubmitted. Their operations do not have to be undone since they were never applied to the database.</a:t>
            </a:r>
          </a:p>
          <a:p>
            <a:r>
              <a:rPr lang="en-US" dirty="0"/>
              <a:t>and whether any cascading rollback takes place. </a:t>
            </a:r>
            <a:r>
              <a:rPr lang="en-US" dirty="0">
                <a:solidFill>
                  <a:srgbClr val="FF0000"/>
                </a:solidFill>
              </a:rPr>
              <a:t>(NO)</a:t>
            </a:r>
          </a:p>
          <a:p>
            <a:r>
              <a:rPr lang="en-US" dirty="0">
                <a:solidFill>
                  <a:srgbClr val="FF0000"/>
                </a:solidFill>
              </a:rPr>
              <a:t>A=20, B=12,C=30,D=15</a:t>
            </a:r>
          </a:p>
        </p:txBody>
      </p:sp>
      <p:pic>
        <p:nvPicPr>
          <p:cNvPr id="2050" name="Picture 2" descr="https://lh5.googleusercontent.com/fddcclWj_yZigplNQzbp7bS-35muqgjDqMLCEXqWR4zmK_IQMmGUcoq1vRhCgnfyb0z_pHFBouo3jzM9KzmcU2Mtkvyxl5COkF0PvW_LoUn8O9I_wee36L8frLVqlsD1zfhO5fcBTWk4_AWZ">
            <a:extLst>
              <a:ext uri="{FF2B5EF4-FFF2-40B4-BE49-F238E27FC236}">
                <a16:creationId xmlns:a16="http://schemas.microsoft.com/office/drawing/2014/main" id="{FF7E298D-0B0C-4778-81B8-CDDEECFC110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378"/>
          <a:stretch/>
        </p:blipFill>
        <p:spPr bwMode="auto">
          <a:xfrm>
            <a:off x="7375031" y="681037"/>
            <a:ext cx="4735905" cy="57197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37581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14">
            <a:extLst>
              <a:ext uri="{FF2B5EF4-FFF2-40B4-BE49-F238E27FC236}">
                <a16:creationId xmlns:a16="http://schemas.microsoft.com/office/drawing/2014/main" id="{C66F2F30-5DC0-44A0-BFA6-E12F46ED16D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Freeform: Shape 11">
            <a:extLst>
              <a:ext uri="{FF2B5EF4-FFF2-40B4-BE49-F238E27FC236}">
                <a16:creationId xmlns:a16="http://schemas.microsoft.com/office/drawing/2014/main" id="{04DC2037-48A0-4F22-B9D4-8EAEBC780AB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14" name="Freeform 22">
            <a:extLst>
              <a:ext uri="{FF2B5EF4-FFF2-40B4-BE49-F238E27FC236}">
                <a16:creationId xmlns:a16="http://schemas.microsoft.com/office/drawing/2014/main" id="{0006CBFD-ADA0-43D1-9332-9C34CA1C76E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21">
            <a:extLst>
              <a:ext uri="{FF2B5EF4-FFF2-40B4-BE49-F238E27FC236}">
                <a16:creationId xmlns:a16="http://schemas.microsoft.com/office/drawing/2014/main" id="{85872F57-7F42-4F97-8391-DDC8D0054C0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25">
            <a:extLst>
              <a:ext uri="{FF2B5EF4-FFF2-40B4-BE49-F238E27FC236}">
                <a16:creationId xmlns:a16="http://schemas.microsoft.com/office/drawing/2014/main" id="{2B931666-F28F-45F3-A074-66D2272D580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D7D51E63-079B-46E0-A801-48407EA4AFF0}"/>
              </a:ext>
            </a:extLst>
          </p:cNvPr>
          <p:cNvSpPr>
            <a:spLocks noGrp="1"/>
          </p:cNvSpPr>
          <p:nvPr>
            <p:ph type="ctrTitle"/>
          </p:nvPr>
        </p:nvSpPr>
        <p:spPr>
          <a:xfrm>
            <a:off x="1524000" y="2245809"/>
            <a:ext cx="9144000" cy="1564716"/>
          </a:xfrm>
        </p:spPr>
        <p:txBody>
          <a:bodyPr>
            <a:normAutofit/>
          </a:bodyPr>
          <a:lstStyle/>
          <a:p>
            <a:pPr algn="l"/>
            <a:r>
              <a:rPr lang="en-US" sz="4800" dirty="0"/>
              <a:t>ARIES</a:t>
            </a:r>
          </a:p>
        </p:txBody>
      </p:sp>
      <p:sp>
        <p:nvSpPr>
          <p:cNvPr id="5" name="Subtitle 4">
            <a:extLst>
              <a:ext uri="{FF2B5EF4-FFF2-40B4-BE49-F238E27FC236}">
                <a16:creationId xmlns:a16="http://schemas.microsoft.com/office/drawing/2014/main" id="{5EBFE930-F5C9-4AAC-82DC-3D6E98162245}"/>
              </a:ext>
            </a:extLst>
          </p:cNvPr>
          <p:cNvSpPr>
            <a:spLocks noGrp="1"/>
          </p:cNvSpPr>
          <p:nvPr>
            <p:ph type="subTitle" idx="1"/>
          </p:nvPr>
        </p:nvSpPr>
        <p:spPr>
          <a:xfrm>
            <a:off x="1524000" y="3947050"/>
            <a:ext cx="9144000" cy="572583"/>
          </a:xfrm>
        </p:spPr>
        <p:txBody>
          <a:bodyPr>
            <a:normAutofit/>
          </a:bodyPr>
          <a:lstStyle/>
          <a:p>
            <a:pPr algn="l"/>
            <a:endParaRPr lang="en-US" sz="2000"/>
          </a:p>
        </p:txBody>
      </p:sp>
    </p:spTree>
    <p:extLst>
      <p:ext uri="{BB962C8B-B14F-4D97-AF65-F5344CB8AC3E}">
        <p14:creationId xmlns:p14="http://schemas.microsoft.com/office/powerpoint/2010/main" val="8556929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19.25</a:t>
            </a:r>
            <a:r>
              <a:rPr lang="en-US" dirty="0"/>
              <a:t> How does checkpointing in ARIES differ from checkpointing as described in Section 19.1.4?</a:t>
            </a:r>
          </a:p>
        </p:txBody>
      </p:sp>
      <p:sp>
        <p:nvSpPr>
          <p:cNvPr id="4" name="Content Placeholder 3"/>
          <p:cNvSpPr>
            <a:spLocks noGrp="1"/>
          </p:cNvSpPr>
          <p:nvPr>
            <p:ph idx="1"/>
          </p:nvPr>
        </p:nvSpPr>
        <p:spPr/>
        <p:txBody>
          <a:bodyPr>
            <a:normAutofit/>
          </a:bodyPr>
          <a:lstStyle/>
          <a:p>
            <a:endParaRPr lang="en-US" dirty="0"/>
          </a:p>
          <a:p>
            <a:r>
              <a:rPr lang="en-US" b="1" dirty="0"/>
              <a:t>Answer: </a:t>
            </a:r>
            <a:r>
              <a:rPr lang="en-US" dirty="0"/>
              <a:t>The main difference is that with ARIES, main memory buffers that have been modified are not necessary flushed to disk. </a:t>
            </a:r>
          </a:p>
          <a:p>
            <a:r>
              <a:rPr lang="en-US" dirty="0"/>
              <a:t>ARIES, however writes additional information to the LOG in the form of a Transaction Table and a Dirty Page Table when a checkpoint occurs.</a:t>
            </a:r>
          </a:p>
          <a:p>
            <a:endParaRPr lang="en-US" dirty="0"/>
          </a:p>
          <a:p>
            <a:endParaRPr lang="en-US" dirty="0"/>
          </a:p>
        </p:txBody>
      </p:sp>
      <p:sp>
        <p:nvSpPr>
          <p:cNvPr id="3" name="Slide Number Placeholder 2"/>
          <p:cNvSpPr>
            <a:spLocks noGrp="1"/>
          </p:cNvSpPr>
          <p:nvPr>
            <p:ph type="sldNum" sz="quarter" idx="12"/>
          </p:nvPr>
        </p:nvSpPr>
        <p:spPr/>
        <p:txBody>
          <a:bodyPr/>
          <a:lstStyle/>
          <a:p>
            <a:fld id="{0048E941-95AF-458E-AD7E-685ED38AAA91}" type="slidenum">
              <a:rPr lang="en-US" smtClean="0"/>
              <a:pPr/>
              <a:t>35</a:t>
            </a:fld>
            <a:endParaRPr lang="en-US"/>
          </a:p>
        </p:txBody>
      </p:sp>
    </p:spTree>
    <p:extLst>
      <p:ext uri="{BB962C8B-B14F-4D97-AF65-F5344CB8AC3E}">
        <p14:creationId xmlns:p14="http://schemas.microsoft.com/office/powerpoint/2010/main" val="30271803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47C8CCB-F95D-4249-92DD-651249D3535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p:cNvPicPr>
            <a:picLocks noGrp="1" noChangeAspect="1"/>
          </p:cNvPicPr>
          <p:nvPr>
            <p:ph sz="half" idx="2"/>
          </p:nvPr>
        </p:nvPicPr>
        <p:blipFill>
          <a:blip r:embed="rId2"/>
          <a:stretch>
            <a:fillRect/>
          </a:stretch>
        </p:blipFill>
        <p:spPr>
          <a:xfrm>
            <a:off x="4038600" y="1127082"/>
            <a:ext cx="7188199" cy="4600446"/>
          </a:xfrm>
          <a:prstGeom prst="rect">
            <a:avLst/>
          </a:prstGeom>
        </p:spPr>
      </p:pic>
      <p:sp>
        <p:nvSpPr>
          <p:cNvPr id="2" name="Title 1"/>
          <p:cNvSpPr>
            <a:spLocks noGrp="1"/>
          </p:cNvSpPr>
          <p:nvPr>
            <p:ph type="title"/>
          </p:nvPr>
        </p:nvSpPr>
        <p:spPr>
          <a:xfrm>
            <a:off x="640080" y="2074363"/>
            <a:ext cx="2752354" cy="2709275"/>
          </a:xfrm>
          <a:prstGeom prst="ellipse">
            <a:avLst/>
          </a:prstGeom>
          <a:solidFill>
            <a:schemeClr val="tx1">
              <a:lumMod val="85000"/>
              <a:lumOff val="15000"/>
            </a:schemeClr>
          </a:solidFill>
          <a:ln w="174625" cmpd="thinThick">
            <a:solidFill>
              <a:schemeClr val="tx1">
                <a:lumMod val="85000"/>
                <a:lumOff val="15000"/>
              </a:schemeClr>
            </a:solidFill>
          </a:ln>
        </p:spPr>
        <p:txBody>
          <a:bodyPr vert="horz" lIns="91440" tIns="45720" rIns="91440" bIns="45720" rtlCol="0" anchor="ctr">
            <a:normAutofit/>
          </a:bodyPr>
          <a:lstStyle/>
          <a:p>
            <a:pPr algn="ctr"/>
            <a:r>
              <a:rPr lang="en-US" altLang="en-US" kern="1200" dirty="0">
                <a:solidFill>
                  <a:schemeClr val="bg1"/>
                </a:solidFill>
                <a:latin typeface="+mj-lt"/>
                <a:ea typeface="+mj-ea"/>
                <a:cs typeface="+mj-cs"/>
              </a:rPr>
              <a:t>Aries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ellipse">
            <a:avLst/>
          </a:prstGeom>
          <a:solidFill>
            <a:schemeClr val="tx1">
              <a:lumMod val="85000"/>
              <a:lumOff val="15000"/>
            </a:schemeClr>
          </a:solidFill>
          <a:ln w="174625" cmpd="thinThick">
            <a:solidFill>
              <a:schemeClr val="tx1">
                <a:lumMod val="85000"/>
                <a:lumOff val="15000"/>
              </a:schemeClr>
            </a:solidFill>
          </a:ln>
        </p:spPr>
        <p:txBody>
          <a:bodyPr vert="horz" lIns="91440" tIns="45720" rIns="91440" bIns="45720" rtlCol="0" anchor="ctr">
            <a:normAutofit/>
          </a:bodyPr>
          <a:lstStyle/>
          <a:p>
            <a:pPr algn="ctr"/>
            <a:r>
              <a:rPr lang="en-US" altLang="en-US" kern="1200" dirty="0">
                <a:solidFill>
                  <a:schemeClr val="bg1"/>
                </a:solidFill>
                <a:latin typeface="+mj-lt"/>
                <a:ea typeface="+mj-ea"/>
                <a:cs typeface="+mj-cs"/>
              </a:rPr>
              <a:t>Aries at check point</a:t>
            </a:r>
          </a:p>
        </p:txBody>
      </p:sp>
      <p:pic>
        <p:nvPicPr>
          <p:cNvPr id="8" name="Content Placeholder 4"/>
          <p:cNvPicPr>
            <a:picLocks noGrp="1" noChangeAspect="1"/>
          </p:cNvPicPr>
          <p:nvPr>
            <p:ph sz="half" idx="1"/>
          </p:nvPr>
        </p:nvPicPr>
        <p:blipFill>
          <a:blip r:embed="rId2"/>
          <a:stretch>
            <a:fillRect/>
          </a:stretch>
        </p:blipFill>
        <p:spPr>
          <a:xfrm>
            <a:off x="6172200" y="2230125"/>
            <a:ext cx="5181600" cy="3946837"/>
          </a:xfrm>
          <a:prstGeom prst="rect">
            <a:avLst/>
          </a:prstGeom>
        </p:spPr>
      </p:pic>
      <p:graphicFrame>
        <p:nvGraphicFramePr>
          <p:cNvPr id="4" name="Content Placeholder 3">
            <a:extLst>
              <a:ext uri="{FF2B5EF4-FFF2-40B4-BE49-F238E27FC236}">
                <a16:creationId xmlns:a16="http://schemas.microsoft.com/office/drawing/2014/main" id="{65470E09-3C76-44F4-8AC2-DBA217EF7DBF}"/>
              </a:ext>
            </a:extLst>
          </p:cNvPr>
          <p:cNvGraphicFramePr>
            <a:graphicFrameLocks noGrp="1"/>
          </p:cNvGraphicFramePr>
          <p:nvPr>
            <p:ph sz="half" idx="2"/>
            <p:extLst>
              <p:ext uri="{D42A27DB-BD31-4B8C-83A1-F6EECF244321}">
                <p14:modId xmlns:p14="http://schemas.microsoft.com/office/powerpoint/2010/main" val="1569203319"/>
              </p:ext>
            </p:extLst>
          </p:nvPr>
        </p:nvGraphicFramePr>
        <p:xfrm>
          <a:off x="1228928" y="1896780"/>
          <a:ext cx="3796146" cy="1483360"/>
        </p:xfrm>
        <a:graphic>
          <a:graphicData uri="http://schemas.openxmlformats.org/drawingml/2006/table">
            <a:tbl>
              <a:tblPr firstRow="1" bandRow="1">
                <a:tableStyleId>{5C22544A-7EE6-4342-B048-85BDC9FD1C3A}</a:tableStyleId>
              </a:tblPr>
              <a:tblGrid>
                <a:gridCol w="1265382">
                  <a:extLst>
                    <a:ext uri="{9D8B030D-6E8A-4147-A177-3AD203B41FA5}">
                      <a16:colId xmlns:a16="http://schemas.microsoft.com/office/drawing/2014/main" val="237687614"/>
                    </a:ext>
                  </a:extLst>
                </a:gridCol>
                <a:gridCol w="1265382">
                  <a:extLst>
                    <a:ext uri="{9D8B030D-6E8A-4147-A177-3AD203B41FA5}">
                      <a16:colId xmlns:a16="http://schemas.microsoft.com/office/drawing/2014/main" val="3909675405"/>
                    </a:ext>
                  </a:extLst>
                </a:gridCol>
                <a:gridCol w="1265382">
                  <a:extLst>
                    <a:ext uri="{9D8B030D-6E8A-4147-A177-3AD203B41FA5}">
                      <a16:colId xmlns:a16="http://schemas.microsoft.com/office/drawing/2014/main" val="58564526"/>
                    </a:ext>
                  </a:extLst>
                </a:gridCol>
              </a:tblGrid>
              <a:tr h="370840">
                <a:tc>
                  <a:txBody>
                    <a:bodyPr/>
                    <a:lstStyle/>
                    <a:p>
                      <a:r>
                        <a:rPr lang="en-US" dirty="0"/>
                        <a:t>Trans. ID</a:t>
                      </a:r>
                    </a:p>
                  </a:txBody>
                  <a:tcPr/>
                </a:tc>
                <a:tc>
                  <a:txBody>
                    <a:bodyPr/>
                    <a:lstStyle/>
                    <a:p>
                      <a:r>
                        <a:rPr lang="en-US" dirty="0" err="1"/>
                        <a:t>Last_LSN</a:t>
                      </a:r>
                      <a:endParaRPr lang="en-US" dirty="0"/>
                    </a:p>
                  </a:txBody>
                  <a:tcPr/>
                </a:tc>
                <a:tc>
                  <a:txBody>
                    <a:bodyPr/>
                    <a:lstStyle/>
                    <a:p>
                      <a:r>
                        <a:rPr lang="en-US" dirty="0"/>
                        <a:t>Status</a:t>
                      </a:r>
                    </a:p>
                  </a:txBody>
                  <a:tcPr/>
                </a:tc>
                <a:extLst>
                  <a:ext uri="{0D108BD9-81ED-4DB2-BD59-A6C34878D82A}">
                    <a16:rowId xmlns:a16="http://schemas.microsoft.com/office/drawing/2014/main" val="350455403"/>
                  </a:ext>
                </a:extLst>
              </a:tr>
              <a:tr h="370840">
                <a:tc>
                  <a:txBody>
                    <a:bodyPr/>
                    <a:lstStyle/>
                    <a:p>
                      <a:r>
                        <a:rPr lang="en-US" dirty="0"/>
                        <a:t>T1</a:t>
                      </a:r>
                    </a:p>
                  </a:txBody>
                  <a:tcPr/>
                </a:tc>
                <a:tc>
                  <a:txBody>
                    <a:bodyPr/>
                    <a:lstStyle/>
                    <a:p>
                      <a:r>
                        <a:rPr lang="en-US" dirty="0"/>
                        <a:t>1</a:t>
                      </a:r>
                    </a:p>
                  </a:txBody>
                  <a:tcPr/>
                </a:tc>
                <a:tc>
                  <a:txBody>
                    <a:bodyPr/>
                    <a:lstStyle/>
                    <a:p>
                      <a:r>
                        <a:rPr lang="en-US" dirty="0"/>
                        <a:t>In progress</a:t>
                      </a:r>
                    </a:p>
                  </a:txBody>
                  <a:tcPr/>
                </a:tc>
                <a:extLst>
                  <a:ext uri="{0D108BD9-81ED-4DB2-BD59-A6C34878D82A}">
                    <a16:rowId xmlns:a16="http://schemas.microsoft.com/office/drawing/2014/main" val="994055442"/>
                  </a:ext>
                </a:extLst>
              </a:tr>
              <a:tr h="370840">
                <a:tc>
                  <a:txBody>
                    <a:bodyPr/>
                    <a:lstStyle/>
                    <a:p>
                      <a:r>
                        <a:rPr lang="en-US" dirty="0"/>
                        <a:t>T2</a:t>
                      </a:r>
                    </a:p>
                  </a:txBody>
                  <a:tcPr/>
                </a:tc>
                <a:tc>
                  <a:txBody>
                    <a:bodyPr/>
                    <a:lstStyle/>
                    <a:p>
                      <a:r>
                        <a:rPr lang="en-US" dirty="0"/>
                        <a:t>3</a:t>
                      </a:r>
                    </a:p>
                  </a:txBody>
                  <a:tcPr/>
                </a:tc>
                <a:tc>
                  <a:txBody>
                    <a:bodyPr/>
                    <a:lstStyle/>
                    <a:p>
                      <a:r>
                        <a:rPr lang="en-US" dirty="0"/>
                        <a:t>commit</a:t>
                      </a:r>
                    </a:p>
                  </a:txBody>
                  <a:tcPr/>
                </a:tc>
                <a:extLst>
                  <a:ext uri="{0D108BD9-81ED-4DB2-BD59-A6C34878D82A}">
                    <a16:rowId xmlns:a16="http://schemas.microsoft.com/office/drawing/2014/main" val="249335588"/>
                  </a:ext>
                </a:extLst>
              </a:tr>
              <a:tr h="370840">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856021818"/>
                  </a:ext>
                </a:extLst>
              </a:tr>
            </a:tbl>
          </a:graphicData>
        </a:graphic>
      </p:graphicFrame>
      <p:graphicFrame>
        <p:nvGraphicFramePr>
          <p:cNvPr id="5" name="Table 4">
            <a:extLst>
              <a:ext uri="{FF2B5EF4-FFF2-40B4-BE49-F238E27FC236}">
                <a16:creationId xmlns:a16="http://schemas.microsoft.com/office/drawing/2014/main" id="{92398161-D159-45B5-8479-D13242CCE6AA}"/>
              </a:ext>
            </a:extLst>
          </p:cNvPr>
          <p:cNvGraphicFramePr>
            <a:graphicFrameLocks noGrp="1"/>
          </p:cNvGraphicFramePr>
          <p:nvPr>
            <p:extLst>
              <p:ext uri="{D42A27DB-BD31-4B8C-83A1-F6EECF244321}">
                <p14:modId xmlns:p14="http://schemas.microsoft.com/office/powerpoint/2010/main" val="3776257056"/>
              </p:ext>
            </p:extLst>
          </p:nvPr>
        </p:nvGraphicFramePr>
        <p:xfrm>
          <a:off x="1160833" y="3795427"/>
          <a:ext cx="4935167" cy="1483360"/>
        </p:xfrm>
        <a:graphic>
          <a:graphicData uri="http://schemas.openxmlformats.org/drawingml/2006/table">
            <a:tbl>
              <a:tblPr firstRow="1" bandRow="1">
                <a:tableStyleId>{5C22544A-7EE6-4342-B048-85BDC9FD1C3A}</a:tableStyleId>
              </a:tblPr>
              <a:tblGrid>
                <a:gridCol w="1027807">
                  <a:extLst>
                    <a:ext uri="{9D8B030D-6E8A-4147-A177-3AD203B41FA5}">
                      <a16:colId xmlns:a16="http://schemas.microsoft.com/office/drawing/2014/main" val="3037423037"/>
                    </a:ext>
                  </a:extLst>
                </a:gridCol>
                <a:gridCol w="3907360">
                  <a:extLst>
                    <a:ext uri="{9D8B030D-6E8A-4147-A177-3AD203B41FA5}">
                      <a16:colId xmlns:a16="http://schemas.microsoft.com/office/drawing/2014/main" val="643869514"/>
                    </a:ext>
                  </a:extLst>
                </a:gridCol>
              </a:tblGrid>
              <a:tr h="370840">
                <a:tc>
                  <a:txBody>
                    <a:bodyPr/>
                    <a:lstStyle/>
                    <a:p>
                      <a:r>
                        <a:rPr lang="en-US" dirty="0" err="1"/>
                        <a:t>Page_ID</a:t>
                      </a:r>
                      <a:endParaRPr lang="en-US" dirty="0"/>
                    </a:p>
                  </a:txBody>
                  <a:tcPr/>
                </a:tc>
                <a:tc>
                  <a:txBody>
                    <a:bodyPr/>
                    <a:lstStyle/>
                    <a:p>
                      <a:r>
                        <a:rPr lang="en-US" dirty="0" err="1"/>
                        <a:t>First_LSN</a:t>
                      </a:r>
                      <a:endParaRPr lang="en-US" dirty="0"/>
                    </a:p>
                  </a:txBody>
                  <a:tcPr/>
                </a:tc>
                <a:extLst>
                  <a:ext uri="{0D108BD9-81ED-4DB2-BD59-A6C34878D82A}">
                    <a16:rowId xmlns:a16="http://schemas.microsoft.com/office/drawing/2014/main" val="1149729903"/>
                  </a:ext>
                </a:extLst>
              </a:tr>
              <a:tr h="370840">
                <a:tc>
                  <a:txBody>
                    <a:bodyPr/>
                    <a:lstStyle/>
                    <a:p>
                      <a:r>
                        <a:rPr lang="en-US" dirty="0"/>
                        <a:t>A</a:t>
                      </a:r>
                    </a:p>
                  </a:txBody>
                  <a:tcPr/>
                </a:tc>
                <a:tc>
                  <a:txBody>
                    <a:bodyPr/>
                    <a:lstStyle/>
                    <a:p>
                      <a:r>
                        <a:rPr lang="en-US" dirty="0"/>
                        <a:t>1   //start analysis from here</a:t>
                      </a:r>
                    </a:p>
                  </a:txBody>
                  <a:tcPr/>
                </a:tc>
                <a:extLst>
                  <a:ext uri="{0D108BD9-81ED-4DB2-BD59-A6C34878D82A}">
                    <a16:rowId xmlns:a16="http://schemas.microsoft.com/office/drawing/2014/main" val="466375101"/>
                  </a:ext>
                </a:extLst>
              </a:tr>
              <a:tr h="370840">
                <a:tc>
                  <a:txBody>
                    <a:bodyPr/>
                    <a:lstStyle/>
                    <a:p>
                      <a:r>
                        <a:rPr lang="en-US" dirty="0"/>
                        <a:t>B</a:t>
                      </a:r>
                    </a:p>
                  </a:txBody>
                  <a:tcPr/>
                </a:tc>
                <a:tc>
                  <a:txBody>
                    <a:bodyPr/>
                    <a:lstStyle/>
                    <a:p>
                      <a:r>
                        <a:rPr lang="en-US" dirty="0"/>
                        <a:t>2</a:t>
                      </a:r>
                    </a:p>
                  </a:txBody>
                  <a:tcPr/>
                </a:tc>
                <a:extLst>
                  <a:ext uri="{0D108BD9-81ED-4DB2-BD59-A6C34878D82A}">
                    <a16:rowId xmlns:a16="http://schemas.microsoft.com/office/drawing/2014/main" val="1997293974"/>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73279253"/>
                  </a:ext>
                </a:extLst>
              </a:tr>
            </a:tbl>
          </a:graphicData>
        </a:graphic>
      </p:graphicFrame>
      <p:sp>
        <p:nvSpPr>
          <p:cNvPr id="6" name="Oval 5">
            <a:extLst>
              <a:ext uri="{FF2B5EF4-FFF2-40B4-BE49-F238E27FC236}">
                <a16:creationId xmlns:a16="http://schemas.microsoft.com/office/drawing/2014/main" id="{F96B58EC-BED2-4D49-B2D7-318D7CB6A57C}"/>
              </a:ext>
            </a:extLst>
          </p:cNvPr>
          <p:cNvSpPr/>
          <p:nvPr/>
        </p:nvSpPr>
        <p:spPr>
          <a:xfrm>
            <a:off x="1440874" y="4166599"/>
            <a:ext cx="258618" cy="27709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06098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ellipse">
            <a:avLst/>
          </a:prstGeom>
          <a:solidFill>
            <a:schemeClr val="tx1">
              <a:lumMod val="85000"/>
              <a:lumOff val="15000"/>
            </a:schemeClr>
          </a:solidFill>
          <a:ln w="174625" cmpd="thinThick">
            <a:solidFill>
              <a:schemeClr val="tx1">
                <a:lumMod val="85000"/>
                <a:lumOff val="15000"/>
              </a:schemeClr>
            </a:solidFill>
          </a:ln>
        </p:spPr>
        <p:txBody>
          <a:bodyPr vert="horz" lIns="91440" tIns="45720" rIns="91440" bIns="45720" rtlCol="0" anchor="ctr">
            <a:normAutofit/>
          </a:bodyPr>
          <a:lstStyle/>
          <a:p>
            <a:pPr algn="ctr"/>
            <a:r>
              <a:rPr lang="en-US" altLang="en-US" kern="1200" dirty="0">
                <a:solidFill>
                  <a:schemeClr val="bg1"/>
                </a:solidFill>
                <a:latin typeface="+mj-lt"/>
                <a:ea typeface="+mj-ea"/>
                <a:cs typeface="+mj-cs"/>
              </a:rPr>
              <a:t>Aries at check point</a:t>
            </a:r>
          </a:p>
        </p:txBody>
      </p:sp>
      <p:pic>
        <p:nvPicPr>
          <p:cNvPr id="8" name="Content Placeholder 4"/>
          <p:cNvPicPr>
            <a:picLocks noGrp="1" noChangeAspect="1"/>
          </p:cNvPicPr>
          <p:nvPr>
            <p:ph sz="half" idx="1"/>
          </p:nvPr>
        </p:nvPicPr>
        <p:blipFill>
          <a:blip r:embed="rId2"/>
          <a:stretch>
            <a:fillRect/>
          </a:stretch>
        </p:blipFill>
        <p:spPr>
          <a:xfrm>
            <a:off x="6172200" y="2230125"/>
            <a:ext cx="5181600" cy="3946837"/>
          </a:xfrm>
          <a:prstGeom prst="rect">
            <a:avLst/>
          </a:prstGeom>
        </p:spPr>
      </p:pic>
      <p:graphicFrame>
        <p:nvGraphicFramePr>
          <p:cNvPr id="4" name="Content Placeholder 3">
            <a:extLst>
              <a:ext uri="{FF2B5EF4-FFF2-40B4-BE49-F238E27FC236}">
                <a16:creationId xmlns:a16="http://schemas.microsoft.com/office/drawing/2014/main" id="{65470E09-3C76-44F4-8AC2-DBA217EF7DBF}"/>
              </a:ext>
            </a:extLst>
          </p:cNvPr>
          <p:cNvGraphicFramePr>
            <a:graphicFrameLocks noGrp="1"/>
          </p:cNvGraphicFramePr>
          <p:nvPr>
            <p:ph sz="half" idx="2"/>
            <p:extLst>
              <p:ext uri="{D42A27DB-BD31-4B8C-83A1-F6EECF244321}">
                <p14:modId xmlns:p14="http://schemas.microsoft.com/office/powerpoint/2010/main" val="2052597028"/>
              </p:ext>
            </p:extLst>
          </p:nvPr>
        </p:nvGraphicFramePr>
        <p:xfrm>
          <a:off x="304800" y="1825625"/>
          <a:ext cx="3796146" cy="1483360"/>
        </p:xfrm>
        <a:graphic>
          <a:graphicData uri="http://schemas.openxmlformats.org/drawingml/2006/table">
            <a:tbl>
              <a:tblPr firstRow="1" bandRow="1">
                <a:tableStyleId>{5C22544A-7EE6-4342-B048-85BDC9FD1C3A}</a:tableStyleId>
              </a:tblPr>
              <a:tblGrid>
                <a:gridCol w="1265382">
                  <a:extLst>
                    <a:ext uri="{9D8B030D-6E8A-4147-A177-3AD203B41FA5}">
                      <a16:colId xmlns:a16="http://schemas.microsoft.com/office/drawing/2014/main" val="237687614"/>
                    </a:ext>
                  </a:extLst>
                </a:gridCol>
                <a:gridCol w="1265382">
                  <a:extLst>
                    <a:ext uri="{9D8B030D-6E8A-4147-A177-3AD203B41FA5}">
                      <a16:colId xmlns:a16="http://schemas.microsoft.com/office/drawing/2014/main" val="3909675405"/>
                    </a:ext>
                  </a:extLst>
                </a:gridCol>
                <a:gridCol w="1265382">
                  <a:extLst>
                    <a:ext uri="{9D8B030D-6E8A-4147-A177-3AD203B41FA5}">
                      <a16:colId xmlns:a16="http://schemas.microsoft.com/office/drawing/2014/main" val="58564526"/>
                    </a:ext>
                  </a:extLst>
                </a:gridCol>
              </a:tblGrid>
              <a:tr h="370840">
                <a:tc>
                  <a:txBody>
                    <a:bodyPr/>
                    <a:lstStyle/>
                    <a:p>
                      <a:r>
                        <a:rPr lang="en-US" dirty="0"/>
                        <a:t>Trans. ID</a:t>
                      </a:r>
                    </a:p>
                  </a:txBody>
                  <a:tcPr/>
                </a:tc>
                <a:tc>
                  <a:txBody>
                    <a:bodyPr/>
                    <a:lstStyle/>
                    <a:p>
                      <a:r>
                        <a:rPr lang="en-US" dirty="0" err="1"/>
                        <a:t>Last_LSN</a:t>
                      </a:r>
                      <a:endParaRPr lang="en-US" dirty="0"/>
                    </a:p>
                  </a:txBody>
                  <a:tcPr/>
                </a:tc>
                <a:tc>
                  <a:txBody>
                    <a:bodyPr/>
                    <a:lstStyle/>
                    <a:p>
                      <a:r>
                        <a:rPr lang="en-US" dirty="0"/>
                        <a:t>Status</a:t>
                      </a:r>
                    </a:p>
                  </a:txBody>
                  <a:tcPr/>
                </a:tc>
                <a:extLst>
                  <a:ext uri="{0D108BD9-81ED-4DB2-BD59-A6C34878D82A}">
                    <a16:rowId xmlns:a16="http://schemas.microsoft.com/office/drawing/2014/main" val="350455403"/>
                  </a:ext>
                </a:extLst>
              </a:tr>
              <a:tr h="370840">
                <a:tc>
                  <a:txBody>
                    <a:bodyPr/>
                    <a:lstStyle/>
                    <a:p>
                      <a:r>
                        <a:rPr lang="en-US" dirty="0"/>
                        <a:t>T1</a:t>
                      </a:r>
                    </a:p>
                  </a:txBody>
                  <a:tcPr/>
                </a:tc>
                <a:tc>
                  <a:txBody>
                    <a:bodyPr/>
                    <a:lstStyle/>
                    <a:p>
                      <a:r>
                        <a:rPr lang="en-US" dirty="0"/>
                        <a:t>6</a:t>
                      </a:r>
                    </a:p>
                  </a:txBody>
                  <a:tcPr/>
                </a:tc>
                <a:tc>
                  <a:txBody>
                    <a:bodyPr/>
                    <a:lstStyle/>
                    <a:p>
                      <a:r>
                        <a:rPr lang="en-US" dirty="0"/>
                        <a:t>commit</a:t>
                      </a:r>
                    </a:p>
                  </a:txBody>
                  <a:tcPr/>
                </a:tc>
                <a:extLst>
                  <a:ext uri="{0D108BD9-81ED-4DB2-BD59-A6C34878D82A}">
                    <a16:rowId xmlns:a16="http://schemas.microsoft.com/office/drawing/2014/main" val="994055442"/>
                  </a:ext>
                </a:extLst>
              </a:tr>
              <a:tr h="370840">
                <a:tc>
                  <a:txBody>
                    <a:bodyPr/>
                    <a:lstStyle/>
                    <a:p>
                      <a:r>
                        <a:rPr lang="en-US" dirty="0"/>
                        <a:t>T2</a:t>
                      </a:r>
                    </a:p>
                  </a:txBody>
                  <a:tcPr/>
                </a:tc>
                <a:tc>
                  <a:txBody>
                    <a:bodyPr/>
                    <a:lstStyle/>
                    <a:p>
                      <a:r>
                        <a:rPr lang="en-US" dirty="0"/>
                        <a:t>3</a:t>
                      </a:r>
                    </a:p>
                  </a:txBody>
                  <a:tcPr/>
                </a:tc>
                <a:tc>
                  <a:txBody>
                    <a:bodyPr/>
                    <a:lstStyle/>
                    <a:p>
                      <a:r>
                        <a:rPr lang="en-US" dirty="0"/>
                        <a:t>commit</a:t>
                      </a:r>
                    </a:p>
                  </a:txBody>
                  <a:tcPr/>
                </a:tc>
                <a:extLst>
                  <a:ext uri="{0D108BD9-81ED-4DB2-BD59-A6C34878D82A}">
                    <a16:rowId xmlns:a16="http://schemas.microsoft.com/office/drawing/2014/main" val="249335588"/>
                  </a:ext>
                </a:extLst>
              </a:tr>
              <a:tr h="370840">
                <a:tc>
                  <a:txBody>
                    <a:bodyPr/>
                    <a:lstStyle/>
                    <a:p>
                      <a:r>
                        <a:rPr lang="en-US" dirty="0"/>
                        <a:t>T3</a:t>
                      </a:r>
                    </a:p>
                  </a:txBody>
                  <a:tcPr/>
                </a:tc>
                <a:tc>
                  <a:txBody>
                    <a:bodyPr/>
                    <a:lstStyle/>
                    <a:p>
                      <a:r>
                        <a:rPr lang="en-US" dirty="0"/>
                        <a:t>8</a:t>
                      </a:r>
                    </a:p>
                  </a:txBody>
                  <a:tcPr/>
                </a:tc>
                <a:tc>
                  <a:txBody>
                    <a:bodyPr/>
                    <a:lstStyle/>
                    <a:p>
                      <a:r>
                        <a:rPr lang="en-US" dirty="0"/>
                        <a:t>commit</a:t>
                      </a:r>
                    </a:p>
                  </a:txBody>
                  <a:tcPr/>
                </a:tc>
                <a:extLst>
                  <a:ext uri="{0D108BD9-81ED-4DB2-BD59-A6C34878D82A}">
                    <a16:rowId xmlns:a16="http://schemas.microsoft.com/office/drawing/2014/main" val="856021818"/>
                  </a:ext>
                </a:extLst>
              </a:tr>
            </a:tbl>
          </a:graphicData>
        </a:graphic>
      </p:graphicFrame>
      <p:graphicFrame>
        <p:nvGraphicFramePr>
          <p:cNvPr id="5" name="Table 4">
            <a:extLst>
              <a:ext uri="{FF2B5EF4-FFF2-40B4-BE49-F238E27FC236}">
                <a16:creationId xmlns:a16="http://schemas.microsoft.com/office/drawing/2014/main" id="{92398161-D159-45B5-8479-D13242CCE6AA}"/>
              </a:ext>
            </a:extLst>
          </p:cNvPr>
          <p:cNvGraphicFramePr>
            <a:graphicFrameLocks noGrp="1"/>
          </p:cNvGraphicFramePr>
          <p:nvPr>
            <p:extLst>
              <p:ext uri="{D42A27DB-BD31-4B8C-83A1-F6EECF244321}">
                <p14:modId xmlns:p14="http://schemas.microsoft.com/office/powerpoint/2010/main" val="3945477424"/>
              </p:ext>
            </p:extLst>
          </p:nvPr>
        </p:nvGraphicFramePr>
        <p:xfrm>
          <a:off x="304799" y="3746789"/>
          <a:ext cx="5366328" cy="1483360"/>
        </p:xfrm>
        <a:graphic>
          <a:graphicData uri="http://schemas.openxmlformats.org/drawingml/2006/table">
            <a:tbl>
              <a:tblPr firstRow="1" bandRow="1">
                <a:tableStyleId>{5C22544A-7EE6-4342-B048-85BDC9FD1C3A}</a:tableStyleId>
              </a:tblPr>
              <a:tblGrid>
                <a:gridCol w="1117601">
                  <a:extLst>
                    <a:ext uri="{9D8B030D-6E8A-4147-A177-3AD203B41FA5}">
                      <a16:colId xmlns:a16="http://schemas.microsoft.com/office/drawing/2014/main" val="3037423037"/>
                    </a:ext>
                  </a:extLst>
                </a:gridCol>
                <a:gridCol w="4248727">
                  <a:extLst>
                    <a:ext uri="{9D8B030D-6E8A-4147-A177-3AD203B41FA5}">
                      <a16:colId xmlns:a16="http://schemas.microsoft.com/office/drawing/2014/main" val="643869514"/>
                    </a:ext>
                  </a:extLst>
                </a:gridCol>
              </a:tblGrid>
              <a:tr h="370840">
                <a:tc>
                  <a:txBody>
                    <a:bodyPr/>
                    <a:lstStyle/>
                    <a:p>
                      <a:r>
                        <a:rPr lang="en-US" dirty="0" err="1"/>
                        <a:t>Page_ID</a:t>
                      </a:r>
                      <a:endParaRPr lang="en-US" dirty="0"/>
                    </a:p>
                  </a:txBody>
                  <a:tcPr/>
                </a:tc>
                <a:tc>
                  <a:txBody>
                    <a:bodyPr/>
                    <a:lstStyle/>
                    <a:p>
                      <a:r>
                        <a:rPr lang="en-US" dirty="0" err="1"/>
                        <a:t>First_LSN</a:t>
                      </a:r>
                      <a:endParaRPr lang="en-US" dirty="0"/>
                    </a:p>
                  </a:txBody>
                  <a:tcPr/>
                </a:tc>
                <a:extLst>
                  <a:ext uri="{0D108BD9-81ED-4DB2-BD59-A6C34878D82A}">
                    <a16:rowId xmlns:a16="http://schemas.microsoft.com/office/drawing/2014/main" val="1149729903"/>
                  </a:ext>
                </a:extLst>
              </a:tr>
              <a:tr h="370840">
                <a:tc>
                  <a:txBody>
                    <a:bodyPr/>
                    <a:lstStyle/>
                    <a:p>
                      <a:r>
                        <a:rPr lang="en-US" dirty="0"/>
                        <a:t>A</a:t>
                      </a:r>
                    </a:p>
                  </a:txBody>
                  <a:tcPr/>
                </a:tc>
                <a:tc>
                  <a:txBody>
                    <a:bodyPr/>
                    <a:lstStyle/>
                    <a:p>
                      <a:r>
                        <a:rPr lang="en-US" dirty="0"/>
                        <a:t>1   //start analysis from here</a:t>
                      </a:r>
                    </a:p>
                  </a:txBody>
                  <a:tcPr/>
                </a:tc>
                <a:extLst>
                  <a:ext uri="{0D108BD9-81ED-4DB2-BD59-A6C34878D82A}">
                    <a16:rowId xmlns:a16="http://schemas.microsoft.com/office/drawing/2014/main" val="466375101"/>
                  </a:ext>
                </a:extLst>
              </a:tr>
              <a:tr h="370840">
                <a:tc>
                  <a:txBody>
                    <a:bodyPr/>
                    <a:lstStyle/>
                    <a:p>
                      <a:r>
                        <a:rPr lang="en-US" dirty="0"/>
                        <a:t>B</a:t>
                      </a:r>
                    </a:p>
                  </a:txBody>
                  <a:tcPr/>
                </a:tc>
                <a:tc>
                  <a:txBody>
                    <a:bodyPr/>
                    <a:lstStyle/>
                    <a:p>
                      <a:r>
                        <a:rPr lang="en-US" dirty="0"/>
                        <a:t>2</a:t>
                      </a:r>
                    </a:p>
                  </a:txBody>
                  <a:tcPr/>
                </a:tc>
                <a:extLst>
                  <a:ext uri="{0D108BD9-81ED-4DB2-BD59-A6C34878D82A}">
                    <a16:rowId xmlns:a16="http://schemas.microsoft.com/office/drawing/2014/main" val="1997293974"/>
                  </a:ext>
                </a:extLst>
              </a:tr>
              <a:tr h="370840">
                <a:tc>
                  <a:txBody>
                    <a:bodyPr/>
                    <a:lstStyle/>
                    <a:p>
                      <a:r>
                        <a:rPr lang="en-US" dirty="0"/>
                        <a:t>C</a:t>
                      </a:r>
                    </a:p>
                  </a:txBody>
                  <a:tcPr/>
                </a:tc>
                <a:tc>
                  <a:txBody>
                    <a:bodyPr/>
                    <a:lstStyle/>
                    <a:p>
                      <a:r>
                        <a:rPr lang="en-US" dirty="0"/>
                        <a:t>6</a:t>
                      </a:r>
                    </a:p>
                  </a:txBody>
                  <a:tcPr/>
                </a:tc>
                <a:extLst>
                  <a:ext uri="{0D108BD9-81ED-4DB2-BD59-A6C34878D82A}">
                    <a16:rowId xmlns:a16="http://schemas.microsoft.com/office/drawing/2014/main" val="73279253"/>
                  </a:ext>
                </a:extLst>
              </a:tr>
            </a:tbl>
          </a:graphicData>
        </a:graphic>
      </p:graphicFrame>
      <p:sp>
        <p:nvSpPr>
          <p:cNvPr id="6" name="Oval 5">
            <a:extLst>
              <a:ext uri="{FF2B5EF4-FFF2-40B4-BE49-F238E27FC236}">
                <a16:creationId xmlns:a16="http://schemas.microsoft.com/office/drawing/2014/main" id="{F96B58EC-BED2-4D49-B2D7-318D7CB6A57C}"/>
              </a:ext>
            </a:extLst>
          </p:cNvPr>
          <p:cNvSpPr/>
          <p:nvPr/>
        </p:nvSpPr>
        <p:spPr>
          <a:xfrm>
            <a:off x="1440874" y="4166599"/>
            <a:ext cx="258618" cy="27709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CAB06785-13C5-4C2A-96D7-70A78201BF99}"/>
              </a:ext>
            </a:extLst>
          </p:cNvPr>
          <p:cNvSpPr txBox="1"/>
          <p:nvPr/>
        </p:nvSpPr>
        <p:spPr>
          <a:xfrm flipH="1">
            <a:off x="424410" y="5745018"/>
            <a:ext cx="4766426" cy="369332"/>
          </a:xfrm>
          <a:prstGeom prst="rect">
            <a:avLst/>
          </a:prstGeom>
          <a:noFill/>
        </p:spPr>
        <p:txBody>
          <a:bodyPr wrap="square" rtlCol="0">
            <a:spAutoFit/>
          </a:bodyPr>
          <a:lstStyle/>
          <a:p>
            <a:r>
              <a:rPr lang="en-US" dirty="0"/>
              <a:t>Redo all, No undo</a:t>
            </a:r>
          </a:p>
        </p:txBody>
      </p:sp>
    </p:spTree>
    <p:extLst>
      <p:ext uri="{BB962C8B-B14F-4D97-AF65-F5344CB8AC3E}">
        <p14:creationId xmlns:p14="http://schemas.microsoft.com/office/powerpoint/2010/main" val="3515595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838200" y="824865"/>
            <a:ext cx="10515600" cy="5353050"/>
          </a:xfrm>
        </p:spPr>
        <p:txBody>
          <a:bodyPr>
            <a:normAutofit fontScale="97500"/>
          </a:bodyPr>
          <a:lstStyle/>
          <a:p>
            <a:r>
              <a:rPr lang="en-US"/>
              <a:t>Incremental logging with deferred updates implies that the recovery system must necessarily</a:t>
            </a:r>
          </a:p>
          <a:p>
            <a:endParaRPr lang="en-US"/>
          </a:p>
          <a:p>
            <a:pPr marL="0" indent="0">
              <a:buNone/>
            </a:pPr>
            <a:r>
              <a:rPr lang="en-US"/>
              <a:t>a. store the old value of the updated item in the log.</a:t>
            </a:r>
          </a:p>
          <a:p>
            <a:pPr marL="0" indent="0">
              <a:buNone/>
            </a:pPr>
            <a:endParaRPr lang="en-US"/>
          </a:p>
          <a:p>
            <a:pPr marL="0" indent="0">
              <a:buNone/>
            </a:pPr>
            <a:r>
              <a:rPr lang="en-US" b="1"/>
              <a:t>b. store the new value of the updated item in the log.</a:t>
            </a:r>
          </a:p>
          <a:p>
            <a:pPr marL="0" indent="0">
              <a:buNone/>
            </a:pPr>
            <a:endParaRPr lang="en-US"/>
          </a:p>
          <a:p>
            <a:pPr marL="0" indent="0">
              <a:buNone/>
            </a:pPr>
            <a:r>
              <a:rPr lang="en-US"/>
              <a:t>c. store both the old and new value of the updated item in the log.</a:t>
            </a:r>
          </a:p>
          <a:p>
            <a:pPr marL="0" indent="0">
              <a:buNone/>
            </a:pPr>
            <a:endParaRPr lang="en-US"/>
          </a:p>
          <a:p>
            <a:pPr marL="0" indent="0">
              <a:buNone/>
            </a:pPr>
            <a:r>
              <a:rPr lang="en-US"/>
              <a:t>d. store only the Begin Transaction and Commit Transaction records in the log.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0390"/>
            <a:ext cx="10515600" cy="5596890"/>
          </a:xfrm>
        </p:spPr>
        <p:txBody>
          <a:bodyPr/>
          <a:lstStyle/>
          <a:p>
            <a:pPr marL="0" indent="0">
              <a:buNone/>
            </a:pPr>
            <a:r>
              <a:rPr lang="en-US"/>
              <a:t>The write-ahead logging (WAL) protocol simply means that</a:t>
            </a:r>
          </a:p>
          <a:p>
            <a:pPr marL="457200" lvl="1" indent="0">
              <a:buNone/>
            </a:pPr>
            <a:r>
              <a:rPr lang="en-US"/>
              <a:t>a. writing of a data item should be done ahead of any logging operation.</a:t>
            </a:r>
          </a:p>
          <a:p>
            <a:pPr marL="457200" lvl="1" indent="0">
              <a:buNone/>
            </a:pPr>
            <a:r>
              <a:rPr lang="en-US"/>
              <a:t>b. the log record for an operation should be written before the actual data is written.</a:t>
            </a:r>
          </a:p>
          <a:p>
            <a:pPr marL="457200" lvl="1" indent="0">
              <a:buNone/>
            </a:pPr>
            <a:r>
              <a:rPr lang="en-US"/>
              <a:t>c. all log records should be written before a new transaction begins execution.</a:t>
            </a:r>
          </a:p>
          <a:p>
            <a:pPr marL="457200" lvl="1" indent="0">
              <a:buNone/>
            </a:pPr>
            <a:r>
              <a:rPr lang="en-US"/>
              <a:t>d. the log never needs to be written to disk.</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0390"/>
            <a:ext cx="10515600" cy="5596890"/>
          </a:xfrm>
        </p:spPr>
        <p:txBody>
          <a:bodyPr/>
          <a:lstStyle/>
          <a:p>
            <a:pPr marL="0" indent="0">
              <a:buNone/>
            </a:pPr>
            <a:r>
              <a:rPr lang="en-US"/>
              <a:t>The write-ahead logging (WAL) protocol simply means that</a:t>
            </a:r>
          </a:p>
          <a:p>
            <a:pPr marL="457200" lvl="1" indent="0">
              <a:buNone/>
            </a:pPr>
            <a:r>
              <a:rPr lang="en-US"/>
              <a:t>a. writing of a data item should be done ahead of any logging operation.</a:t>
            </a:r>
          </a:p>
          <a:p>
            <a:pPr marL="457200" lvl="1" indent="0">
              <a:buNone/>
            </a:pPr>
            <a:r>
              <a:rPr lang="en-US" b="1"/>
              <a:t>b. the log record for an operation should be written before the actual data is written.</a:t>
            </a:r>
          </a:p>
          <a:p>
            <a:pPr marL="457200" lvl="1" indent="0">
              <a:buNone/>
            </a:pPr>
            <a:r>
              <a:rPr lang="en-US"/>
              <a:t>c. all log records should be written before a new transaction begins execution.</a:t>
            </a:r>
          </a:p>
          <a:p>
            <a:pPr marL="457200" lvl="1" indent="0">
              <a:buNone/>
            </a:pPr>
            <a:r>
              <a:rPr lang="en-US"/>
              <a:t>d. the log never needs to be written to disk.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0390"/>
            <a:ext cx="10515600" cy="5596890"/>
          </a:xfrm>
        </p:spPr>
        <p:txBody>
          <a:bodyPr/>
          <a:lstStyle/>
          <a:p>
            <a:pPr marL="0" indent="0">
              <a:buNone/>
            </a:pPr>
            <a:r>
              <a:rPr lang="en-US"/>
              <a:t>In case of transaction failure under a deferred update incremental logging scheme, which of the following will be needed?</a:t>
            </a:r>
          </a:p>
          <a:p>
            <a:pPr marL="457200" lvl="1" indent="0">
              <a:buNone/>
            </a:pPr>
            <a:r>
              <a:rPr lang="en-US"/>
              <a:t>a. an undo operation</a:t>
            </a:r>
          </a:p>
          <a:p>
            <a:pPr marL="457200" lvl="1" indent="0">
              <a:buNone/>
            </a:pPr>
            <a:r>
              <a:rPr lang="en-US"/>
              <a:t>b. a redo operation</a:t>
            </a:r>
          </a:p>
          <a:p>
            <a:pPr marL="457200" lvl="1" indent="0">
              <a:buNone/>
            </a:pPr>
            <a:r>
              <a:rPr lang="en-US"/>
              <a:t>c. an undo and redo operation</a:t>
            </a:r>
          </a:p>
          <a:p>
            <a:pPr marL="457200" lvl="1" indent="0">
              <a:buNone/>
            </a:pPr>
            <a:r>
              <a:rPr lang="en-US"/>
              <a:t>d. none of the above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0390"/>
            <a:ext cx="10515600" cy="5596890"/>
          </a:xfrm>
        </p:spPr>
        <p:txBody>
          <a:bodyPr/>
          <a:lstStyle/>
          <a:p>
            <a:pPr marL="0" indent="0">
              <a:buNone/>
            </a:pPr>
            <a:r>
              <a:rPr lang="en-US"/>
              <a:t>In case of transaction failure under a deferred update incremental logging scheme, which of the following will be needed?</a:t>
            </a:r>
          </a:p>
          <a:p>
            <a:pPr marL="457200" lvl="1" indent="0">
              <a:buNone/>
            </a:pPr>
            <a:r>
              <a:rPr lang="en-US"/>
              <a:t>a. an undo operation</a:t>
            </a:r>
          </a:p>
          <a:p>
            <a:pPr marL="457200" lvl="1" indent="0">
              <a:buNone/>
            </a:pPr>
            <a:r>
              <a:rPr lang="en-US" b="1"/>
              <a:t>b. a redo operation</a:t>
            </a:r>
          </a:p>
          <a:p>
            <a:pPr marL="457200" lvl="1" indent="0">
              <a:buNone/>
            </a:pPr>
            <a:r>
              <a:rPr lang="en-US"/>
              <a:t>c. an undo and redo operation</a:t>
            </a:r>
          </a:p>
          <a:p>
            <a:pPr marL="457200" lvl="1" indent="0">
              <a:buNone/>
            </a:pPr>
            <a:r>
              <a:rPr lang="en-US"/>
              <a:t>d. none of the above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0390"/>
            <a:ext cx="10515600" cy="5596890"/>
          </a:xfrm>
        </p:spPr>
        <p:txBody>
          <a:bodyPr/>
          <a:lstStyle/>
          <a:p>
            <a:pPr marL="0" indent="0">
              <a:buNone/>
            </a:pPr>
            <a:r>
              <a:rPr lang="en-US"/>
              <a:t>For incremental logging with immediate updates, a log record for a transaction would contain</a:t>
            </a:r>
          </a:p>
          <a:p>
            <a:pPr marL="457200" lvl="1" indent="0">
              <a:buNone/>
            </a:pPr>
            <a:r>
              <a:rPr lang="en-US"/>
              <a:t>a. a transaction name, a data item name, and the old and new value of the item.</a:t>
            </a:r>
          </a:p>
          <a:p>
            <a:pPr marL="457200" lvl="1" indent="0">
              <a:buNone/>
            </a:pPr>
            <a:r>
              <a:rPr lang="en-US"/>
              <a:t>b. a transaction name, a data item name, and the old value of the item.</a:t>
            </a:r>
          </a:p>
          <a:p>
            <a:pPr marL="457200" lvl="1" indent="0">
              <a:buNone/>
            </a:pPr>
            <a:r>
              <a:rPr lang="en-US"/>
              <a:t>c. a transaction name, a data item name, and the new value of the item.</a:t>
            </a:r>
          </a:p>
          <a:p>
            <a:pPr marL="457200" lvl="1" indent="0">
              <a:buNone/>
            </a:pPr>
            <a:r>
              <a:rPr lang="en-US"/>
              <a:t>d. a transaction name and a data item name.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TotalTime>
  <Words>2335</Words>
  <Application>Microsoft Office PowerPoint</Application>
  <PresentationFormat>Widescreen</PresentationFormat>
  <Paragraphs>236</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Calibri Light</vt:lpstr>
      <vt:lpstr>Monotype Sorts</vt:lpstr>
      <vt:lpstr>Office Theme</vt:lpstr>
      <vt:lpstr>Recovery</vt:lpstr>
      <vt:lpstr>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Roll-back</vt:lpstr>
      <vt:lpstr>19.21 Rolling back</vt:lpstr>
      <vt:lpstr>Rolling back</vt:lpstr>
      <vt:lpstr>19.22 Rolling back</vt:lpstr>
      <vt:lpstr>19.23 Roll-back(immediate)</vt:lpstr>
      <vt:lpstr>19.23 Roll-back(immediate)</vt:lpstr>
      <vt:lpstr>Checkpoints </vt:lpstr>
      <vt:lpstr>19.23 Roll-back(immediate)</vt:lpstr>
      <vt:lpstr>19.23 Roll-back(immediate)</vt:lpstr>
      <vt:lpstr>19.23 Roll-back(immediate)</vt:lpstr>
      <vt:lpstr>19.23 Roll-back(immediate)</vt:lpstr>
      <vt:lpstr>19.23 Roll-back(immediate)</vt:lpstr>
      <vt:lpstr>19.24 Roll-back(deferred)</vt:lpstr>
      <vt:lpstr>19.24 Roll-back(deferred)</vt:lpstr>
      <vt:lpstr>ARIES</vt:lpstr>
      <vt:lpstr>19.25 How does checkpointing in ARIES differ from checkpointing as described in Section 19.1.4?</vt:lpstr>
      <vt:lpstr>Aries</vt:lpstr>
      <vt:lpstr>Aries at check point</vt:lpstr>
      <vt:lpstr>Aries at check 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WPP Presentation</dc:title>
  <dc:creator>dina</dc:creator>
  <cp:lastModifiedBy>Dena Tantwy Hasan Salah</cp:lastModifiedBy>
  <cp:revision>14</cp:revision>
  <dcterms:created xsi:type="dcterms:W3CDTF">2016-12-25T22:24:04Z</dcterms:created>
  <dcterms:modified xsi:type="dcterms:W3CDTF">2017-12-17T09:23:10Z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1033-10.1.0.5672</vt:lpwstr>
  </property>
</Properties>
</file>