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90" r:id="rId2"/>
    <p:sldId id="300" r:id="rId3"/>
    <p:sldId id="301" r:id="rId4"/>
    <p:sldId id="297" r:id="rId5"/>
    <p:sldId id="291" r:id="rId6"/>
    <p:sldId id="302" r:id="rId7"/>
    <p:sldId id="298" r:id="rId8"/>
    <p:sldId id="285" r:id="rId9"/>
    <p:sldId id="303" r:id="rId10"/>
    <p:sldId id="30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3662" autoAdjust="0"/>
  </p:normalViewPr>
  <p:slideViewPr>
    <p:cSldViewPr snapToGrid="0">
      <p:cViewPr varScale="1">
        <p:scale>
          <a:sx n="62" d="100"/>
          <a:sy n="62" d="100"/>
        </p:scale>
        <p:origin x="162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B0F00-3F7C-443A-BE30-94D9914DCE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235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7DCF1-8843-48BB-82D4-A5DBBA122E57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E17DE-1BE1-46A9-B2C0-D1BBBFF145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24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an example of message passing functions used in existing operating</a:t>
            </a:r>
            <a:r>
              <a:rPr lang="en-US" baseline="0" dirty="0" smtClean="0"/>
              <a:t> systems, we consider these functions in POSIX standard.  We will not cover all the syntax details here, as these can be found easily on-line.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2834-2208-4C9F-941A-2112536303C2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468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 of messages</a:t>
            </a:r>
            <a:r>
              <a:rPr lang="en-US" baseline="0" dirty="0" smtClean="0"/>
              <a:t> may result in another form of priority inversion.  This occurs specifically when a high priority process is blocked waiting for a message from a low priority process.  To prevent uncontrollable long delays, sender should inherit the high priority of the receiver. Real-time POSIX standard indicates that this should  be done, but does not specify implementation details.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2834-2208-4C9F-941A-2112536303C2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654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function </a:t>
            </a:r>
            <a:r>
              <a:rPr lang="en-US" dirty="0" err="1" smtClean="0"/>
              <a:t>mq_open</a:t>
            </a:r>
            <a:r>
              <a:rPr lang="en-US" dirty="0" smtClean="0"/>
              <a:t> (which stands for message queue</a:t>
            </a:r>
            <a:r>
              <a:rPr lang="en-US" baseline="0" dirty="0" smtClean="0"/>
              <a:t> open) establishes connection with an existing or new message queue. It returns a descriptor used to refer to the queue in other functions.  Note that there is no distinction between a one-to-one queue and a mailbox, as both are used in the same way.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2834-2208-4C9F-941A-2112536303C2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4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Queue can be open for sending, receiving, or both.  If</a:t>
            </a:r>
            <a:r>
              <a:rPr lang="en-US" baseline="0" dirty="0" smtClean="0"/>
              <a:t> queue does not exist, a new one is created, in which case maximum message size and queue length are specified or left to a default value.  Process selects to block waiting for a received message or not.  Same applies when sending to a full queue.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2834-2208-4C9F-941A-2112536303C2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793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example,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mq_open</a:t>
            </a:r>
            <a:r>
              <a:rPr lang="en-US" baseline="0" dirty="0" smtClean="0"/>
              <a:t> is used to create a new queue with name “</a:t>
            </a:r>
            <a:r>
              <a:rPr lang="en-US" baseline="0" dirty="0" err="1" smtClean="0"/>
              <a:t>my_queue</a:t>
            </a:r>
            <a:r>
              <a:rPr lang="en-US" baseline="0" dirty="0" smtClean="0"/>
              <a:t>” for read and write.  The integer variable md becomes the queue descriptor.  If time permits, we will consider complete examples on Linux later.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E17DE-1BE1-46A9-B2C0-D1BBBFF1451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195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function </a:t>
            </a:r>
            <a:r>
              <a:rPr lang="en-US" dirty="0" err="1" smtClean="0"/>
              <a:t>mq_send</a:t>
            </a:r>
            <a:r>
              <a:rPr lang="en-US" dirty="0" smtClean="0"/>
              <a:t> sends a message to an opened queue.  In real-time version of POSIX, it is possible to wait for a full queue for a particular time before timing out and returning an error.  POSIX</a:t>
            </a:r>
            <a:r>
              <a:rPr lang="en-US" baseline="0" dirty="0" smtClean="0"/>
              <a:t> does not have a send function with acknowledgment.  If this is needed, user has to build it using normal functions (i.e. send </a:t>
            </a:r>
            <a:r>
              <a:rPr lang="en-US" baseline="0" dirty="0" err="1" smtClean="0"/>
              <a:t>ack</a:t>
            </a:r>
            <a:r>
              <a:rPr lang="en-US" baseline="0" dirty="0" smtClean="0"/>
              <a:t> message after receiving, and receiving an </a:t>
            </a:r>
            <a:r>
              <a:rPr lang="en-US" baseline="0" dirty="0" err="1" smtClean="0"/>
              <a:t>ack</a:t>
            </a:r>
            <a:r>
              <a:rPr lang="en-US" baseline="0" dirty="0" smtClean="0"/>
              <a:t> message after sending).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2834-2208-4C9F-941A-2112536303C2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386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2834-2208-4C9F-941A-2112536303C2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550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example of real syntax for creating a queue for reading strings of 20 characters each.  Queue can hold up to 5 strings.  </a:t>
            </a:r>
            <a:r>
              <a:rPr lang="en-US" dirty="0" err="1" smtClean="0"/>
              <a:t>Mq_receive</a:t>
            </a:r>
            <a:r>
              <a:rPr lang="en-US" dirty="0" smtClean="0"/>
              <a:t> is then used to receive a string into a local variable.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E17DE-1BE1-46A9-B2C0-D1BBBFF1451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809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in real-time systems,</a:t>
            </a:r>
            <a:r>
              <a:rPr lang="en-US" baseline="0" dirty="0" smtClean="0"/>
              <a:t> limiting the waiting time is necessary for predictability.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2834-2208-4C9F-941A-2112536303C2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4244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92834-2208-4C9F-941A-2112536303C2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00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DB6-93B6-47FA-AFDF-44810FA49A3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F10-CF9D-4A1A-BBDF-D5D4D9273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6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DB6-93B6-47FA-AFDF-44810FA49A3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F10-CF9D-4A1A-BBDF-D5D4D9273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05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DB6-93B6-47FA-AFDF-44810FA49A3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F10-CF9D-4A1A-BBDF-D5D4D9273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9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DB6-93B6-47FA-AFDF-44810FA49A3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F10-CF9D-4A1A-BBDF-D5D4D9273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33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DB6-93B6-47FA-AFDF-44810FA49A3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F10-CF9D-4A1A-BBDF-D5D4D9273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17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DB6-93B6-47FA-AFDF-44810FA49A3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F10-CF9D-4A1A-BBDF-D5D4D9273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3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DB6-93B6-47FA-AFDF-44810FA49A3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F10-CF9D-4A1A-BBDF-D5D4D9273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2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DB6-93B6-47FA-AFDF-44810FA49A3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F10-CF9D-4A1A-BBDF-D5D4D9273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6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DB6-93B6-47FA-AFDF-44810FA49A3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F10-CF9D-4A1A-BBDF-D5D4D9273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8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DB6-93B6-47FA-AFDF-44810FA49A3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F10-CF9D-4A1A-BBDF-D5D4D9273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12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7DB6-93B6-47FA-AFDF-44810FA49A3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1EF10-CF9D-4A1A-BBDF-D5D4D9273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0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27DB6-93B6-47FA-AFDF-44810FA49A32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1EF10-CF9D-4A1A-BBDF-D5D4D92732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2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28621" y="325497"/>
            <a:ext cx="348236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08063">
              <a:buClr>
                <a:srgbClr val="000000"/>
              </a:buClr>
              <a:buSzPct val="38000"/>
              <a:buFont typeface="StarBats" pitchFamily="10" charset="2"/>
              <a:buNone/>
              <a:tabLst>
                <a:tab pos="798513" algn="l"/>
                <a:tab pos="1595438" algn="l"/>
                <a:tab pos="2393950" algn="l"/>
                <a:tab pos="3192463" algn="l"/>
                <a:tab pos="3989388" algn="l"/>
                <a:tab pos="4787900" algn="l"/>
                <a:tab pos="5586413" algn="l"/>
                <a:tab pos="6383338" algn="l"/>
              </a:tabLst>
              <a:defRPr/>
            </a:pPr>
            <a:r>
              <a:rPr lang="en-GB" sz="2700" dirty="0" smtClean="0">
                <a:latin typeface="+mn-lt"/>
                <a:cs typeface="Arial" charset="0"/>
              </a:rPr>
              <a:t>POSIX Message Queues</a:t>
            </a:r>
            <a:endParaRPr lang="en-GB" sz="2700" dirty="0">
              <a:latin typeface="+mn-lt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21" y="1312406"/>
            <a:ext cx="8232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+mn-lt"/>
              </a:rPr>
              <a:t>POSIX contains the following functions for communication through message queues.</a:t>
            </a:r>
            <a:endParaRPr lang="en-GB" sz="2400" dirty="0"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9515" y="1036141"/>
            <a:ext cx="8143875" cy="1587"/>
          </a:xfrm>
          <a:prstGeom prst="lin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14338" y="6345336"/>
            <a:ext cx="13075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Week 6-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Page 1</a:t>
            </a:r>
            <a:endParaRPr lang="en-GB" sz="14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28625" y="6391503"/>
            <a:ext cx="1600182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000"/>
              <a:buFont typeface="StarBats" pitchFamily="10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i="1" dirty="0" smtClean="0">
                <a:solidFill>
                  <a:schemeClr val="tx2"/>
                </a:solidFill>
                <a:latin typeface="+mn-lt"/>
                <a:cs typeface="+mn-cs"/>
              </a:rPr>
              <a:t>ECP-622– Spring 2020</a:t>
            </a:r>
            <a:endParaRPr lang="en-GB" sz="1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2" name="POSIX Messages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03790" y="3251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45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2043" y="2542715"/>
            <a:ext cx="8179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+mn-lt"/>
              </a:rPr>
              <a:t>If more than one task are waiting for an empty queue, the highest priority task will receive the first arriving message.</a:t>
            </a:r>
            <a:endParaRPr lang="en-GB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5" y="3711222"/>
            <a:ext cx="8203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+mn-lt"/>
              </a:rPr>
              <a:t>Handling of priority inversion is not specified. Implementations should consider this potential problem.</a:t>
            </a:r>
            <a:endParaRPr lang="en-GB" sz="24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279" y="1392434"/>
            <a:ext cx="8207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+mn-lt"/>
              </a:rPr>
              <a:t>If queue is empty it either blocks waiting (with possible time-out) or just returns an error.</a:t>
            </a:r>
            <a:endParaRPr lang="en-GB" sz="24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625" y="325497"/>
            <a:ext cx="348236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08063">
              <a:buClr>
                <a:srgbClr val="000000"/>
              </a:buClr>
              <a:buSzPct val="38000"/>
              <a:buFont typeface="StarBats" pitchFamily="10" charset="2"/>
              <a:buNone/>
              <a:tabLst>
                <a:tab pos="798513" algn="l"/>
                <a:tab pos="1595438" algn="l"/>
                <a:tab pos="2393950" algn="l"/>
                <a:tab pos="3192463" algn="l"/>
                <a:tab pos="3989388" algn="l"/>
                <a:tab pos="4787900" algn="l"/>
                <a:tab pos="5586413" algn="l"/>
                <a:tab pos="6383338" algn="l"/>
              </a:tabLst>
              <a:defRPr/>
            </a:pPr>
            <a:r>
              <a:rPr lang="en-GB" sz="2700" dirty="0" smtClean="0">
                <a:latin typeface="+mn-lt"/>
                <a:cs typeface="Arial" charset="0"/>
              </a:rPr>
              <a:t>POSIX Message Queues</a:t>
            </a:r>
            <a:endParaRPr lang="en-GB" sz="2700" dirty="0">
              <a:latin typeface="+mn-lt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9515" y="1036141"/>
            <a:ext cx="8143875" cy="1587"/>
          </a:xfrm>
          <a:prstGeom prst="lin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14338" y="6345336"/>
            <a:ext cx="13075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Week 6-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Page </a:t>
            </a:r>
            <a:r>
              <a:rPr lang="en-US" sz="1400" i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5</a:t>
            </a:r>
            <a:endParaRPr lang="en-GB" sz="1400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28625" y="6391503"/>
            <a:ext cx="1600182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000"/>
              <a:buFont typeface="StarBats" pitchFamily="10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i="1" dirty="0" smtClean="0">
                <a:solidFill>
                  <a:schemeClr val="tx2"/>
                </a:solidFill>
                <a:latin typeface="+mn-lt"/>
                <a:cs typeface="+mn-cs"/>
              </a:rPr>
              <a:t>ECP-622– </a:t>
            </a:r>
            <a:r>
              <a:rPr lang="en-GB" sz="1400" i="1" smtClean="0">
                <a:solidFill>
                  <a:schemeClr val="tx2"/>
                </a:solidFill>
                <a:latin typeface="+mn-lt"/>
                <a:cs typeface="+mn-cs"/>
              </a:rPr>
              <a:t>Spring 2020</a:t>
            </a:r>
            <a:endParaRPr lang="en-GB" sz="1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2" name="POSIX Messages_1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03790" y="31839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5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82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28621" y="325497"/>
            <a:ext cx="348236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08063">
              <a:buClr>
                <a:srgbClr val="000000"/>
              </a:buClr>
              <a:buSzPct val="38000"/>
              <a:buFont typeface="StarBats" pitchFamily="10" charset="2"/>
              <a:buNone/>
              <a:tabLst>
                <a:tab pos="798513" algn="l"/>
                <a:tab pos="1595438" algn="l"/>
                <a:tab pos="2393950" algn="l"/>
                <a:tab pos="3192463" algn="l"/>
                <a:tab pos="3989388" algn="l"/>
                <a:tab pos="4787900" algn="l"/>
                <a:tab pos="5586413" algn="l"/>
                <a:tab pos="6383338" algn="l"/>
              </a:tabLst>
              <a:defRPr/>
            </a:pPr>
            <a:r>
              <a:rPr lang="en-GB" sz="2700" dirty="0" smtClean="0">
                <a:latin typeface="+mn-lt"/>
                <a:cs typeface="Arial" charset="0"/>
              </a:rPr>
              <a:t>POSIX Message Queues</a:t>
            </a:r>
            <a:endParaRPr lang="en-GB" sz="2700" dirty="0">
              <a:latin typeface="+mn-lt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21" y="1312406"/>
            <a:ext cx="8232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+mn-lt"/>
              </a:rPr>
              <a:t>POSIX contains the following functions for communication through message queues.</a:t>
            </a:r>
            <a:endParaRPr lang="en-GB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1" y="2247859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Mq_open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()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450" y="2726937"/>
            <a:ext cx="8284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latin typeface="+mn-lt"/>
              </a:rPr>
              <a:t>establishes the connection between a process and a message queue and returns a queue descriptor.  Arguments include a name given to the queue and flags indicating different options.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69515" y="1036141"/>
            <a:ext cx="8143875" cy="1587"/>
          </a:xfrm>
          <a:prstGeom prst="lin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14338" y="6345336"/>
            <a:ext cx="13075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Week 6-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Page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1</a:t>
            </a:r>
            <a:endParaRPr lang="en-GB" sz="14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28625" y="6391503"/>
            <a:ext cx="1600182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000"/>
              <a:buFont typeface="StarBats" pitchFamily="10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i="1" dirty="0" smtClean="0">
                <a:solidFill>
                  <a:schemeClr val="tx2"/>
                </a:solidFill>
                <a:latin typeface="+mn-lt"/>
                <a:cs typeface="+mn-cs"/>
              </a:rPr>
              <a:t>ECP-622– Spring 2020</a:t>
            </a:r>
            <a:endParaRPr lang="en-GB" sz="1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2" name="POSIX Messages_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51393" y="30886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4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95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28621" y="325497"/>
            <a:ext cx="348236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08063">
              <a:buClr>
                <a:srgbClr val="000000"/>
              </a:buClr>
              <a:buSzPct val="38000"/>
              <a:buFont typeface="StarBats" pitchFamily="10" charset="2"/>
              <a:buNone/>
              <a:tabLst>
                <a:tab pos="798513" algn="l"/>
                <a:tab pos="1595438" algn="l"/>
                <a:tab pos="2393950" algn="l"/>
                <a:tab pos="3192463" algn="l"/>
                <a:tab pos="3989388" algn="l"/>
                <a:tab pos="4787900" algn="l"/>
                <a:tab pos="5586413" algn="l"/>
                <a:tab pos="6383338" algn="l"/>
              </a:tabLst>
              <a:defRPr/>
            </a:pPr>
            <a:r>
              <a:rPr lang="en-GB" sz="2700" dirty="0" smtClean="0">
                <a:latin typeface="+mn-lt"/>
                <a:cs typeface="Arial" charset="0"/>
              </a:rPr>
              <a:t>POSIX Message Queues</a:t>
            </a:r>
            <a:endParaRPr lang="en-GB" sz="2700" dirty="0">
              <a:latin typeface="+mn-lt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621" y="1312406"/>
            <a:ext cx="8232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+mn-lt"/>
              </a:rPr>
              <a:t>POSIX contains the following functions for communication through message queues.</a:t>
            </a:r>
            <a:endParaRPr lang="en-GB" sz="24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1" y="2247859"/>
            <a:ext cx="1657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Mq_open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()</a:t>
            </a:r>
            <a:endParaRPr lang="en-GB" sz="2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8450" y="2726937"/>
            <a:ext cx="8284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latin typeface="+mn-lt"/>
              </a:rPr>
              <a:t>establishes the connection between a process and a message queue and returns a queue descriptor.  Arguments include a name given to the queue and flags indicating different options.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625" y="3927266"/>
            <a:ext cx="823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Options include: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n-lt"/>
              </a:rPr>
              <a:t>Open queue for send and/or receive.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 smtClean="0">
                <a:latin typeface="+mn-lt"/>
              </a:rPr>
              <a:t>If queue does not exist, create new one with specified max message size and queue length.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400" dirty="0">
                <a:latin typeface="+mn-lt"/>
              </a:rPr>
              <a:t>U</a:t>
            </a:r>
            <a:r>
              <a:rPr lang="en-GB" sz="2400" dirty="0" smtClean="0">
                <a:latin typeface="+mn-lt"/>
              </a:rPr>
              <a:t>se non-blocking send and receive</a:t>
            </a:r>
            <a:endParaRPr lang="en-GB" sz="2400" dirty="0"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9515" y="1036141"/>
            <a:ext cx="8143875" cy="1587"/>
          </a:xfrm>
          <a:prstGeom prst="lin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14338" y="6345336"/>
            <a:ext cx="13075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Week 6-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Page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1</a:t>
            </a:r>
            <a:endParaRPr lang="en-GB" sz="14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28625" y="6391503"/>
            <a:ext cx="1600182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000"/>
              <a:buFont typeface="StarBats" pitchFamily="10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i="1" dirty="0" smtClean="0">
                <a:solidFill>
                  <a:schemeClr val="tx2"/>
                </a:solidFill>
                <a:latin typeface="+mn-lt"/>
                <a:cs typeface="+mn-cs"/>
              </a:rPr>
              <a:t>ECP-622– Spring 2020</a:t>
            </a:r>
            <a:endParaRPr lang="en-GB" sz="1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2" name="POSIX Messages_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03790" y="28920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8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7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876" y="1016046"/>
            <a:ext cx="6807958" cy="400632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3" name="POSIX Messages_4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141776" y="272512"/>
            <a:ext cx="609600" cy="609600"/>
          </a:xfrm>
          <a:prstGeom prst="rect">
            <a:avLst/>
          </a:prstGeom>
        </p:spPr>
      </p:pic>
      <p:sp>
        <p:nvSpPr>
          <p:cNvPr id="4" name="TextBox 13"/>
          <p:cNvSpPr txBox="1"/>
          <p:nvPr/>
        </p:nvSpPr>
        <p:spPr>
          <a:xfrm>
            <a:off x="7314338" y="6345336"/>
            <a:ext cx="13075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Week 6-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Page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2</a:t>
            </a:r>
            <a:endParaRPr lang="en-GB" sz="14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28625" y="6391503"/>
            <a:ext cx="1600182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000"/>
              <a:buFont typeface="StarBats" pitchFamily="10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i="1" dirty="0" smtClean="0">
                <a:solidFill>
                  <a:schemeClr val="tx2"/>
                </a:solidFill>
                <a:latin typeface="+mn-lt"/>
                <a:cs typeface="+mn-cs"/>
              </a:rPr>
              <a:t>ECP-622– Spring 2020</a:t>
            </a:r>
            <a:endParaRPr lang="en-GB" sz="1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619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13694" y="1254423"/>
            <a:ext cx="161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Mq_send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()</a:t>
            </a:r>
            <a:endParaRPr lang="en-GB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366" y="1877881"/>
            <a:ext cx="8155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latin typeface="+mn-lt"/>
              </a:rPr>
              <a:t>Adds a message of specified size and priority to an opened queue. If queue is full it either blocks waiting or returns an error. A version of function allows timing out for more predictable timing.</a:t>
            </a:r>
            <a:endParaRPr lang="en-GB" sz="2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792" y="3433960"/>
            <a:ext cx="5922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n-lt"/>
              </a:rPr>
              <a:t>No function is specified for synchronous send.</a:t>
            </a:r>
            <a:endParaRPr lang="en-GB" sz="24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8625" y="325497"/>
            <a:ext cx="348236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08063">
              <a:buClr>
                <a:srgbClr val="000000"/>
              </a:buClr>
              <a:buSzPct val="38000"/>
              <a:buFont typeface="StarBats" pitchFamily="10" charset="2"/>
              <a:buNone/>
              <a:tabLst>
                <a:tab pos="798513" algn="l"/>
                <a:tab pos="1595438" algn="l"/>
                <a:tab pos="2393950" algn="l"/>
                <a:tab pos="3192463" algn="l"/>
                <a:tab pos="3989388" algn="l"/>
                <a:tab pos="4787900" algn="l"/>
                <a:tab pos="5586413" algn="l"/>
                <a:tab pos="6383338" algn="l"/>
              </a:tabLst>
              <a:defRPr/>
            </a:pPr>
            <a:r>
              <a:rPr lang="en-GB" sz="2700" dirty="0" smtClean="0">
                <a:latin typeface="+mn-lt"/>
                <a:cs typeface="Arial" charset="0"/>
              </a:rPr>
              <a:t>POSIX Message Queues</a:t>
            </a:r>
            <a:endParaRPr lang="en-GB" sz="2700" dirty="0">
              <a:latin typeface="+mn-lt"/>
              <a:cs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69515" y="1036141"/>
            <a:ext cx="8143875" cy="1587"/>
          </a:xfrm>
          <a:prstGeom prst="lin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14338" y="6345336"/>
            <a:ext cx="13075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Week 6-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Page 3</a:t>
            </a:r>
            <a:endParaRPr lang="en-GB" sz="14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28625" y="6391503"/>
            <a:ext cx="1600182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000"/>
              <a:buFont typeface="StarBats" pitchFamily="10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i="1" dirty="0" smtClean="0">
                <a:solidFill>
                  <a:schemeClr val="tx2"/>
                </a:solidFill>
                <a:latin typeface="+mn-lt"/>
                <a:cs typeface="+mn-cs"/>
              </a:rPr>
              <a:t>ECP-622– Spring 2020</a:t>
            </a:r>
            <a:endParaRPr lang="en-GB" sz="1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2" name="POSIX Messages_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12275" y="31126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65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4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13694" y="1254423"/>
            <a:ext cx="16161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Mq_send</a:t>
            </a:r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()</a:t>
            </a:r>
            <a:endParaRPr lang="en-GB" sz="2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366" y="1877881"/>
            <a:ext cx="81551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Adds a message of specified size and priority to an opened queue. If queue is full it either blocks waiting or returns an error. A version of function allows timing out for more predictable timing.</a:t>
            </a:r>
            <a:endParaRPr lang="en-GB" sz="2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792" y="3433960"/>
            <a:ext cx="5922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No function is specified for synchronous send.</a:t>
            </a:r>
            <a:endParaRPr lang="en-GB" sz="240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8792" y="4021439"/>
            <a:ext cx="1920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  <a:latin typeface="+mn-lt"/>
              </a:rPr>
              <a:t>Mq_receive</a:t>
            </a:r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 ()</a:t>
            </a:r>
            <a:endParaRPr lang="en-GB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0707" y="4650575"/>
            <a:ext cx="8229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+mn-lt"/>
              </a:rPr>
              <a:t>Reads the oldest of the highest priority messages in the opened queue into a local buffer in task.  This message is removed from the queue.</a:t>
            </a:r>
            <a:endParaRPr lang="en-GB" sz="24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8625" y="325497"/>
            <a:ext cx="348236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08063">
              <a:buClr>
                <a:srgbClr val="000000"/>
              </a:buClr>
              <a:buSzPct val="38000"/>
              <a:buFont typeface="StarBats" pitchFamily="10" charset="2"/>
              <a:buNone/>
              <a:tabLst>
                <a:tab pos="798513" algn="l"/>
                <a:tab pos="1595438" algn="l"/>
                <a:tab pos="2393950" algn="l"/>
                <a:tab pos="3192463" algn="l"/>
                <a:tab pos="3989388" algn="l"/>
                <a:tab pos="4787900" algn="l"/>
                <a:tab pos="5586413" algn="l"/>
                <a:tab pos="6383338" algn="l"/>
              </a:tabLst>
              <a:defRPr/>
            </a:pPr>
            <a:r>
              <a:rPr lang="en-GB" sz="2700" dirty="0" smtClean="0">
                <a:latin typeface="+mn-lt"/>
                <a:cs typeface="Arial" charset="0"/>
              </a:rPr>
              <a:t>POSIX Message Queues</a:t>
            </a:r>
            <a:endParaRPr lang="en-GB" sz="2700" dirty="0">
              <a:latin typeface="+mn-lt"/>
              <a:cs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69515" y="1036141"/>
            <a:ext cx="8143875" cy="1587"/>
          </a:xfrm>
          <a:prstGeom prst="lin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14338" y="6345336"/>
            <a:ext cx="13075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Week 6-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Page 3</a:t>
            </a:r>
            <a:endParaRPr lang="en-GB" sz="14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28625" y="6391503"/>
            <a:ext cx="1600182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000"/>
              <a:buFont typeface="StarBats" pitchFamily="10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i="1" dirty="0" smtClean="0">
                <a:solidFill>
                  <a:schemeClr val="tx2"/>
                </a:solidFill>
                <a:latin typeface="+mn-lt"/>
                <a:cs typeface="+mn-cs"/>
              </a:rPr>
              <a:t>ECP-622– Spring 2020</a:t>
            </a:r>
            <a:endParaRPr lang="en-GB" sz="1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8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5945" y="1526558"/>
            <a:ext cx="7656360" cy="247223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3" name="POSIX Messages_7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079783" y="340962"/>
            <a:ext cx="609600" cy="665136"/>
          </a:xfrm>
          <a:prstGeom prst="rect">
            <a:avLst/>
          </a:prstGeom>
        </p:spPr>
      </p:pic>
      <p:sp>
        <p:nvSpPr>
          <p:cNvPr id="4" name="TextBox 14"/>
          <p:cNvSpPr txBox="1"/>
          <p:nvPr/>
        </p:nvSpPr>
        <p:spPr>
          <a:xfrm>
            <a:off x="7314338" y="6345336"/>
            <a:ext cx="13075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Week 6-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Page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4</a:t>
            </a:r>
            <a:endParaRPr lang="en-GB" sz="14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28625" y="6391503"/>
            <a:ext cx="1600182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000"/>
              <a:buFont typeface="StarBats" pitchFamily="10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i="1" dirty="0" smtClean="0">
                <a:solidFill>
                  <a:schemeClr val="tx2"/>
                </a:solidFill>
                <a:latin typeface="+mn-lt"/>
                <a:cs typeface="+mn-cs"/>
              </a:rPr>
              <a:t>ECP-622– Spring 2020</a:t>
            </a:r>
            <a:endParaRPr lang="en-GB" sz="1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0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47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24279" y="1392434"/>
            <a:ext cx="8207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+mn-lt"/>
              </a:rPr>
              <a:t>If queue is empty it either blocks waiting (with possible time-out) or just returns an error.</a:t>
            </a:r>
            <a:endParaRPr lang="en-GB" sz="24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625" y="325497"/>
            <a:ext cx="348236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08063">
              <a:buClr>
                <a:srgbClr val="000000"/>
              </a:buClr>
              <a:buSzPct val="38000"/>
              <a:buFont typeface="StarBats" pitchFamily="10" charset="2"/>
              <a:buNone/>
              <a:tabLst>
                <a:tab pos="798513" algn="l"/>
                <a:tab pos="1595438" algn="l"/>
                <a:tab pos="2393950" algn="l"/>
                <a:tab pos="3192463" algn="l"/>
                <a:tab pos="3989388" algn="l"/>
                <a:tab pos="4787900" algn="l"/>
                <a:tab pos="5586413" algn="l"/>
                <a:tab pos="6383338" algn="l"/>
              </a:tabLst>
              <a:defRPr/>
            </a:pPr>
            <a:r>
              <a:rPr lang="en-GB" sz="2700" dirty="0" smtClean="0">
                <a:latin typeface="+mn-lt"/>
                <a:cs typeface="Arial" charset="0"/>
              </a:rPr>
              <a:t>POSIX Message Queues</a:t>
            </a:r>
            <a:endParaRPr lang="en-GB" sz="2700" dirty="0">
              <a:latin typeface="+mn-lt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9515" y="1036141"/>
            <a:ext cx="8143875" cy="1587"/>
          </a:xfrm>
          <a:prstGeom prst="lin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14338" y="6345336"/>
            <a:ext cx="13075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Week 6-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Page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5</a:t>
            </a:r>
            <a:endParaRPr lang="en-GB" sz="14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28625" y="6391503"/>
            <a:ext cx="1600182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000"/>
              <a:buFont typeface="StarBats" pitchFamily="10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i="1" dirty="0" smtClean="0">
                <a:solidFill>
                  <a:schemeClr val="tx2"/>
                </a:solidFill>
                <a:latin typeface="+mn-lt"/>
                <a:cs typeface="+mn-cs"/>
              </a:rPr>
              <a:t>ECP-622– Spring 2020</a:t>
            </a:r>
            <a:endParaRPr lang="en-GB" sz="1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pic>
        <p:nvPicPr>
          <p:cNvPr id="2" name="POSIX Messages_9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022238" y="32513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2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0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2043" y="2542715"/>
            <a:ext cx="81797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+mn-lt"/>
              </a:rPr>
              <a:t>If more than one task are waiting for an empty queue, the highest priority task will receive the first arriving message.</a:t>
            </a:r>
            <a:endParaRPr lang="en-GB" sz="24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279" y="1392434"/>
            <a:ext cx="8207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+mn-lt"/>
              </a:rPr>
              <a:t>If queue is empty it either blocks waiting (with possible time-out) or just returns an error.</a:t>
            </a:r>
            <a:endParaRPr lang="en-GB" sz="24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625" y="325497"/>
            <a:ext cx="348236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008063">
              <a:buClr>
                <a:srgbClr val="000000"/>
              </a:buClr>
              <a:buSzPct val="38000"/>
              <a:buFont typeface="StarBats" pitchFamily="10" charset="2"/>
              <a:buNone/>
              <a:tabLst>
                <a:tab pos="798513" algn="l"/>
                <a:tab pos="1595438" algn="l"/>
                <a:tab pos="2393950" algn="l"/>
                <a:tab pos="3192463" algn="l"/>
                <a:tab pos="3989388" algn="l"/>
                <a:tab pos="4787900" algn="l"/>
                <a:tab pos="5586413" algn="l"/>
                <a:tab pos="6383338" algn="l"/>
              </a:tabLst>
              <a:defRPr/>
            </a:pPr>
            <a:r>
              <a:rPr lang="en-GB" sz="2700" dirty="0" smtClean="0">
                <a:latin typeface="+mn-lt"/>
                <a:cs typeface="Arial" charset="0"/>
              </a:rPr>
              <a:t>POSIX Message Queues</a:t>
            </a:r>
            <a:endParaRPr lang="en-GB" sz="2700" dirty="0">
              <a:latin typeface="+mn-lt"/>
              <a:cs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69515" y="1036141"/>
            <a:ext cx="8143875" cy="1587"/>
          </a:xfrm>
          <a:prstGeom prst="line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314338" y="6345336"/>
            <a:ext cx="130753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Week 6-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Page </a:t>
            </a:r>
            <a:r>
              <a:rPr lang="en-US" sz="1400" i="1" dirty="0" smtClean="0">
                <a:solidFill>
                  <a:schemeClr val="tx2"/>
                </a:solidFill>
                <a:latin typeface="+mn-lt"/>
              </a:rPr>
              <a:t>5</a:t>
            </a:r>
            <a:endParaRPr lang="en-GB" sz="14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28625" y="6391503"/>
            <a:ext cx="1600182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9000"/>
              <a:buFont typeface="StarBats" pitchFamily="10" charset="2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GB" sz="1400" i="1" dirty="0" smtClean="0">
                <a:solidFill>
                  <a:schemeClr val="tx2"/>
                </a:solidFill>
                <a:latin typeface="+mn-lt"/>
                <a:cs typeface="+mn-cs"/>
              </a:rPr>
              <a:t>ECP-622– Spring 2020</a:t>
            </a:r>
            <a:endParaRPr lang="en-GB" sz="1400" i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38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889</Words>
  <Application>Microsoft Office PowerPoint</Application>
  <PresentationFormat>On-screen Show (4:3)</PresentationFormat>
  <Paragraphs>71</Paragraphs>
  <Slides>10</Slides>
  <Notes>10</Notes>
  <HiddenSlides>0</HiddenSlides>
  <MMClips>8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StarBats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Hany El Sayed</dc:creator>
  <cp:lastModifiedBy>Hany Elsayed</cp:lastModifiedBy>
  <cp:revision>43</cp:revision>
  <dcterms:created xsi:type="dcterms:W3CDTF">2015-03-12T12:23:01Z</dcterms:created>
  <dcterms:modified xsi:type="dcterms:W3CDTF">2020-03-27T11:01:27Z</dcterms:modified>
</cp:coreProperties>
</file>