
<file path=[Content_Types].xml><?xml version="1.0" encoding="utf-8"?>
<Types xmlns="http://schemas.openxmlformats.org/package/2006/content-types">
  <Default Extension="mp3" ContentType="audio/mpeg"/>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4.xml" ContentType="application/vnd.openxmlformats-officedocument.presentationml.notesSlide+xml"/>
  <Override PartName="/ppt/tags/tag13.xml" ContentType="application/vnd.openxmlformats-officedocument.presentationml.tags+xml"/>
  <Override PartName="/ppt/notesSlides/notesSlide5.xml" ContentType="application/vnd.openxmlformats-officedocument.presentationml.notesSlide+xml"/>
  <Override PartName="/ppt/tags/tag14.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305" r:id="rId2"/>
    <p:sldId id="306" r:id="rId3"/>
    <p:sldId id="307" r:id="rId4"/>
    <p:sldId id="276" r:id="rId5"/>
    <p:sldId id="277" r:id="rId6"/>
    <p:sldId id="278" r:id="rId7"/>
    <p:sldId id="257" r:id="rId8"/>
    <p:sldId id="280" r:id="rId9"/>
    <p:sldId id="308" r:id="rId10"/>
    <p:sldId id="30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79354" autoAdjust="0"/>
  </p:normalViewPr>
  <p:slideViewPr>
    <p:cSldViewPr snapToGrid="0">
      <p:cViewPr varScale="1">
        <p:scale>
          <a:sx n="74" d="100"/>
          <a:sy n="74" d="100"/>
        </p:scale>
        <p:origin x="1266" y="72"/>
      </p:cViewPr>
      <p:guideLst/>
    </p:cSldViewPr>
  </p:slideViewPr>
  <p:notesTextViewPr>
    <p:cViewPr>
      <p:scale>
        <a:sx n="1" d="1"/>
        <a:sy n="1" d="1"/>
      </p:scale>
      <p:origin x="0" y="0"/>
    </p:cViewPr>
  </p:notesTextViewPr>
  <p:notesViewPr>
    <p:cSldViewPr snapToGrid="0">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D2B0F00-3F7C-443A-BE30-94D9914DCEC7}" type="slidenum">
              <a:rPr lang="en-GB" smtClean="0"/>
              <a:t>‹#›</a:t>
            </a:fld>
            <a:endParaRPr lang="en-GB"/>
          </a:p>
        </p:txBody>
      </p:sp>
    </p:spTree>
    <p:extLst>
      <p:ext uri="{BB962C8B-B14F-4D97-AF65-F5344CB8AC3E}">
        <p14:creationId xmlns:p14="http://schemas.microsoft.com/office/powerpoint/2010/main" val="18432353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27DCF1-8843-48BB-82D4-A5DBBA122E57}" type="datetimeFigureOut">
              <a:rPr lang="en-GB" smtClean="0"/>
              <a:t>27/03/2020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DE17DE-1BE1-46A9-B2C0-D1BBBFF1451A}" type="slidenum">
              <a:rPr lang="en-GB" smtClean="0"/>
              <a:t>‹#›</a:t>
            </a:fld>
            <a:endParaRPr lang="en-GB"/>
          </a:p>
        </p:txBody>
      </p:sp>
    </p:spTree>
    <p:extLst>
      <p:ext uri="{BB962C8B-B14F-4D97-AF65-F5344CB8AC3E}">
        <p14:creationId xmlns:p14="http://schemas.microsoft.com/office/powerpoint/2010/main" val="1691249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FreeRTOS</a:t>
            </a:r>
            <a:r>
              <a:rPr lang="en-US" dirty="0" smtClean="0"/>
              <a:t> allows information exchange and synchronization among tasks using queues.  These are similar to mailboxes, but</a:t>
            </a:r>
            <a:r>
              <a:rPr lang="en-US" baseline="0" dirty="0" smtClean="0"/>
              <a:t> with limited options as a result of small system size.</a:t>
            </a:r>
            <a:endParaRPr lang="en-GB" dirty="0"/>
          </a:p>
        </p:txBody>
      </p:sp>
      <p:sp>
        <p:nvSpPr>
          <p:cNvPr id="4" name="Slide Number Placeholder 3"/>
          <p:cNvSpPr>
            <a:spLocks noGrp="1"/>
          </p:cNvSpPr>
          <p:nvPr>
            <p:ph type="sldNum" sz="quarter" idx="10"/>
          </p:nvPr>
        </p:nvSpPr>
        <p:spPr/>
        <p:txBody>
          <a:bodyPr/>
          <a:lstStyle/>
          <a:p>
            <a:fld id="{8EDE17DE-1BE1-46A9-B2C0-D1BBBFF1451A}" type="slidenum">
              <a:rPr lang="en-GB" smtClean="0"/>
              <a:t>1</a:t>
            </a:fld>
            <a:endParaRPr lang="en-GB"/>
          </a:p>
        </p:txBody>
      </p:sp>
    </p:spTree>
    <p:extLst>
      <p:ext uri="{BB962C8B-B14F-4D97-AF65-F5344CB8AC3E}">
        <p14:creationId xmlns:p14="http://schemas.microsoft.com/office/powerpoint/2010/main" val="2379448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 queue is created, any task can send data to, or receive data from this queue. With few exceptions,</a:t>
            </a:r>
            <a:r>
              <a:rPr lang="en-US" baseline="0" dirty="0" smtClean="0"/>
              <a:t> queue operate in first-in first-out mode without message priorities.</a:t>
            </a:r>
            <a:endParaRPr lang="en-GB" dirty="0"/>
          </a:p>
        </p:txBody>
      </p:sp>
      <p:sp>
        <p:nvSpPr>
          <p:cNvPr id="4" name="Slide Number Placeholder 3"/>
          <p:cNvSpPr>
            <a:spLocks noGrp="1"/>
          </p:cNvSpPr>
          <p:nvPr>
            <p:ph type="sldNum" sz="quarter" idx="10"/>
          </p:nvPr>
        </p:nvSpPr>
        <p:spPr/>
        <p:txBody>
          <a:bodyPr/>
          <a:lstStyle/>
          <a:p>
            <a:fld id="{8EDE17DE-1BE1-46A9-B2C0-D1BBBFF1451A}" type="slidenum">
              <a:rPr lang="en-GB" smtClean="0"/>
              <a:t>2</a:t>
            </a:fld>
            <a:endParaRPr lang="en-GB"/>
          </a:p>
        </p:txBody>
      </p:sp>
    </p:spTree>
    <p:extLst>
      <p:ext uri="{BB962C8B-B14F-4D97-AF65-F5344CB8AC3E}">
        <p14:creationId xmlns:p14="http://schemas.microsoft.com/office/powerpoint/2010/main" val="1750079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need</a:t>
            </a:r>
            <a:r>
              <a:rPr lang="en-US" baseline="0" dirty="0" smtClean="0"/>
              <a:t> to include </a:t>
            </a:r>
            <a:r>
              <a:rPr lang="en-US" baseline="0" dirty="0" err="1" smtClean="0"/>
              <a:t>queue.h</a:t>
            </a:r>
            <a:r>
              <a:rPr lang="en-US" baseline="0" dirty="0" smtClean="0"/>
              <a:t> to use the following functions.  A handle to a queue is a word used to refer to the queue later. </a:t>
            </a:r>
            <a:r>
              <a:rPr lang="en-US" dirty="0" smtClean="0"/>
              <a:t>The function </a:t>
            </a:r>
            <a:r>
              <a:rPr lang="en-US" dirty="0" err="1" smtClean="0"/>
              <a:t>xQueueCreate</a:t>
            </a:r>
            <a:r>
              <a:rPr lang="en-US" dirty="0" smtClean="0"/>
              <a:t>( ) takes</a:t>
            </a:r>
            <a:r>
              <a:rPr lang="en-US" baseline="0" dirty="0" smtClean="0"/>
              <a:t> two arguments: first is the number of items the queue can hold, and the second is the size of each item.  The type </a:t>
            </a:r>
            <a:r>
              <a:rPr lang="en-US" baseline="0" dirty="0" err="1" smtClean="0"/>
              <a:t>QueueHandle_t</a:t>
            </a:r>
            <a:r>
              <a:rPr lang="en-US" baseline="0" dirty="0" smtClean="0"/>
              <a:t> is actually a word, but given a specific name to improve program readability.</a:t>
            </a:r>
            <a:endParaRPr lang="en-GB" dirty="0"/>
          </a:p>
        </p:txBody>
      </p:sp>
      <p:sp>
        <p:nvSpPr>
          <p:cNvPr id="4" name="Slide Number Placeholder 3"/>
          <p:cNvSpPr>
            <a:spLocks noGrp="1"/>
          </p:cNvSpPr>
          <p:nvPr>
            <p:ph type="sldNum" sz="quarter" idx="10"/>
          </p:nvPr>
        </p:nvSpPr>
        <p:spPr/>
        <p:txBody>
          <a:bodyPr/>
          <a:lstStyle/>
          <a:p>
            <a:fld id="{8EDE17DE-1BE1-46A9-B2C0-D1BBBFF1451A}" type="slidenum">
              <a:rPr lang="en-GB" smtClean="0"/>
              <a:t>4</a:t>
            </a:fld>
            <a:endParaRPr lang="en-GB"/>
          </a:p>
        </p:txBody>
      </p:sp>
    </p:spTree>
    <p:extLst>
      <p:ext uri="{BB962C8B-B14F-4D97-AF65-F5344CB8AC3E}">
        <p14:creationId xmlns:p14="http://schemas.microsoft.com/office/powerpoint/2010/main" val="18787876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animation shows Task</a:t>
            </a:r>
            <a:r>
              <a:rPr lang="en-US" baseline="0" dirty="0" smtClean="0"/>
              <a:t> A sending three items to the FIFO queue using </a:t>
            </a:r>
            <a:r>
              <a:rPr lang="en-US" baseline="0" dirty="0" err="1" smtClean="0"/>
              <a:t>xQueueSendToBack</a:t>
            </a:r>
            <a:r>
              <a:rPr lang="en-US" baseline="0" dirty="0" smtClean="0"/>
              <a:t>. </a:t>
            </a:r>
            <a:r>
              <a:rPr lang="en-US" baseline="0" dirty="0" err="1" smtClean="0"/>
              <a:t>xQueueSendToBack</a:t>
            </a:r>
            <a:r>
              <a:rPr lang="en-US" baseline="0" dirty="0" smtClean="0"/>
              <a:t> acts exactly as </a:t>
            </a:r>
            <a:r>
              <a:rPr lang="en-US" baseline="0" dirty="0" err="1" smtClean="0"/>
              <a:t>xQueueSend</a:t>
            </a:r>
            <a:r>
              <a:rPr lang="en-US" baseline="0" dirty="0" smtClean="0"/>
              <a:t>. Then, Task B receives the three items by executing </a:t>
            </a:r>
            <a:r>
              <a:rPr lang="en-US" baseline="0" dirty="0" err="1" smtClean="0"/>
              <a:t>xQueueReceive</a:t>
            </a:r>
            <a:r>
              <a:rPr lang="en-US" baseline="0" dirty="0" smtClean="0"/>
              <a:t> three times.</a:t>
            </a:r>
            <a:endParaRPr lang="en-GB" dirty="0"/>
          </a:p>
        </p:txBody>
      </p:sp>
      <p:sp>
        <p:nvSpPr>
          <p:cNvPr id="4" name="Slide Number Placeholder 3"/>
          <p:cNvSpPr>
            <a:spLocks noGrp="1"/>
          </p:cNvSpPr>
          <p:nvPr>
            <p:ph type="sldNum" sz="quarter" idx="10"/>
          </p:nvPr>
        </p:nvSpPr>
        <p:spPr/>
        <p:txBody>
          <a:bodyPr/>
          <a:lstStyle/>
          <a:p>
            <a:fld id="{8EDE17DE-1BE1-46A9-B2C0-D1BBBFF1451A}" type="slidenum">
              <a:rPr lang="en-GB" smtClean="0"/>
              <a:t>7</a:t>
            </a:fld>
            <a:endParaRPr lang="en-GB"/>
          </a:p>
        </p:txBody>
      </p:sp>
    </p:spTree>
    <p:extLst>
      <p:ext uri="{BB962C8B-B14F-4D97-AF65-F5344CB8AC3E}">
        <p14:creationId xmlns:p14="http://schemas.microsoft.com/office/powerpoint/2010/main" val="1533448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option allows waiting with no timing-out, but this should be avoided</a:t>
            </a:r>
            <a:r>
              <a:rPr lang="en-US" baseline="0" dirty="0" smtClean="0"/>
              <a:t> in real-time tasks.</a:t>
            </a:r>
            <a:endParaRPr lang="en-GB" dirty="0"/>
          </a:p>
        </p:txBody>
      </p:sp>
      <p:sp>
        <p:nvSpPr>
          <p:cNvPr id="4" name="Slide Number Placeholder 3"/>
          <p:cNvSpPr>
            <a:spLocks noGrp="1"/>
          </p:cNvSpPr>
          <p:nvPr>
            <p:ph type="sldNum" sz="quarter" idx="10"/>
          </p:nvPr>
        </p:nvSpPr>
        <p:spPr/>
        <p:txBody>
          <a:bodyPr/>
          <a:lstStyle/>
          <a:p>
            <a:fld id="{8EDE17DE-1BE1-46A9-B2C0-D1BBBFF1451A}" type="slidenum">
              <a:rPr lang="en-GB" smtClean="0"/>
              <a:t>8</a:t>
            </a:fld>
            <a:endParaRPr lang="en-GB"/>
          </a:p>
        </p:txBody>
      </p:sp>
    </p:spTree>
    <p:extLst>
      <p:ext uri="{BB962C8B-B14F-4D97-AF65-F5344CB8AC3E}">
        <p14:creationId xmlns:p14="http://schemas.microsoft.com/office/powerpoint/2010/main" val="16250048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err="1" smtClean="0">
                <a:latin typeface="Courier New" panose="02070309020205020404" pitchFamily="49" charset="0"/>
                <a:cs typeface="Courier New" panose="02070309020205020404" pitchFamily="49" charset="0"/>
              </a:rPr>
              <a:t>xQueueSendToFront</a:t>
            </a:r>
            <a:r>
              <a:rPr lang="en-US" sz="1200" dirty="0" smtClean="0">
                <a:latin typeface="Courier New" panose="02070309020205020404" pitchFamily="49" charset="0"/>
                <a:cs typeface="Courier New" panose="02070309020205020404" pitchFamily="49" charset="0"/>
              </a:rPr>
              <a:t> is the only way to give priority</a:t>
            </a:r>
            <a:r>
              <a:rPr lang="en-US" sz="1200" baseline="0" dirty="0" smtClean="0">
                <a:latin typeface="Courier New" panose="02070309020205020404" pitchFamily="49" charset="0"/>
                <a:cs typeface="Courier New" panose="02070309020205020404" pitchFamily="49" charset="0"/>
              </a:rPr>
              <a:t> to a particular message.  </a:t>
            </a:r>
            <a:r>
              <a:rPr lang="en-US" sz="1200" baseline="0" dirty="0" err="1" smtClean="0">
                <a:latin typeface="Courier New" panose="02070309020205020404" pitchFamily="49" charset="0"/>
                <a:cs typeface="Courier New" panose="02070309020205020404" pitchFamily="49" charset="0"/>
              </a:rPr>
              <a:t>xQueueReceive</a:t>
            </a:r>
            <a:r>
              <a:rPr lang="en-US" sz="1200" baseline="0" dirty="0" smtClean="0">
                <a:latin typeface="Courier New" panose="02070309020205020404" pitchFamily="49" charset="0"/>
                <a:cs typeface="Courier New" panose="02070309020205020404" pitchFamily="49" charset="0"/>
              </a:rPr>
              <a:t> removes item from queue after reading but </a:t>
            </a:r>
            <a:r>
              <a:rPr lang="en-US" sz="1200" baseline="0" dirty="0" err="1" smtClean="0">
                <a:latin typeface="Courier New" panose="02070309020205020404" pitchFamily="49" charset="0"/>
                <a:cs typeface="Courier New" panose="02070309020205020404" pitchFamily="49" charset="0"/>
              </a:rPr>
              <a:t>xQueuePeek</a:t>
            </a:r>
            <a:r>
              <a:rPr lang="en-US" sz="1200" baseline="0" dirty="0" smtClean="0">
                <a:latin typeface="Courier New" panose="02070309020205020404" pitchFamily="49" charset="0"/>
                <a:cs typeface="Courier New" panose="02070309020205020404" pitchFamily="49" charset="0"/>
              </a:rPr>
              <a:t> leave it there.  Number of items currently in queue can be checked at any time by the indicated function.</a:t>
            </a:r>
            <a:endParaRPr lang="en-GB" dirty="0"/>
          </a:p>
        </p:txBody>
      </p:sp>
      <p:sp>
        <p:nvSpPr>
          <p:cNvPr id="4" name="Slide Number Placeholder 3"/>
          <p:cNvSpPr>
            <a:spLocks noGrp="1"/>
          </p:cNvSpPr>
          <p:nvPr>
            <p:ph type="sldNum" sz="quarter" idx="10"/>
          </p:nvPr>
        </p:nvSpPr>
        <p:spPr/>
        <p:txBody>
          <a:bodyPr/>
          <a:lstStyle/>
          <a:p>
            <a:fld id="{8EDE17DE-1BE1-46A9-B2C0-D1BBBFF1451A}" type="slidenum">
              <a:rPr lang="en-GB" smtClean="0"/>
              <a:t>10</a:t>
            </a:fld>
            <a:endParaRPr lang="en-GB"/>
          </a:p>
        </p:txBody>
      </p:sp>
    </p:spTree>
    <p:extLst>
      <p:ext uri="{BB962C8B-B14F-4D97-AF65-F5344CB8AC3E}">
        <p14:creationId xmlns:p14="http://schemas.microsoft.com/office/powerpoint/2010/main" val="4023146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1E27DB6-93B6-47FA-AFDF-44810FA49A32}"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1EF10-CF9D-4A1A-BBDF-D5D4D92732D8}" type="slidenum">
              <a:rPr lang="en-US" smtClean="0"/>
              <a:t>‹#›</a:t>
            </a:fld>
            <a:endParaRPr lang="en-US"/>
          </a:p>
        </p:txBody>
      </p:sp>
    </p:spTree>
    <p:extLst>
      <p:ext uri="{BB962C8B-B14F-4D97-AF65-F5344CB8AC3E}">
        <p14:creationId xmlns:p14="http://schemas.microsoft.com/office/powerpoint/2010/main" val="184646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E27DB6-93B6-47FA-AFDF-44810FA49A32}"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1EF10-CF9D-4A1A-BBDF-D5D4D92732D8}" type="slidenum">
              <a:rPr lang="en-US" smtClean="0"/>
              <a:t>‹#›</a:t>
            </a:fld>
            <a:endParaRPr lang="en-US"/>
          </a:p>
        </p:txBody>
      </p:sp>
    </p:spTree>
    <p:extLst>
      <p:ext uri="{BB962C8B-B14F-4D97-AF65-F5344CB8AC3E}">
        <p14:creationId xmlns:p14="http://schemas.microsoft.com/office/powerpoint/2010/main" val="3456105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E27DB6-93B6-47FA-AFDF-44810FA49A32}"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1EF10-CF9D-4A1A-BBDF-D5D4D92732D8}" type="slidenum">
              <a:rPr lang="en-US" smtClean="0"/>
              <a:t>‹#›</a:t>
            </a:fld>
            <a:endParaRPr lang="en-US"/>
          </a:p>
        </p:txBody>
      </p:sp>
    </p:spTree>
    <p:extLst>
      <p:ext uri="{BB962C8B-B14F-4D97-AF65-F5344CB8AC3E}">
        <p14:creationId xmlns:p14="http://schemas.microsoft.com/office/powerpoint/2010/main" val="3792793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E27DB6-93B6-47FA-AFDF-44810FA49A32}"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1EF10-CF9D-4A1A-BBDF-D5D4D92732D8}" type="slidenum">
              <a:rPr lang="en-US" smtClean="0"/>
              <a:t>‹#›</a:t>
            </a:fld>
            <a:endParaRPr lang="en-US"/>
          </a:p>
        </p:txBody>
      </p:sp>
    </p:spTree>
    <p:extLst>
      <p:ext uri="{BB962C8B-B14F-4D97-AF65-F5344CB8AC3E}">
        <p14:creationId xmlns:p14="http://schemas.microsoft.com/office/powerpoint/2010/main" val="2690233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E27DB6-93B6-47FA-AFDF-44810FA49A32}"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1EF10-CF9D-4A1A-BBDF-D5D4D92732D8}" type="slidenum">
              <a:rPr lang="en-US" smtClean="0"/>
              <a:t>‹#›</a:t>
            </a:fld>
            <a:endParaRPr lang="en-US"/>
          </a:p>
        </p:txBody>
      </p:sp>
    </p:spTree>
    <p:extLst>
      <p:ext uri="{BB962C8B-B14F-4D97-AF65-F5344CB8AC3E}">
        <p14:creationId xmlns:p14="http://schemas.microsoft.com/office/powerpoint/2010/main" val="719417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1E27DB6-93B6-47FA-AFDF-44810FA49A32}" type="datetimeFigureOut">
              <a:rPr lang="en-US" smtClean="0"/>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1EF10-CF9D-4A1A-BBDF-D5D4D92732D8}" type="slidenum">
              <a:rPr lang="en-US" smtClean="0"/>
              <a:t>‹#›</a:t>
            </a:fld>
            <a:endParaRPr lang="en-US"/>
          </a:p>
        </p:txBody>
      </p:sp>
    </p:spTree>
    <p:extLst>
      <p:ext uri="{BB962C8B-B14F-4D97-AF65-F5344CB8AC3E}">
        <p14:creationId xmlns:p14="http://schemas.microsoft.com/office/powerpoint/2010/main" val="3319036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1E27DB6-93B6-47FA-AFDF-44810FA49A32}" type="datetimeFigureOut">
              <a:rPr lang="en-US" smtClean="0"/>
              <a:t>3/27/2020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21EF10-CF9D-4A1A-BBDF-D5D4D92732D8}" type="slidenum">
              <a:rPr lang="en-US" smtClean="0"/>
              <a:t>‹#›</a:t>
            </a:fld>
            <a:endParaRPr lang="en-US"/>
          </a:p>
        </p:txBody>
      </p:sp>
    </p:spTree>
    <p:extLst>
      <p:ext uri="{BB962C8B-B14F-4D97-AF65-F5344CB8AC3E}">
        <p14:creationId xmlns:p14="http://schemas.microsoft.com/office/powerpoint/2010/main" val="1845724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E27DB6-93B6-47FA-AFDF-44810FA49A32}" type="datetimeFigureOut">
              <a:rPr lang="en-US" smtClean="0"/>
              <a:t>3/27/2020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21EF10-CF9D-4A1A-BBDF-D5D4D92732D8}" type="slidenum">
              <a:rPr lang="en-US" smtClean="0"/>
              <a:t>‹#›</a:t>
            </a:fld>
            <a:endParaRPr lang="en-US"/>
          </a:p>
        </p:txBody>
      </p:sp>
    </p:spTree>
    <p:extLst>
      <p:ext uri="{BB962C8B-B14F-4D97-AF65-F5344CB8AC3E}">
        <p14:creationId xmlns:p14="http://schemas.microsoft.com/office/powerpoint/2010/main" val="3069569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E27DB6-93B6-47FA-AFDF-44810FA49A32}" type="datetimeFigureOut">
              <a:rPr lang="en-US" smtClean="0"/>
              <a:t>3/27/2020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21EF10-CF9D-4A1A-BBDF-D5D4D92732D8}" type="slidenum">
              <a:rPr lang="en-US" smtClean="0"/>
              <a:t>‹#›</a:t>
            </a:fld>
            <a:endParaRPr lang="en-US"/>
          </a:p>
        </p:txBody>
      </p:sp>
    </p:spTree>
    <p:extLst>
      <p:ext uri="{BB962C8B-B14F-4D97-AF65-F5344CB8AC3E}">
        <p14:creationId xmlns:p14="http://schemas.microsoft.com/office/powerpoint/2010/main" val="945282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E27DB6-93B6-47FA-AFDF-44810FA49A32}" type="datetimeFigureOut">
              <a:rPr lang="en-US" smtClean="0"/>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1EF10-CF9D-4A1A-BBDF-D5D4D92732D8}" type="slidenum">
              <a:rPr lang="en-US" smtClean="0"/>
              <a:t>‹#›</a:t>
            </a:fld>
            <a:endParaRPr lang="en-US"/>
          </a:p>
        </p:txBody>
      </p:sp>
    </p:spTree>
    <p:extLst>
      <p:ext uri="{BB962C8B-B14F-4D97-AF65-F5344CB8AC3E}">
        <p14:creationId xmlns:p14="http://schemas.microsoft.com/office/powerpoint/2010/main" val="1605112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E27DB6-93B6-47FA-AFDF-44810FA49A32}" type="datetimeFigureOut">
              <a:rPr lang="en-US" smtClean="0"/>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1EF10-CF9D-4A1A-BBDF-D5D4D92732D8}" type="slidenum">
              <a:rPr lang="en-US" smtClean="0"/>
              <a:t>‹#›</a:t>
            </a:fld>
            <a:endParaRPr lang="en-US"/>
          </a:p>
        </p:txBody>
      </p:sp>
    </p:spTree>
    <p:extLst>
      <p:ext uri="{BB962C8B-B14F-4D97-AF65-F5344CB8AC3E}">
        <p14:creationId xmlns:p14="http://schemas.microsoft.com/office/powerpoint/2010/main" val="1117208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E27DB6-93B6-47FA-AFDF-44810FA49A32}" type="datetimeFigureOut">
              <a:rPr lang="en-US" smtClean="0"/>
              <a:t>3/27/2020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21EF10-CF9D-4A1A-BBDF-D5D4D92732D8}" type="slidenum">
              <a:rPr lang="en-US" smtClean="0"/>
              <a:t>‹#›</a:t>
            </a:fld>
            <a:endParaRPr lang="en-US"/>
          </a:p>
        </p:txBody>
      </p:sp>
    </p:spTree>
    <p:extLst>
      <p:ext uri="{BB962C8B-B14F-4D97-AF65-F5344CB8AC3E}">
        <p14:creationId xmlns:p14="http://schemas.microsoft.com/office/powerpoint/2010/main" val="23838269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media1.mp3"/><Relationship Id="rId2" Type="http://schemas.microsoft.com/office/2007/relationships/media" Target="../media/media1.mp3"/><Relationship Id="rId1" Type="http://schemas.openxmlformats.org/officeDocument/2006/relationships/tags" Target="../tags/tag1.xml"/><Relationship Id="rId6" Type="http://schemas.openxmlformats.org/officeDocument/2006/relationships/image" Target="../media/image1.png"/><Relationship Id="rId5" Type="http://schemas.openxmlformats.org/officeDocument/2006/relationships/notesSlide" Target="../notesSlides/notesSlide1.xml"/><Relationship Id="rId4"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media6.mp3"/><Relationship Id="rId1" Type="http://schemas.microsoft.com/office/2007/relationships/media" Target="../media/media6.mp3"/><Relationship Id="rId5" Type="http://schemas.openxmlformats.org/officeDocument/2006/relationships/image" Target="../media/image1.png"/><Relationship Id="rId4" Type="http://schemas.openxmlformats.org/officeDocument/2006/relationships/notesSlide" Target="../notesSlides/notesSlide6.xml"/></Relationships>
</file>

<file path=ppt/slides/_rels/slide2.xml.rels><?xml version="1.0" encoding="UTF-8" standalone="yes"?>
<Relationships xmlns="http://schemas.openxmlformats.org/package/2006/relationships"><Relationship Id="rId3" Type="http://schemas.microsoft.com/office/2007/relationships/media" Target="../media/media2.mp3"/><Relationship Id="rId7" Type="http://schemas.openxmlformats.org/officeDocument/2006/relationships/image" Target="../media/image1.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notesSlide" Target="../notesSlides/notesSlide2.xml"/><Relationship Id="rId5" Type="http://schemas.openxmlformats.org/officeDocument/2006/relationships/slideLayout" Target="../slideLayouts/slideLayout7.xml"/><Relationship Id="rId4" Type="http://schemas.openxmlformats.org/officeDocument/2006/relationships/audio" Target="../media/media2.mp3"/></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media3.mp3"/><Relationship Id="rId1" Type="http://schemas.microsoft.com/office/2007/relationships/media" Target="../media/media3.mp3"/><Relationship Id="rId5" Type="http://schemas.openxmlformats.org/officeDocument/2006/relationships/image" Target="../media/image1.png"/><Relationship Id="rId4"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slideLayout" Target="../slideLayouts/slideLayout7.xml"/><Relationship Id="rId4" Type="http://schemas.openxmlformats.org/officeDocument/2006/relationships/tags" Target="../tags/tag8.xml"/></Relationships>
</file>

<file path=ppt/slides/_rels/slide6.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5" Type="http://schemas.openxmlformats.org/officeDocument/2006/relationships/slideLayout" Target="../slideLayouts/slideLayout7.xml"/><Relationship Id="rId4" Type="http://schemas.openxmlformats.org/officeDocument/2006/relationships/tags" Target="../tags/tag1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media4.mp3"/><Relationship Id="rId1" Type="http://schemas.microsoft.com/office/2007/relationships/media" Target="../media/media4.mp3"/><Relationship Id="rId6" Type="http://schemas.openxmlformats.org/officeDocument/2006/relationships/image" Target="../media/image1.png"/><Relationship Id="rId5" Type="http://schemas.openxmlformats.org/officeDocument/2006/relationships/image" Target="../media/image2.gif"/><Relationship Id="rId4"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3" Type="http://schemas.openxmlformats.org/officeDocument/2006/relationships/audio" Target="../media/media5.mp3"/><Relationship Id="rId2" Type="http://schemas.microsoft.com/office/2007/relationships/media" Target="../media/media5.mp3"/><Relationship Id="rId1" Type="http://schemas.openxmlformats.org/officeDocument/2006/relationships/tags" Target="../tags/tag13.xml"/><Relationship Id="rId6" Type="http://schemas.openxmlformats.org/officeDocument/2006/relationships/image" Target="../media/image1.png"/><Relationship Id="rId5" Type="http://schemas.openxmlformats.org/officeDocument/2006/relationships/notesSlide" Target="../notesSlides/notesSlide5.xml"/><Relationship Id="rId4"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1"/>
          <p:cNvSpPr txBox="1">
            <a:spLocks noChangeArrowheads="1"/>
          </p:cNvSpPr>
          <p:nvPr/>
        </p:nvSpPr>
        <p:spPr bwMode="auto">
          <a:xfrm>
            <a:off x="469515" y="351226"/>
            <a:ext cx="2498954" cy="415498"/>
          </a:xfrm>
          <a:prstGeom prst="rect">
            <a:avLst/>
          </a:prstGeom>
          <a:noFill/>
          <a:ln w="9525">
            <a:noFill/>
            <a:miter lim="800000"/>
            <a:headEnd/>
            <a:tailEnd/>
          </a:ln>
        </p:spPr>
        <p:txBody>
          <a:bodyPr wrap="none" lIns="0" tIns="0" rIns="0" bIns="0">
            <a:spAutoFit/>
          </a:bodyPr>
          <a:lstStyle/>
          <a:p>
            <a:pPr>
              <a:buClr>
                <a:srgbClr val="000000"/>
              </a:buClr>
              <a:buSzPct val="33000"/>
              <a:tabLst>
                <a:tab pos="723900" algn="l"/>
                <a:tab pos="1447800" algn="l"/>
                <a:tab pos="2171700" algn="l"/>
                <a:tab pos="2895600" algn="l"/>
                <a:tab pos="3619500" algn="l"/>
                <a:tab pos="4343400" algn="l"/>
                <a:tab pos="5067300" algn="l"/>
                <a:tab pos="5791200" algn="l"/>
              </a:tabLst>
              <a:defRPr/>
            </a:pPr>
            <a:r>
              <a:rPr lang="en-GB" sz="2700" dirty="0" err="1" smtClean="0">
                <a:cs typeface="Arial" charset="0"/>
              </a:rPr>
              <a:t>FreeRTOS</a:t>
            </a:r>
            <a:r>
              <a:rPr lang="en-GB" sz="2700" dirty="0" smtClean="0">
                <a:cs typeface="Arial" charset="0"/>
              </a:rPr>
              <a:t> Queues</a:t>
            </a:r>
            <a:endParaRPr lang="en-GB" sz="2700" dirty="0">
              <a:cs typeface="Arial" charset="0"/>
            </a:endParaRPr>
          </a:p>
        </p:txBody>
      </p:sp>
      <p:sp>
        <p:nvSpPr>
          <p:cNvPr id="3" name="PPTLabsHighlightTextFragmentsShape98f3a01e-d3ea-45b1-ac56-3282a64bb217"/>
          <p:cNvSpPr/>
          <p:nvPr>
            <p:custDataLst>
              <p:tags r:id="rId1"/>
            </p:custDataLst>
          </p:nvPr>
        </p:nvSpPr>
        <p:spPr>
          <a:xfrm>
            <a:off x="1975608" y="1891748"/>
            <a:ext cx="904939" cy="365760"/>
          </a:xfrm>
          <a:prstGeom prst="roundRect">
            <a:avLst>
              <a:gd name="adj" fmla="val 25000"/>
            </a:avLst>
          </a:prstGeom>
          <a:solidFill>
            <a:srgbClr val="FFFF00">
              <a:alpha val="50000"/>
            </a:srgb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469515" y="1480268"/>
            <a:ext cx="8143875" cy="1200329"/>
          </a:xfrm>
          <a:prstGeom prst="rect">
            <a:avLst/>
          </a:prstGeom>
          <a:noFill/>
        </p:spPr>
        <p:txBody>
          <a:bodyPr wrap="square" rtlCol="0">
            <a:spAutoFit/>
          </a:bodyPr>
          <a:lstStyle/>
          <a:p>
            <a:pPr algn="just"/>
            <a:r>
              <a:rPr lang="en-US" sz="2400" dirty="0" err="1" smtClean="0"/>
              <a:t>FreeRTOS</a:t>
            </a:r>
            <a:r>
              <a:rPr lang="en-US" sz="2400" dirty="0" smtClean="0"/>
              <a:t> allows communication and synchronization between tasks using queues. This is similar to message passing with some limitations.</a:t>
            </a:r>
            <a:endParaRPr lang="en-US" sz="2400" dirty="0"/>
          </a:p>
        </p:txBody>
      </p:sp>
      <p:cxnSp>
        <p:nvCxnSpPr>
          <p:cNvPr id="11" name="Straight Connector 10"/>
          <p:cNvCxnSpPr/>
          <p:nvPr/>
        </p:nvCxnSpPr>
        <p:spPr>
          <a:xfrm>
            <a:off x="469515" y="1036141"/>
            <a:ext cx="8143875" cy="1587"/>
          </a:xfrm>
          <a:prstGeom prst="line">
            <a:avLst/>
          </a:prstGeom>
          <a:ln/>
          <a:effectLst>
            <a:outerShdw blurRad="50800" dist="38100" dir="2700000" algn="tl" rotWithShape="0">
              <a:prstClr val="black">
                <a:alpha val="40000"/>
              </a:prstClr>
            </a:outerShdw>
          </a:effectLst>
        </p:spPr>
        <p:style>
          <a:lnRef idx="2">
            <a:schemeClr val="accent5"/>
          </a:lnRef>
          <a:fillRef idx="0">
            <a:schemeClr val="accent5"/>
          </a:fillRef>
          <a:effectRef idx="1">
            <a:schemeClr val="accent5"/>
          </a:effectRef>
          <a:fontRef idx="minor">
            <a:schemeClr val="tx1"/>
          </a:fontRef>
        </p:style>
      </p:cxnSp>
      <p:sp>
        <p:nvSpPr>
          <p:cNvPr id="13" name="TextBox 12"/>
          <p:cNvSpPr txBox="1"/>
          <p:nvPr/>
        </p:nvSpPr>
        <p:spPr>
          <a:xfrm>
            <a:off x="7314338" y="6345336"/>
            <a:ext cx="1307537" cy="307777"/>
          </a:xfrm>
          <a:prstGeom prst="rect">
            <a:avLst/>
          </a:prstGeom>
          <a:noFill/>
        </p:spPr>
        <p:txBody>
          <a:bodyPr wrap="none">
            <a:spAutoFit/>
          </a:bodyPr>
          <a:lstStyle/>
          <a:p>
            <a:pPr eaLnBrk="1" hangingPunct="1">
              <a:defRPr/>
            </a:pPr>
            <a:r>
              <a:rPr lang="en-US" sz="1400" i="1" dirty="0" smtClean="0">
                <a:solidFill>
                  <a:schemeClr val="bg1"/>
                </a:solidFill>
                <a:latin typeface="+mn-lt"/>
              </a:rPr>
              <a:t>Week 6- </a:t>
            </a:r>
            <a:r>
              <a:rPr lang="en-US" sz="1400" i="1" dirty="0" smtClean="0">
                <a:solidFill>
                  <a:schemeClr val="tx2"/>
                </a:solidFill>
                <a:latin typeface="+mn-lt"/>
              </a:rPr>
              <a:t>Page 1</a:t>
            </a:r>
            <a:endParaRPr lang="en-GB" sz="1400" i="1" dirty="0">
              <a:solidFill>
                <a:schemeClr val="tx2"/>
              </a:solidFill>
              <a:latin typeface="+mn-lt"/>
            </a:endParaRPr>
          </a:p>
        </p:txBody>
      </p:sp>
      <p:sp>
        <p:nvSpPr>
          <p:cNvPr id="7" name="Text Box 7"/>
          <p:cNvSpPr txBox="1">
            <a:spLocks noChangeArrowheads="1"/>
          </p:cNvSpPr>
          <p:nvPr/>
        </p:nvSpPr>
        <p:spPr bwMode="auto">
          <a:xfrm>
            <a:off x="428625" y="6391503"/>
            <a:ext cx="1600182" cy="215444"/>
          </a:xfrm>
          <a:prstGeom prst="rect">
            <a:avLst/>
          </a:prstGeom>
          <a:noFill/>
          <a:ln w="9525">
            <a:noFill/>
            <a:round/>
            <a:headEnd/>
            <a:tailEnd/>
          </a:ln>
        </p:spPr>
        <p:txBody>
          <a:bodyPr wrap="none" lIns="0" tIns="0" rIns="0" bIns="0">
            <a:spAutoFit/>
          </a:bodyPr>
          <a:lstStyle/>
          <a:p>
            <a:pPr eaLnBrk="1" fontAlgn="auto" hangingPunct="1">
              <a:spcBef>
                <a:spcPts val="0"/>
              </a:spcBef>
              <a:spcAft>
                <a:spcPts val="0"/>
              </a:spcAft>
              <a:buClr>
                <a:srgbClr val="000000"/>
              </a:buClr>
              <a:buSzPct val="49000"/>
              <a:buFont typeface="StarBats" pitchFamily="10"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1400" i="1" dirty="0" smtClean="0">
                <a:solidFill>
                  <a:schemeClr val="tx2"/>
                </a:solidFill>
                <a:latin typeface="+mn-lt"/>
                <a:cs typeface="+mn-cs"/>
              </a:rPr>
              <a:t>ECP-622– Spring 2020</a:t>
            </a:r>
            <a:endParaRPr lang="en-GB" sz="1400" i="1" dirty="0">
              <a:solidFill>
                <a:schemeClr val="tx2"/>
              </a:solidFill>
              <a:latin typeface="+mn-lt"/>
              <a:cs typeface="+mn-cs"/>
            </a:endParaRPr>
          </a:p>
        </p:txBody>
      </p:sp>
      <p:pic>
        <p:nvPicPr>
          <p:cNvPr id="5" name="FreeRTOS Queues-1">
            <a:hlinkClick r:id="" action="ppaction://media"/>
          </p:cNvPr>
          <p:cNvPicPr>
            <a:picLocks noChangeAspect="1"/>
          </p:cNvPicPr>
          <p:nvPr>
            <a:audioFile r:link="rId3"/>
            <p:extLst>
              <p:ext uri="{DAA4B4D4-6D71-4841-9C94-3DE7FCFB9230}">
                <p14:media xmlns:p14="http://schemas.microsoft.com/office/powerpoint/2010/main" r:embed="rId2"/>
              </p:ext>
            </p:extLst>
          </p:nvPr>
        </p:nvPicPr>
        <p:blipFill>
          <a:blip r:embed="rId6"/>
          <a:stretch>
            <a:fillRect/>
          </a:stretch>
        </p:blipFill>
        <p:spPr>
          <a:xfrm>
            <a:off x="7968106" y="254175"/>
            <a:ext cx="609600" cy="609600"/>
          </a:xfrm>
          <a:prstGeom prst="rect">
            <a:avLst/>
          </a:prstGeom>
        </p:spPr>
      </p:pic>
    </p:spTree>
    <p:extLst>
      <p:ext uri="{BB962C8B-B14F-4D97-AF65-F5344CB8AC3E}">
        <p14:creationId xmlns:p14="http://schemas.microsoft.com/office/powerpoint/2010/main" val="399582642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1363" fill="hold"/>
                                        <p:tgtEl>
                                          <p:spTgt spid="5"/>
                                        </p:tgtEl>
                                      </p:cBhvr>
                                    </p:cmd>
                                  </p:childTnLst>
                                </p:cTn>
                              </p:par>
                            </p:childTnLst>
                          </p:cTn>
                        </p:par>
                      </p:childTnLst>
                    </p:cTn>
                  </p:par>
                </p:childTnLst>
              </p:cTn>
              <p:nextCondLst>
                <p:cond evt="onClick" delay="0">
                  <p:tgtEl>
                    <p:spTgt spid="5"/>
                  </p:tgtEl>
                </p:cond>
              </p:nextCondLst>
            </p:seq>
            <p:audio>
              <p:cMediaNode vol="80000">
                <p:cTn id="7" fill="hold" display="0">
                  <p:stCondLst>
                    <p:cond delay="indefinite"/>
                  </p:stCondLst>
                  <p:endCondLst>
                    <p:cond evt="onStopAudio" delay="0">
                      <p:tgtEl>
                        <p:sldTgt/>
                      </p:tgtEl>
                    </p:cond>
                  </p:endCondLst>
                </p:cTn>
                <p:tgtEl>
                  <p:spTgt spid="5"/>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9514" y="1357996"/>
            <a:ext cx="8143875" cy="830997"/>
          </a:xfrm>
          <a:prstGeom prst="rect">
            <a:avLst/>
          </a:prstGeom>
          <a:noFill/>
        </p:spPr>
        <p:txBody>
          <a:bodyPr wrap="square" rtlCol="0">
            <a:spAutoFit/>
          </a:bodyPr>
          <a:lstStyle/>
          <a:p>
            <a:pPr algn="just"/>
            <a:r>
              <a:rPr lang="en-US" sz="2400" dirty="0" smtClean="0"/>
              <a:t>For indefinite waiting in send or receive function, timeout is set to </a:t>
            </a:r>
            <a:r>
              <a:rPr lang="en-US" sz="2000" dirty="0" err="1" smtClean="0">
                <a:latin typeface="Courier New" panose="02070309020205020404" pitchFamily="49" charset="0"/>
                <a:cs typeface="Courier New" panose="02070309020205020404" pitchFamily="49" charset="0"/>
              </a:rPr>
              <a:t>portMAX_DELAY</a:t>
            </a:r>
            <a:r>
              <a:rPr lang="en-US" sz="2400" dirty="0" smtClean="0"/>
              <a:t>.</a:t>
            </a:r>
            <a:endParaRPr lang="en-US" sz="2400" dirty="0"/>
          </a:p>
        </p:txBody>
      </p:sp>
      <p:sp>
        <p:nvSpPr>
          <p:cNvPr id="5" name="TextBox 4"/>
          <p:cNvSpPr txBox="1"/>
          <p:nvPr/>
        </p:nvSpPr>
        <p:spPr>
          <a:xfrm>
            <a:off x="469513" y="3785314"/>
            <a:ext cx="8180801" cy="1938992"/>
          </a:xfrm>
          <a:prstGeom prst="rect">
            <a:avLst/>
          </a:prstGeom>
          <a:noFill/>
        </p:spPr>
        <p:txBody>
          <a:bodyPr wrap="square" rtlCol="0">
            <a:spAutoFit/>
          </a:bodyPr>
          <a:lstStyle/>
          <a:p>
            <a:pPr algn="just"/>
            <a:r>
              <a:rPr lang="en-US" sz="2400" dirty="0" smtClean="0"/>
              <a:t>Other functions are available for queue handling.  For example, </a:t>
            </a:r>
            <a:r>
              <a:rPr lang="en-US" sz="2000" dirty="0" err="1" smtClean="0">
                <a:latin typeface="Courier New" panose="02070309020205020404" pitchFamily="49" charset="0"/>
                <a:cs typeface="Courier New" panose="02070309020205020404" pitchFamily="49" charset="0"/>
              </a:rPr>
              <a:t>xQueueSendToFront</a:t>
            </a:r>
            <a:r>
              <a:rPr lang="en-US" sz="2000" dirty="0" smtClean="0">
                <a:latin typeface="Courier New" panose="02070309020205020404" pitchFamily="49" charset="0"/>
                <a:cs typeface="Courier New" panose="02070309020205020404" pitchFamily="49" charset="0"/>
              </a:rPr>
              <a:t>()</a:t>
            </a:r>
            <a:r>
              <a:rPr lang="en-US" sz="2400" dirty="0" smtClean="0"/>
              <a:t>writes an item at the front of the queue, </a:t>
            </a:r>
            <a:r>
              <a:rPr lang="en-US" sz="2000" dirty="0" err="1" smtClean="0">
                <a:latin typeface="Courier New" panose="02070309020205020404" pitchFamily="49" charset="0"/>
                <a:cs typeface="Courier New" panose="02070309020205020404" pitchFamily="49" charset="0"/>
              </a:rPr>
              <a:t>xQueuePeek</a:t>
            </a:r>
            <a:r>
              <a:rPr lang="en-US" sz="2000" dirty="0" smtClean="0">
                <a:latin typeface="Courier New" panose="02070309020205020404" pitchFamily="49" charset="0"/>
                <a:cs typeface="Courier New" panose="02070309020205020404" pitchFamily="49" charset="0"/>
              </a:rPr>
              <a:t>() </a:t>
            </a:r>
            <a:r>
              <a:rPr lang="en-US" sz="2400" dirty="0" smtClean="0"/>
              <a:t>reads the value at the front of the queue without removing it, and </a:t>
            </a:r>
            <a:r>
              <a:rPr lang="en-US" sz="2000" dirty="0" err="1" smtClean="0">
                <a:latin typeface="Courier New" panose="02070309020205020404" pitchFamily="49" charset="0"/>
                <a:cs typeface="Courier New" panose="02070309020205020404" pitchFamily="49" charset="0"/>
              </a:rPr>
              <a:t>uxQueueMessageWaiting</a:t>
            </a:r>
            <a:r>
              <a:rPr lang="en-US" sz="2000" dirty="0" smtClean="0">
                <a:latin typeface="Courier New" panose="02070309020205020404" pitchFamily="49" charset="0"/>
                <a:cs typeface="Courier New" panose="02070309020205020404" pitchFamily="49" charset="0"/>
              </a:rPr>
              <a:t>() </a:t>
            </a:r>
            <a:r>
              <a:rPr lang="en-US" sz="2400" dirty="0" smtClean="0"/>
              <a:t>returns the number of items currently in the queue.</a:t>
            </a:r>
            <a:endParaRPr lang="en-US" sz="2400" dirty="0"/>
          </a:p>
        </p:txBody>
      </p:sp>
      <p:sp>
        <p:nvSpPr>
          <p:cNvPr id="6" name="TextBox 5"/>
          <p:cNvSpPr txBox="1"/>
          <p:nvPr/>
        </p:nvSpPr>
        <p:spPr>
          <a:xfrm>
            <a:off x="469513" y="2443588"/>
            <a:ext cx="8143876" cy="1200329"/>
          </a:xfrm>
          <a:prstGeom prst="rect">
            <a:avLst/>
          </a:prstGeom>
          <a:noFill/>
        </p:spPr>
        <p:txBody>
          <a:bodyPr wrap="square" rtlCol="0">
            <a:spAutoFit/>
          </a:bodyPr>
          <a:lstStyle/>
          <a:p>
            <a:pPr algn="just"/>
            <a:r>
              <a:rPr lang="en-US" sz="2400" dirty="0" smtClean="0"/>
              <a:t>If multiple tasks are waiting for the same queue, the one unblocked first will be the task with higher priority or task that waited longer.</a:t>
            </a:r>
            <a:endParaRPr lang="en-US" sz="2400" dirty="0"/>
          </a:p>
        </p:txBody>
      </p:sp>
      <p:sp>
        <p:nvSpPr>
          <p:cNvPr id="11" name="Text Box 11"/>
          <p:cNvSpPr txBox="1">
            <a:spLocks noChangeArrowheads="1"/>
          </p:cNvSpPr>
          <p:nvPr/>
        </p:nvSpPr>
        <p:spPr bwMode="auto">
          <a:xfrm>
            <a:off x="469515" y="351226"/>
            <a:ext cx="2498954" cy="415498"/>
          </a:xfrm>
          <a:prstGeom prst="rect">
            <a:avLst/>
          </a:prstGeom>
          <a:noFill/>
          <a:ln w="9525">
            <a:noFill/>
            <a:miter lim="800000"/>
            <a:headEnd/>
            <a:tailEnd/>
          </a:ln>
        </p:spPr>
        <p:txBody>
          <a:bodyPr wrap="none" lIns="0" tIns="0" rIns="0" bIns="0">
            <a:spAutoFit/>
          </a:bodyPr>
          <a:lstStyle/>
          <a:p>
            <a:pPr>
              <a:buClr>
                <a:srgbClr val="000000"/>
              </a:buClr>
              <a:buSzPct val="33000"/>
              <a:tabLst>
                <a:tab pos="723900" algn="l"/>
                <a:tab pos="1447800" algn="l"/>
                <a:tab pos="2171700" algn="l"/>
                <a:tab pos="2895600" algn="l"/>
                <a:tab pos="3619500" algn="l"/>
                <a:tab pos="4343400" algn="l"/>
                <a:tab pos="5067300" algn="l"/>
                <a:tab pos="5791200" algn="l"/>
              </a:tabLst>
              <a:defRPr/>
            </a:pPr>
            <a:r>
              <a:rPr lang="en-GB" sz="2700" dirty="0" err="1" smtClean="0">
                <a:cs typeface="Arial" charset="0"/>
              </a:rPr>
              <a:t>FreeRTOS</a:t>
            </a:r>
            <a:r>
              <a:rPr lang="en-GB" sz="2700" dirty="0" smtClean="0">
                <a:cs typeface="Arial" charset="0"/>
              </a:rPr>
              <a:t> Queues</a:t>
            </a:r>
            <a:endParaRPr lang="en-GB" sz="2700" dirty="0">
              <a:cs typeface="Arial" charset="0"/>
            </a:endParaRPr>
          </a:p>
        </p:txBody>
      </p:sp>
      <p:cxnSp>
        <p:nvCxnSpPr>
          <p:cNvPr id="12" name="Straight Connector 11"/>
          <p:cNvCxnSpPr/>
          <p:nvPr/>
        </p:nvCxnSpPr>
        <p:spPr>
          <a:xfrm>
            <a:off x="469515" y="1036141"/>
            <a:ext cx="8143875" cy="1587"/>
          </a:xfrm>
          <a:prstGeom prst="line">
            <a:avLst/>
          </a:prstGeom>
          <a:ln/>
          <a:effectLst>
            <a:outerShdw blurRad="50800" dist="38100" dir="2700000" algn="tl" rotWithShape="0">
              <a:prstClr val="black">
                <a:alpha val="40000"/>
              </a:prstClr>
            </a:outerShdw>
          </a:effectLst>
        </p:spPr>
        <p:style>
          <a:lnRef idx="2">
            <a:schemeClr val="accent5"/>
          </a:lnRef>
          <a:fillRef idx="0">
            <a:schemeClr val="accent5"/>
          </a:fillRef>
          <a:effectRef idx="1">
            <a:schemeClr val="accent5"/>
          </a:effectRef>
          <a:fontRef idx="minor">
            <a:schemeClr val="tx1"/>
          </a:fontRef>
        </p:style>
      </p:cxnSp>
      <p:sp>
        <p:nvSpPr>
          <p:cNvPr id="9" name="Text Box 7"/>
          <p:cNvSpPr txBox="1">
            <a:spLocks noChangeArrowheads="1"/>
          </p:cNvSpPr>
          <p:nvPr/>
        </p:nvSpPr>
        <p:spPr bwMode="auto">
          <a:xfrm>
            <a:off x="428625" y="6391503"/>
            <a:ext cx="1600182" cy="215444"/>
          </a:xfrm>
          <a:prstGeom prst="rect">
            <a:avLst/>
          </a:prstGeom>
          <a:noFill/>
          <a:ln w="9525">
            <a:noFill/>
            <a:round/>
            <a:headEnd/>
            <a:tailEnd/>
          </a:ln>
        </p:spPr>
        <p:txBody>
          <a:bodyPr wrap="none" lIns="0" tIns="0" rIns="0" bIns="0">
            <a:spAutoFit/>
          </a:bodyPr>
          <a:lstStyle/>
          <a:p>
            <a:pPr eaLnBrk="1" fontAlgn="auto" hangingPunct="1">
              <a:spcBef>
                <a:spcPts val="0"/>
              </a:spcBef>
              <a:spcAft>
                <a:spcPts val="0"/>
              </a:spcAft>
              <a:buClr>
                <a:srgbClr val="000000"/>
              </a:buClr>
              <a:buSzPct val="49000"/>
              <a:buFont typeface="StarBats" pitchFamily="10"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1400" i="1" dirty="0" smtClean="0">
                <a:solidFill>
                  <a:schemeClr val="tx2"/>
                </a:solidFill>
                <a:latin typeface="+mn-lt"/>
                <a:cs typeface="+mn-cs"/>
              </a:rPr>
              <a:t>ECP-622– Spring 2020</a:t>
            </a:r>
            <a:endParaRPr lang="en-GB" sz="1400" i="1" dirty="0">
              <a:solidFill>
                <a:schemeClr val="tx2"/>
              </a:solidFill>
              <a:latin typeface="+mn-lt"/>
              <a:cs typeface="+mn-cs"/>
            </a:endParaRPr>
          </a:p>
        </p:txBody>
      </p:sp>
      <p:pic>
        <p:nvPicPr>
          <p:cNvPr id="2" name="FreeRTOS Queues-10">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003789" y="283462"/>
            <a:ext cx="609600" cy="609600"/>
          </a:xfrm>
          <a:prstGeom prst="rect">
            <a:avLst/>
          </a:prstGeom>
        </p:spPr>
      </p:pic>
      <p:sp>
        <p:nvSpPr>
          <p:cNvPr id="10" name="TextBox 12"/>
          <p:cNvSpPr txBox="1"/>
          <p:nvPr/>
        </p:nvSpPr>
        <p:spPr>
          <a:xfrm>
            <a:off x="7314338" y="6345336"/>
            <a:ext cx="1307537" cy="307777"/>
          </a:xfrm>
          <a:prstGeom prst="rect">
            <a:avLst/>
          </a:prstGeom>
          <a:noFill/>
        </p:spPr>
        <p:txBody>
          <a:bodyPr wrap="none">
            <a:spAutoFit/>
          </a:bodyPr>
          <a:lstStyle/>
          <a:p>
            <a:pPr eaLnBrk="1" hangingPunct="1">
              <a:defRPr/>
            </a:pPr>
            <a:r>
              <a:rPr lang="en-US" sz="1400" i="1" dirty="0" smtClean="0">
                <a:solidFill>
                  <a:schemeClr val="bg1"/>
                </a:solidFill>
                <a:latin typeface="+mn-lt"/>
              </a:rPr>
              <a:t>Week 6- </a:t>
            </a:r>
            <a:r>
              <a:rPr lang="en-US" sz="1400" i="1" dirty="0" smtClean="0">
                <a:solidFill>
                  <a:schemeClr val="tx2"/>
                </a:solidFill>
                <a:latin typeface="+mn-lt"/>
              </a:rPr>
              <a:t>Page 6</a:t>
            </a:r>
            <a:endParaRPr lang="en-GB" sz="1400" i="1" dirty="0">
              <a:solidFill>
                <a:schemeClr val="tx2"/>
              </a:solidFill>
              <a:latin typeface="+mn-lt"/>
            </a:endParaRPr>
          </a:p>
        </p:txBody>
      </p:sp>
    </p:spTree>
    <p:extLst>
      <p:ext uri="{BB962C8B-B14F-4D97-AF65-F5344CB8AC3E}">
        <p14:creationId xmlns:p14="http://schemas.microsoft.com/office/powerpoint/2010/main" val="112722978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5934" fill="hold"/>
                                        <p:tgtEl>
                                          <p:spTgt spid="2"/>
                                        </p:tgtEl>
                                      </p:cBhvr>
                                    </p:cmd>
                                  </p:childTnLst>
                                </p:cTn>
                              </p:par>
                            </p:childTnLst>
                          </p:cTn>
                        </p:par>
                      </p:childTnLst>
                    </p:cTn>
                  </p:par>
                </p:childTnLst>
              </p:cTn>
              <p:nextCondLst>
                <p:cond evt="onClick" delay="0">
                  <p:tgtEl>
                    <p:spTgt spid="2"/>
                  </p:tgtEl>
                </p:cond>
              </p:nextCondLst>
            </p:seq>
            <p:audio>
              <p:cMediaNode vol="80000">
                <p:cTn id="7" fill="hold" display="0">
                  <p:stCondLst>
                    <p:cond delay="indefinite"/>
                  </p:stCondLst>
                  <p:endCondLst>
                    <p:cond evt="onStopAudio" delay="0">
                      <p:tgtEl>
                        <p:sldTgt/>
                      </p:tgtEl>
                    </p:cond>
                  </p:endCondLst>
                </p:cTn>
                <p:tgtEl>
                  <p:spTgt spid="2"/>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1"/>
          <p:cNvSpPr txBox="1">
            <a:spLocks noChangeArrowheads="1"/>
          </p:cNvSpPr>
          <p:nvPr/>
        </p:nvSpPr>
        <p:spPr bwMode="auto">
          <a:xfrm>
            <a:off x="469515" y="351226"/>
            <a:ext cx="2498954" cy="415498"/>
          </a:xfrm>
          <a:prstGeom prst="rect">
            <a:avLst/>
          </a:prstGeom>
          <a:noFill/>
          <a:ln w="9525">
            <a:noFill/>
            <a:miter lim="800000"/>
            <a:headEnd/>
            <a:tailEnd/>
          </a:ln>
        </p:spPr>
        <p:txBody>
          <a:bodyPr wrap="none" lIns="0" tIns="0" rIns="0" bIns="0">
            <a:spAutoFit/>
          </a:bodyPr>
          <a:lstStyle/>
          <a:p>
            <a:pPr>
              <a:buClr>
                <a:srgbClr val="000000"/>
              </a:buClr>
              <a:buSzPct val="33000"/>
              <a:tabLst>
                <a:tab pos="723900" algn="l"/>
                <a:tab pos="1447800" algn="l"/>
                <a:tab pos="2171700" algn="l"/>
                <a:tab pos="2895600" algn="l"/>
                <a:tab pos="3619500" algn="l"/>
                <a:tab pos="4343400" algn="l"/>
                <a:tab pos="5067300" algn="l"/>
                <a:tab pos="5791200" algn="l"/>
              </a:tabLst>
              <a:defRPr/>
            </a:pPr>
            <a:r>
              <a:rPr lang="en-GB" sz="2700" dirty="0" err="1" smtClean="0">
                <a:cs typeface="Arial" charset="0"/>
              </a:rPr>
              <a:t>FreeRTOS</a:t>
            </a:r>
            <a:r>
              <a:rPr lang="en-GB" sz="2700" dirty="0" smtClean="0">
                <a:cs typeface="Arial" charset="0"/>
              </a:rPr>
              <a:t> Queues</a:t>
            </a:r>
            <a:endParaRPr lang="en-GB" sz="2700" dirty="0">
              <a:cs typeface="Arial" charset="0"/>
            </a:endParaRPr>
          </a:p>
        </p:txBody>
      </p:sp>
      <p:sp>
        <p:nvSpPr>
          <p:cNvPr id="2" name="TextBox 1"/>
          <p:cNvSpPr txBox="1"/>
          <p:nvPr/>
        </p:nvSpPr>
        <p:spPr>
          <a:xfrm>
            <a:off x="469515" y="1480268"/>
            <a:ext cx="8143875" cy="1200329"/>
          </a:xfrm>
          <a:prstGeom prst="rect">
            <a:avLst/>
          </a:prstGeom>
          <a:noFill/>
        </p:spPr>
        <p:txBody>
          <a:bodyPr wrap="square" rtlCol="0">
            <a:spAutoFit/>
          </a:bodyPr>
          <a:lstStyle/>
          <a:p>
            <a:pPr algn="just"/>
            <a:r>
              <a:rPr lang="en-US" sz="2400" dirty="0" err="1" smtClean="0"/>
              <a:t>FreeRTOS</a:t>
            </a:r>
            <a:r>
              <a:rPr lang="en-US" sz="2400" dirty="0" smtClean="0"/>
              <a:t> allows communication and synchronization between tasks using queues. This is similar to message passing with some limitations.</a:t>
            </a:r>
            <a:endParaRPr lang="en-US" sz="2400" dirty="0"/>
          </a:p>
        </p:txBody>
      </p:sp>
      <p:sp>
        <p:nvSpPr>
          <p:cNvPr id="5" name="PPTLabsHighlightTextFragmentsShape44bf7527-6640-4e6e-9f27-e5835074d688"/>
          <p:cNvSpPr/>
          <p:nvPr>
            <p:custDataLst>
              <p:tags r:id="rId1"/>
            </p:custDataLst>
          </p:nvPr>
        </p:nvSpPr>
        <p:spPr>
          <a:xfrm>
            <a:off x="2330065" y="2885864"/>
            <a:ext cx="3965575" cy="365760"/>
          </a:xfrm>
          <a:prstGeom prst="roundRect">
            <a:avLst>
              <a:gd name="adj" fmla="val 25000"/>
            </a:avLst>
          </a:prstGeom>
          <a:solidFill>
            <a:srgbClr val="FFFF00">
              <a:alpha val="50000"/>
            </a:srgb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PPTLabsHighlightTextFragmentsShape20f1bf31-8874-49f2-b84f-f005c779775d"/>
          <p:cNvSpPr/>
          <p:nvPr>
            <p:custDataLst>
              <p:tags r:id="rId2"/>
            </p:custDataLst>
          </p:nvPr>
        </p:nvSpPr>
        <p:spPr>
          <a:xfrm>
            <a:off x="560955" y="3617384"/>
            <a:ext cx="1408684" cy="365760"/>
          </a:xfrm>
          <a:prstGeom prst="roundRect">
            <a:avLst>
              <a:gd name="adj" fmla="val 25000"/>
            </a:avLst>
          </a:prstGeom>
          <a:solidFill>
            <a:srgbClr val="FFFF00">
              <a:alpha val="50000"/>
            </a:srgb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469515" y="2840144"/>
            <a:ext cx="8143875" cy="1200329"/>
          </a:xfrm>
          <a:prstGeom prst="rect">
            <a:avLst/>
          </a:prstGeom>
          <a:noFill/>
        </p:spPr>
        <p:txBody>
          <a:bodyPr wrap="square" rtlCol="0">
            <a:spAutoFit/>
          </a:bodyPr>
          <a:lstStyle/>
          <a:p>
            <a:pPr algn="just"/>
            <a:r>
              <a:rPr lang="en-US" sz="2400" dirty="0" smtClean="0"/>
              <a:t>The queue is not owned by a particular task.  Any number of tasks can write to or read from any queue.  It normally acts as a FIFO queue.</a:t>
            </a:r>
            <a:endParaRPr lang="en-US" sz="2400" dirty="0"/>
          </a:p>
        </p:txBody>
      </p:sp>
      <p:cxnSp>
        <p:nvCxnSpPr>
          <p:cNvPr id="11" name="Straight Connector 10"/>
          <p:cNvCxnSpPr/>
          <p:nvPr/>
        </p:nvCxnSpPr>
        <p:spPr>
          <a:xfrm>
            <a:off x="469515" y="1036141"/>
            <a:ext cx="8143875" cy="1587"/>
          </a:xfrm>
          <a:prstGeom prst="line">
            <a:avLst/>
          </a:prstGeom>
          <a:ln/>
          <a:effectLst>
            <a:outerShdw blurRad="50800" dist="38100" dir="2700000" algn="tl" rotWithShape="0">
              <a:prstClr val="black">
                <a:alpha val="40000"/>
              </a:prstClr>
            </a:outerShdw>
          </a:effectLst>
        </p:spPr>
        <p:style>
          <a:lnRef idx="2">
            <a:schemeClr val="accent5"/>
          </a:lnRef>
          <a:fillRef idx="0">
            <a:schemeClr val="accent5"/>
          </a:fillRef>
          <a:effectRef idx="1">
            <a:schemeClr val="accent5"/>
          </a:effectRef>
          <a:fontRef idx="minor">
            <a:schemeClr val="tx1"/>
          </a:fontRef>
        </p:style>
      </p:cxnSp>
      <p:sp>
        <p:nvSpPr>
          <p:cNvPr id="8" name="Text Box 7"/>
          <p:cNvSpPr txBox="1">
            <a:spLocks noChangeArrowheads="1"/>
          </p:cNvSpPr>
          <p:nvPr/>
        </p:nvSpPr>
        <p:spPr bwMode="auto">
          <a:xfrm>
            <a:off x="428625" y="6391503"/>
            <a:ext cx="1600182" cy="215444"/>
          </a:xfrm>
          <a:prstGeom prst="rect">
            <a:avLst/>
          </a:prstGeom>
          <a:noFill/>
          <a:ln w="9525">
            <a:noFill/>
            <a:round/>
            <a:headEnd/>
            <a:tailEnd/>
          </a:ln>
        </p:spPr>
        <p:txBody>
          <a:bodyPr wrap="none" lIns="0" tIns="0" rIns="0" bIns="0">
            <a:spAutoFit/>
          </a:bodyPr>
          <a:lstStyle/>
          <a:p>
            <a:pPr eaLnBrk="1" fontAlgn="auto" hangingPunct="1">
              <a:spcBef>
                <a:spcPts val="0"/>
              </a:spcBef>
              <a:spcAft>
                <a:spcPts val="0"/>
              </a:spcAft>
              <a:buClr>
                <a:srgbClr val="000000"/>
              </a:buClr>
              <a:buSzPct val="49000"/>
              <a:buFont typeface="StarBats" pitchFamily="10"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1400" i="1" dirty="0" smtClean="0">
                <a:solidFill>
                  <a:schemeClr val="tx2"/>
                </a:solidFill>
                <a:latin typeface="+mn-lt"/>
                <a:cs typeface="+mn-cs"/>
              </a:rPr>
              <a:t>ECP-622– Spring 2020</a:t>
            </a:r>
            <a:endParaRPr lang="en-GB" sz="1400" i="1" dirty="0">
              <a:solidFill>
                <a:schemeClr val="tx2"/>
              </a:solidFill>
              <a:latin typeface="+mn-lt"/>
              <a:cs typeface="+mn-cs"/>
            </a:endParaRPr>
          </a:p>
        </p:txBody>
      </p:sp>
      <p:pic>
        <p:nvPicPr>
          <p:cNvPr id="7" name="FreeRTOS Queues-2">
            <a:hlinkClick r:id="" action="ppaction://media"/>
          </p:cNvPr>
          <p:cNvPicPr>
            <a:picLocks noChangeAspect="1"/>
          </p:cNvPicPr>
          <p:nvPr>
            <a:audioFile r:link="rId4"/>
            <p:extLst>
              <p:ext uri="{DAA4B4D4-6D71-4841-9C94-3DE7FCFB9230}">
                <p14:media xmlns:p14="http://schemas.microsoft.com/office/powerpoint/2010/main" r:embed="rId3"/>
              </p:ext>
            </p:extLst>
          </p:nvPr>
        </p:nvPicPr>
        <p:blipFill>
          <a:blip r:embed="rId7"/>
          <a:stretch>
            <a:fillRect/>
          </a:stretch>
        </p:blipFill>
        <p:spPr>
          <a:xfrm>
            <a:off x="7968106" y="288801"/>
            <a:ext cx="609600" cy="609600"/>
          </a:xfrm>
          <a:prstGeom prst="rect">
            <a:avLst/>
          </a:prstGeom>
        </p:spPr>
      </p:pic>
      <p:sp>
        <p:nvSpPr>
          <p:cNvPr id="12" name="TextBox 12"/>
          <p:cNvSpPr txBox="1"/>
          <p:nvPr/>
        </p:nvSpPr>
        <p:spPr>
          <a:xfrm>
            <a:off x="7314338" y="6345336"/>
            <a:ext cx="1307537" cy="307777"/>
          </a:xfrm>
          <a:prstGeom prst="rect">
            <a:avLst/>
          </a:prstGeom>
          <a:noFill/>
        </p:spPr>
        <p:txBody>
          <a:bodyPr wrap="none">
            <a:spAutoFit/>
          </a:bodyPr>
          <a:lstStyle/>
          <a:p>
            <a:pPr eaLnBrk="1" hangingPunct="1">
              <a:defRPr/>
            </a:pPr>
            <a:r>
              <a:rPr lang="en-US" sz="1400" i="1" dirty="0" smtClean="0">
                <a:solidFill>
                  <a:schemeClr val="bg1"/>
                </a:solidFill>
                <a:latin typeface="+mn-lt"/>
              </a:rPr>
              <a:t>Week 6- </a:t>
            </a:r>
            <a:r>
              <a:rPr lang="en-US" sz="1400" i="1" dirty="0" smtClean="0">
                <a:solidFill>
                  <a:schemeClr val="tx2"/>
                </a:solidFill>
                <a:latin typeface="+mn-lt"/>
              </a:rPr>
              <a:t>Page 1</a:t>
            </a:r>
            <a:endParaRPr lang="en-GB" sz="1400" i="1" dirty="0">
              <a:solidFill>
                <a:schemeClr val="tx2"/>
              </a:solidFill>
              <a:latin typeface="+mn-lt"/>
            </a:endParaRPr>
          </a:p>
        </p:txBody>
      </p:sp>
    </p:spTree>
    <p:extLst>
      <p:ext uri="{BB962C8B-B14F-4D97-AF65-F5344CB8AC3E}">
        <p14:creationId xmlns:p14="http://schemas.microsoft.com/office/powerpoint/2010/main" val="322754723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3244" fill="hold"/>
                                        <p:tgtEl>
                                          <p:spTgt spid="7"/>
                                        </p:tgtEl>
                                      </p:cBhvr>
                                    </p:cmd>
                                  </p:childTnLst>
                                </p:cTn>
                              </p:par>
                            </p:childTnLst>
                          </p:cTn>
                        </p:par>
                      </p:childTnLst>
                    </p:cTn>
                  </p:par>
                </p:childTnLst>
              </p:cTn>
              <p:nextCondLst>
                <p:cond evt="onClick" delay="0">
                  <p:tgtEl>
                    <p:spTgt spid="7"/>
                  </p:tgtEl>
                </p:cond>
              </p:nextCondLst>
            </p:seq>
            <p:audio>
              <p:cMediaNode vol="80000">
                <p:cTn id="7" fill="hold" display="0">
                  <p:stCondLst>
                    <p:cond delay="indefinite"/>
                  </p:stCondLst>
                  <p:endCondLst>
                    <p:cond evt="onStopAudio" delay="0">
                      <p:tgtEl>
                        <p:sldTgt/>
                      </p:tgtEl>
                    </p:cond>
                  </p:endCondLst>
                </p:cTn>
                <p:tgtEl>
                  <p:spTgt spid="7"/>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1"/>
          <p:cNvSpPr txBox="1">
            <a:spLocks noChangeArrowheads="1"/>
          </p:cNvSpPr>
          <p:nvPr/>
        </p:nvSpPr>
        <p:spPr bwMode="auto">
          <a:xfrm>
            <a:off x="469515" y="351226"/>
            <a:ext cx="2498954" cy="415498"/>
          </a:xfrm>
          <a:prstGeom prst="rect">
            <a:avLst/>
          </a:prstGeom>
          <a:noFill/>
          <a:ln w="9525">
            <a:noFill/>
            <a:miter lim="800000"/>
            <a:headEnd/>
            <a:tailEnd/>
          </a:ln>
        </p:spPr>
        <p:txBody>
          <a:bodyPr wrap="none" lIns="0" tIns="0" rIns="0" bIns="0">
            <a:spAutoFit/>
          </a:bodyPr>
          <a:lstStyle/>
          <a:p>
            <a:pPr>
              <a:buClr>
                <a:srgbClr val="000000"/>
              </a:buClr>
              <a:buSzPct val="33000"/>
              <a:tabLst>
                <a:tab pos="723900" algn="l"/>
                <a:tab pos="1447800" algn="l"/>
                <a:tab pos="2171700" algn="l"/>
                <a:tab pos="2895600" algn="l"/>
                <a:tab pos="3619500" algn="l"/>
                <a:tab pos="4343400" algn="l"/>
                <a:tab pos="5067300" algn="l"/>
                <a:tab pos="5791200" algn="l"/>
              </a:tabLst>
              <a:defRPr/>
            </a:pPr>
            <a:r>
              <a:rPr lang="en-GB" sz="2700" dirty="0" err="1" smtClean="0">
                <a:cs typeface="Arial" charset="0"/>
              </a:rPr>
              <a:t>FreeRTOS</a:t>
            </a:r>
            <a:r>
              <a:rPr lang="en-GB" sz="2700" dirty="0" smtClean="0">
                <a:cs typeface="Arial" charset="0"/>
              </a:rPr>
              <a:t> Queues</a:t>
            </a:r>
            <a:endParaRPr lang="en-GB" sz="2700" dirty="0">
              <a:cs typeface="Arial" charset="0"/>
            </a:endParaRPr>
          </a:p>
        </p:txBody>
      </p:sp>
      <p:sp>
        <p:nvSpPr>
          <p:cNvPr id="2" name="TextBox 1"/>
          <p:cNvSpPr txBox="1"/>
          <p:nvPr/>
        </p:nvSpPr>
        <p:spPr>
          <a:xfrm>
            <a:off x="469515" y="1480268"/>
            <a:ext cx="8143875" cy="1200329"/>
          </a:xfrm>
          <a:prstGeom prst="rect">
            <a:avLst/>
          </a:prstGeom>
          <a:noFill/>
        </p:spPr>
        <p:txBody>
          <a:bodyPr wrap="square" rtlCol="0">
            <a:spAutoFit/>
          </a:bodyPr>
          <a:lstStyle/>
          <a:p>
            <a:pPr algn="just"/>
            <a:r>
              <a:rPr lang="en-US" sz="2400" dirty="0" err="1" smtClean="0"/>
              <a:t>FreeRTOS</a:t>
            </a:r>
            <a:r>
              <a:rPr lang="en-US" sz="2400" dirty="0" smtClean="0"/>
              <a:t> allows communication and synchronization between tasks using queues. This is similar to message passing with some limitations.</a:t>
            </a:r>
            <a:endParaRPr lang="en-US" sz="2400" dirty="0"/>
          </a:p>
        </p:txBody>
      </p:sp>
      <p:sp>
        <p:nvSpPr>
          <p:cNvPr id="3" name="TextBox 2"/>
          <p:cNvSpPr txBox="1"/>
          <p:nvPr/>
        </p:nvSpPr>
        <p:spPr>
          <a:xfrm>
            <a:off x="469515" y="2840144"/>
            <a:ext cx="8143875" cy="1200329"/>
          </a:xfrm>
          <a:prstGeom prst="rect">
            <a:avLst/>
          </a:prstGeom>
          <a:noFill/>
        </p:spPr>
        <p:txBody>
          <a:bodyPr wrap="square" rtlCol="0">
            <a:spAutoFit/>
          </a:bodyPr>
          <a:lstStyle/>
          <a:p>
            <a:pPr algn="just"/>
            <a:r>
              <a:rPr lang="en-US" sz="2400" dirty="0" smtClean="0"/>
              <a:t>The queue is not owned by a particular task.  Any number of tasks can write to or read from any queue.  It normally acts as a FIFO queue.</a:t>
            </a:r>
            <a:endParaRPr lang="en-US" sz="2400" dirty="0"/>
          </a:p>
        </p:txBody>
      </p:sp>
      <p:sp>
        <p:nvSpPr>
          <p:cNvPr id="6" name="PPTLabsHighlightTextFragmentsShapef3ee1756-164e-492c-b0ab-3c6c2b75006c"/>
          <p:cNvSpPr/>
          <p:nvPr>
            <p:custDataLst>
              <p:tags r:id="rId1"/>
            </p:custDataLst>
          </p:nvPr>
        </p:nvSpPr>
        <p:spPr>
          <a:xfrm>
            <a:off x="560954" y="4698448"/>
            <a:ext cx="2531618" cy="365760"/>
          </a:xfrm>
          <a:prstGeom prst="roundRect">
            <a:avLst>
              <a:gd name="adj" fmla="val 25000"/>
            </a:avLst>
          </a:prstGeom>
          <a:solidFill>
            <a:srgbClr val="FFFF00">
              <a:alpha val="50000"/>
            </a:srgb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469514" y="4286968"/>
            <a:ext cx="8143876" cy="830997"/>
          </a:xfrm>
          <a:prstGeom prst="rect">
            <a:avLst/>
          </a:prstGeom>
          <a:noFill/>
        </p:spPr>
        <p:txBody>
          <a:bodyPr wrap="square" rtlCol="0">
            <a:spAutoFit/>
          </a:bodyPr>
          <a:lstStyle/>
          <a:p>
            <a:pPr algn="just"/>
            <a:r>
              <a:rPr lang="en-US" sz="2400" dirty="0" smtClean="0"/>
              <a:t>The queue will hold a finite number of fixed size data items.  Length and item size are specified during creation of the queue.</a:t>
            </a:r>
            <a:endParaRPr lang="en-US" sz="2400" dirty="0"/>
          </a:p>
        </p:txBody>
      </p:sp>
      <p:cxnSp>
        <p:nvCxnSpPr>
          <p:cNvPr id="11" name="Straight Connector 10"/>
          <p:cNvCxnSpPr/>
          <p:nvPr/>
        </p:nvCxnSpPr>
        <p:spPr>
          <a:xfrm>
            <a:off x="469515" y="1036141"/>
            <a:ext cx="8143875" cy="1587"/>
          </a:xfrm>
          <a:prstGeom prst="line">
            <a:avLst/>
          </a:prstGeom>
          <a:ln/>
          <a:effectLst>
            <a:outerShdw blurRad="50800" dist="38100" dir="2700000" algn="tl" rotWithShape="0">
              <a:prstClr val="black">
                <a:alpha val="40000"/>
              </a:prstClr>
            </a:outerShdw>
          </a:effectLst>
        </p:spPr>
        <p:style>
          <a:lnRef idx="2">
            <a:schemeClr val="accent5"/>
          </a:lnRef>
          <a:fillRef idx="0">
            <a:schemeClr val="accent5"/>
          </a:fillRef>
          <a:effectRef idx="1">
            <a:schemeClr val="accent5"/>
          </a:effectRef>
          <a:fontRef idx="minor">
            <a:schemeClr val="tx1"/>
          </a:fontRef>
        </p:style>
      </p:cxnSp>
      <p:sp>
        <p:nvSpPr>
          <p:cNvPr id="9" name="Text Box 7"/>
          <p:cNvSpPr txBox="1">
            <a:spLocks noChangeArrowheads="1"/>
          </p:cNvSpPr>
          <p:nvPr/>
        </p:nvSpPr>
        <p:spPr bwMode="auto">
          <a:xfrm>
            <a:off x="428625" y="6391503"/>
            <a:ext cx="1600182" cy="215444"/>
          </a:xfrm>
          <a:prstGeom prst="rect">
            <a:avLst/>
          </a:prstGeom>
          <a:noFill/>
          <a:ln w="9525">
            <a:noFill/>
            <a:round/>
            <a:headEnd/>
            <a:tailEnd/>
          </a:ln>
        </p:spPr>
        <p:txBody>
          <a:bodyPr wrap="none" lIns="0" tIns="0" rIns="0" bIns="0">
            <a:spAutoFit/>
          </a:bodyPr>
          <a:lstStyle/>
          <a:p>
            <a:pPr eaLnBrk="1" fontAlgn="auto" hangingPunct="1">
              <a:spcBef>
                <a:spcPts val="0"/>
              </a:spcBef>
              <a:spcAft>
                <a:spcPts val="0"/>
              </a:spcAft>
              <a:buClr>
                <a:srgbClr val="000000"/>
              </a:buClr>
              <a:buSzPct val="49000"/>
              <a:buFont typeface="StarBats" pitchFamily="10"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1400" i="1" dirty="0" smtClean="0">
                <a:solidFill>
                  <a:schemeClr val="tx2"/>
                </a:solidFill>
                <a:latin typeface="+mn-lt"/>
                <a:cs typeface="+mn-cs"/>
              </a:rPr>
              <a:t>ECP-622– Spring 2020</a:t>
            </a:r>
            <a:endParaRPr lang="en-GB" sz="1400" i="1" dirty="0">
              <a:solidFill>
                <a:schemeClr val="tx2"/>
              </a:solidFill>
              <a:latin typeface="+mn-lt"/>
              <a:cs typeface="+mn-cs"/>
            </a:endParaRPr>
          </a:p>
        </p:txBody>
      </p:sp>
      <p:sp>
        <p:nvSpPr>
          <p:cNvPr id="10" name="TextBox 12"/>
          <p:cNvSpPr txBox="1"/>
          <p:nvPr/>
        </p:nvSpPr>
        <p:spPr>
          <a:xfrm>
            <a:off x="7314338" y="6345336"/>
            <a:ext cx="1307537" cy="307777"/>
          </a:xfrm>
          <a:prstGeom prst="rect">
            <a:avLst/>
          </a:prstGeom>
          <a:noFill/>
        </p:spPr>
        <p:txBody>
          <a:bodyPr wrap="none">
            <a:spAutoFit/>
          </a:bodyPr>
          <a:lstStyle/>
          <a:p>
            <a:pPr eaLnBrk="1" hangingPunct="1">
              <a:defRPr/>
            </a:pPr>
            <a:r>
              <a:rPr lang="en-US" sz="1400" i="1" dirty="0" smtClean="0">
                <a:solidFill>
                  <a:schemeClr val="bg1"/>
                </a:solidFill>
                <a:latin typeface="+mn-lt"/>
              </a:rPr>
              <a:t>Week 6- </a:t>
            </a:r>
            <a:r>
              <a:rPr lang="en-US" sz="1400" i="1" dirty="0" smtClean="0">
                <a:solidFill>
                  <a:schemeClr val="tx2"/>
                </a:solidFill>
                <a:latin typeface="+mn-lt"/>
              </a:rPr>
              <a:t>Page 1</a:t>
            </a:r>
            <a:endParaRPr lang="en-GB" sz="1400" i="1" dirty="0">
              <a:solidFill>
                <a:schemeClr val="tx2"/>
              </a:solidFill>
              <a:latin typeface="+mn-lt"/>
            </a:endParaRPr>
          </a:p>
        </p:txBody>
      </p:sp>
    </p:spTree>
    <p:extLst>
      <p:ext uri="{BB962C8B-B14F-4D97-AF65-F5344CB8AC3E}">
        <p14:creationId xmlns:p14="http://schemas.microsoft.com/office/powerpoint/2010/main" val="37619994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9515" y="1419367"/>
            <a:ext cx="8143875" cy="830997"/>
          </a:xfrm>
          <a:prstGeom prst="rect">
            <a:avLst/>
          </a:prstGeom>
          <a:noFill/>
        </p:spPr>
        <p:txBody>
          <a:bodyPr wrap="square" rtlCol="0">
            <a:spAutoFit/>
          </a:bodyPr>
          <a:lstStyle/>
          <a:p>
            <a:pPr algn="just"/>
            <a:r>
              <a:rPr lang="en-US" sz="2400" dirty="0" smtClean="0"/>
              <a:t>The function </a:t>
            </a:r>
            <a:r>
              <a:rPr lang="en-US" sz="2000" dirty="0" err="1" smtClean="0">
                <a:latin typeface="Courier New" panose="02070309020205020404" pitchFamily="49" charset="0"/>
                <a:cs typeface="Courier New" panose="02070309020205020404" pitchFamily="49" charset="0"/>
              </a:rPr>
              <a:t>xQueueCreate</a:t>
            </a:r>
            <a:r>
              <a:rPr lang="en-US" sz="2000" dirty="0" smtClean="0">
                <a:latin typeface="Courier New" panose="02070309020205020404" pitchFamily="49" charset="0"/>
                <a:cs typeface="Courier New" panose="02070309020205020404" pitchFamily="49" charset="0"/>
              </a:rPr>
              <a:t>() </a:t>
            </a:r>
            <a:r>
              <a:rPr lang="en-US" sz="2400" dirty="0" smtClean="0"/>
              <a:t>creates a queue and returns a handle to this queue (or NULL if creation fails).</a:t>
            </a:r>
            <a:endParaRPr lang="en-US" sz="2400" dirty="0"/>
          </a:p>
        </p:txBody>
      </p:sp>
      <p:sp>
        <p:nvSpPr>
          <p:cNvPr id="5" name="TextBox 4"/>
          <p:cNvSpPr txBox="1"/>
          <p:nvPr/>
        </p:nvSpPr>
        <p:spPr>
          <a:xfrm>
            <a:off x="783469" y="4075163"/>
            <a:ext cx="4326339" cy="1015663"/>
          </a:xfrm>
          <a:prstGeom prst="rect">
            <a:avLst/>
          </a:prstGeom>
          <a:noFill/>
        </p:spPr>
        <p:txBody>
          <a:bodyPr wrap="square" rtlCol="0">
            <a:spAutoFit/>
          </a:bodyPr>
          <a:lstStyle/>
          <a:p>
            <a:r>
              <a:rPr lang="en-US" sz="2000" dirty="0" smtClean="0">
                <a:latin typeface="Courier New" panose="02070309020205020404" pitchFamily="49" charset="0"/>
                <a:cs typeface="Courier New" panose="02070309020205020404" pitchFamily="49" charset="0"/>
              </a:rPr>
              <a:t>…………….</a:t>
            </a:r>
          </a:p>
          <a:p>
            <a:r>
              <a:rPr lang="en-US" sz="2000" dirty="0" smtClean="0">
                <a:latin typeface="Courier New" panose="02070309020205020404" pitchFamily="49" charset="0"/>
                <a:cs typeface="Courier New" panose="02070309020205020404" pitchFamily="49" charset="0"/>
              </a:rPr>
              <a:t>…………….</a:t>
            </a:r>
          </a:p>
          <a:p>
            <a:r>
              <a:rPr lang="en-US" sz="2000" dirty="0" err="1" smtClean="0">
                <a:latin typeface="Courier New" panose="02070309020205020404" pitchFamily="49" charset="0"/>
                <a:cs typeface="Courier New" panose="02070309020205020404" pitchFamily="49" charset="0"/>
              </a:rPr>
              <a:t>qh</a:t>
            </a:r>
            <a:r>
              <a:rPr lang="en-US" sz="2000" dirty="0" smtClean="0">
                <a:latin typeface="Courier New" panose="02070309020205020404" pitchFamily="49" charset="0"/>
                <a:cs typeface="Courier New" panose="02070309020205020404" pitchFamily="49" charset="0"/>
              </a:rPr>
              <a:t>=</a:t>
            </a:r>
            <a:r>
              <a:rPr lang="en-US" sz="2000" dirty="0" err="1" smtClean="0">
                <a:latin typeface="Courier New" panose="02070309020205020404" pitchFamily="49" charset="0"/>
                <a:cs typeface="Courier New" panose="02070309020205020404" pitchFamily="49" charset="0"/>
              </a:rPr>
              <a:t>xQueueCreate</a:t>
            </a:r>
            <a:r>
              <a:rPr lang="en-US" sz="2000" dirty="0" smtClean="0">
                <a:latin typeface="Courier New" panose="02070309020205020404" pitchFamily="49" charset="0"/>
                <a:cs typeface="Courier New" panose="02070309020205020404" pitchFamily="49" charset="0"/>
              </a:rPr>
              <a:t>(10 ,1); </a:t>
            </a:r>
            <a:endParaRPr lang="en-US" sz="2000" dirty="0">
              <a:latin typeface="Courier New" panose="02070309020205020404" pitchFamily="49" charset="0"/>
              <a:cs typeface="Courier New" panose="02070309020205020404" pitchFamily="49" charset="0"/>
            </a:endParaRPr>
          </a:p>
        </p:txBody>
      </p:sp>
      <p:sp>
        <p:nvSpPr>
          <p:cNvPr id="2" name="TextBox 1"/>
          <p:cNvSpPr txBox="1"/>
          <p:nvPr/>
        </p:nvSpPr>
        <p:spPr>
          <a:xfrm>
            <a:off x="783469" y="2501044"/>
            <a:ext cx="2954655" cy="1323439"/>
          </a:xfrm>
          <a:prstGeom prst="rect">
            <a:avLst/>
          </a:prstGeom>
          <a:noFill/>
        </p:spPr>
        <p:txBody>
          <a:bodyPr wrap="none" rtlCol="0">
            <a:spAutoFit/>
          </a:bodyPr>
          <a:lstStyle/>
          <a:p>
            <a:r>
              <a:rPr lang="en-US" sz="2000" dirty="0">
                <a:latin typeface="Courier New" panose="02070309020205020404" pitchFamily="49" charset="0"/>
                <a:cs typeface="Courier New" panose="02070309020205020404" pitchFamily="49" charset="0"/>
              </a:rPr>
              <a:t>#include "</a:t>
            </a:r>
            <a:r>
              <a:rPr lang="en-US" sz="2000" dirty="0" err="1">
                <a:latin typeface="Courier New" panose="02070309020205020404" pitchFamily="49" charset="0"/>
                <a:cs typeface="Courier New" panose="02070309020205020404" pitchFamily="49" charset="0"/>
              </a:rPr>
              <a:t>queue.h</a:t>
            </a:r>
            <a:r>
              <a:rPr lang="en-US" sz="2000" dirty="0">
                <a:latin typeface="Courier New" panose="02070309020205020404" pitchFamily="49" charset="0"/>
                <a:cs typeface="Courier New" panose="02070309020205020404" pitchFamily="49" charset="0"/>
              </a:rPr>
              <a:t>"</a:t>
            </a:r>
          </a:p>
          <a:p>
            <a:r>
              <a:rPr lang="en-US" sz="2000" dirty="0" smtClean="0">
                <a:latin typeface="Courier New" panose="02070309020205020404" pitchFamily="49" charset="0"/>
                <a:cs typeface="Courier New" panose="02070309020205020404" pitchFamily="49" charset="0"/>
              </a:rPr>
              <a:t>………………</a:t>
            </a:r>
            <a:endParaRPr lang="en-US" sz="2000" dirty="0">
              <a:latin typeface="Courier New" panose="02070309020205020404" pitchFamily="49" charset="0"/>
              <a:cs typeface="Courier New" panose="02070309020205020404" pitchFamily="49" charset="0"/>
            </a:endParaRPr>
          </a:p>
          <a:p>
            <a:r>
              <a:rPr lang="en-US" sz="2000" dirty="0" smtClean="0">
                <a:latin typeface="Courier New" panose="02070309020205020404" pitchFamily="49" charset="0"/>
                <a:cs typeface="Courier New" panose="02070309020205020404" pitchFamily="49" charset="0"/>
              </a:rPr>
              <a:t>………………</a:t>
            </a:r>
            <a:endParaRPr lang="en-US" sz="2000" dirty="0">
              <a:latin typeface="Courier New" panose="02070309020205020404" pitchFamily="49" charset="0"/>
              <a:cs typeface="Courier New" panose="02070309020205020404" pitchFamily="49" charset="0"/>
            </a:endParaRPr>
          </a:p>
          <a:p>
            <a:r>
              <a:rPr lang="en-US" sz="2000" dirty="0" err="1" smtClean="0">
                <a:latin typeface="Courier New" panose="02070309020205020404" pitchFamily="49" charset="0"/>
                <a:cs typeface="Courier New" panose="02070309020205020404" pitchFamily="49" charset="0"/>
              </a:rPr>
              <a:t>QueueHandle_t</a:t>
            </a:r>
            <a:r>
              <a:rPr lang="en-US" sz="2000" dirty="0" smtClean="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qh</a:t>
            </a:r>
            <a:r>
              <a:rPr lang="en-US" sz="2000" dirty="0">
                <a:latin typeface="Courier New" panose="02070309020205020404" pitchFamily="49" charset="0"/>
                <a:cs typeface="Courier New" panose="02070309020205020404" pitchFamily="49" charset="0"/>
              </a:rPr>
              <a:t> </a:t>
            </a:r>
          </a:p>
        </p:txBody>
      </p:sp>
      <p:cxnSp>
        <p:nvCxnSpPr>
          <p:cNvPr id="7" name="Straight Arrow Connector 6"/>
          <p:cNvCxnSpPr/>
          <p:nvPr/>
        </p:nvCxnSpPr>
        <p:spPr>
          <a:xfrm flipH="1">
            <a:off x="2946638" y="5090826"/>
            <a:ext cx="477672" cy="450376"/>
          </a:xfrm>
          <a:prstGeom prst="straightConnector1">
            <a:avLst/>
          </a:prstGeom>
          <a:ln>
            <a:solidFill>
              <a:schemeClr val="tx1"/>
            </a:solidFill>
            <a:headEnd type="triangle" w="med" len="med"/>
            <a:tailEnd type="none" w="lg" len="med"/>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019640" y="5541202"/>
            <a:ext cx="1718484" cy="369332"/>
          </a:xfrm>
          <a:prstGeom prst="rect">
            <a:avLst/>
          </a:prstGeom>
          <a:noFill/>
        </p:spPr>
        <p:txBody>
          <a:bodyPr wrap="none" rtlCol="0">
            <a:spAutoFit/>
          </a:bodyPr>
          <a:lstStyle/>
          <a:p>
            <a:r>
              <a:rPr lang="en-US" dirty="0" smtClean="0"/>
              <a:t>Length of queue</a:t>
            </a:r>
            <a:endParaRPr lang="en-US" dirty="0"/>
          </a:p>
        </p:txBody>
      </p:sp>
      <p:cxnSp>
        <p:nvCxnSpPr>
          <p:cNvPr id="12" name="Straight Arrow Connector 11"/>
          <p:cNvCxnSpPr/>
          <p:nvPr/>
        </p:nvCxnSpPr>
        <p:spPr>
          <a:xfrm>
            <a:off x="4039737" y="5090826"/>
            <a:ext cx="696036" cy="354631"/>
          </a:xfrm>
          <a:prstGeom prst="straightConnector1">
            <a:avLst/>
          </a:prstGeom>
          <a:ln>
            <a:solidFill>
              <a:schemeClr val="tx1"/>
            </a:solidFill>
            <a:headEnd type="triangle"/>
            <a:tailEnd type="none" w="lg"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203510" y="5541202"/>
            <a:ext cx="2056397" cy="369332"/>
          </a:xfrm>
          <a:prstGeom prst="rect">
            <a:avLst/>
          </a:prstGeom>
          <a:noFill/>
        </p:spPr>
        <p:txBody>
          <a:bodyPr wrap="none" rtlCol="0">
            <a:spAutoFit/>
          </a:bodyPr>
          <a:lstStyle/>
          <a:p>
            <a:r>
              <a:rPr lang="en-US" dirty="0" smtClean="0"/>
              <a:t>Size of item in bytes</a:t>
            </a:r>
            <a:endParaRPr lang="en-US" dirty="0"/>
          </a:p>
        </p:txBody>
      </p:sp>
      <p:sp>
        <p:nvSpPr>
          <p:cNvPr id="16" name="Text Box 11"/>
          <p:cNvSpPr txBox="1">
            <a:spLocks noChangeArrowheads="1"/>
          </p:cNvSpPr>
          <p:nvPr/>
        </p:nvSpPr>
        <p:spPr bwMode="auto">
          <a:xfrm>
            <a:off x="469515" y="351226"/>
            <a:ext cx="2498954" cy="415498"/>
          </a:xfrm>
          <a:prstGeom prst="rect">
            <a:avLst/>
          </a:prstGeom>
          <a:noFill/>
          <a:ln w="9525">
            <a:noFill/>
            <a:miter lim="800000"/>
            <a:headEnd/>
            <a:tailEnd/>
          </a:ln>
        </p:spPr>
        <p:txBody>
          <a:bodyPr wrap="none" lIns="0" tIns="0" rIns="0" bIns="0">
            <a:spAutoFit/>
          </a:bodyPr>
          <a:lstStyle/>
          <a:p>
            <a:pPr>
              <a:buClr>
                <a:srgbClr val="000000"/>
              </a:buClr>
              <a:buSzPct val="33000"/>
              <a:tabLst>
                <a:tab pos="723900" algn="l"/>
                <a:tab pos="1447800" algn="l"/>
                <a:tab pos="2171700" algn="l"/>
                <a:tab pos="2895600" algn="l"/>
                <a:tab pos="3619500" algn="l"/>
                <a:tab pos="4343400" algn="l"/>
                <a:tab pos="5067300" algn="l"/>
                <a:tab pos="5791200" algn="l"/>
              </a:tabLst>
              <a:defRPr/>
            </a:pPr>
            <a:r>
              <a:rPr lang="en-GB" sz="2700" dirty="0" err="1" smtClean="0">
                <a:cs typeface="Arial" charset="0"/>
              </a:rPr>
              <a:t>FreeRTOS</a:t>
            </a:r>
            <a:r>
              <a:rPr lang="en-GB" sz="2700" dirty="0" smtClean="0">
                <a:cs typeface="Arial" charset="0"/>
              </a:rPr>
              <a:t> Queues</a:t>
            </a:r>
            <a:endParaRPr lang="en-GB" sz="2700" dirty="0">
              <a:cs typeface="Arial" charset="0"/>
            </a:endParaRPr>
          </a:p>
        </p:txBody>
      </p:sp>
      <p:cxnSp>
        <p:nvCxnSpPr>
          <p:cNvPr id="17" name="Straight Connector 16"/>
          <p:cNvCxnSpPr/>
          <p:nvPr/>
        </p:nvCxnSpPr>
        <p:spPr>
          <a:xfrm>
            <a:off x="469515" y="1036141"/>
            <a:ext cx="8143875" cy="1587"/>
          </a:xfrm>
          <a:prstGeom prst="line">
            <a:avLst/>
          </a:prstGeom>
          <a:ln/>
          <a:effectLst>
            <a:outerShdw blurRad="50800" dist="38100" dir="2700000" algn="tl" rotWithShape="0">
              <a:prstClr val="black">
                <a:alpha val="40000"/>
              </a:prstClr>
            </a:outerShdw>
          </a:effectLst>
        </p:spPr>
        <p:style>
          <a:lnRef idx="2">
            <a:schemeClr val="accent5"/>
          </a:lnRef>
          <a:fillRef idx="0">
            <a:schemeClr val="accent5"/>
          </a:fillRef>
          <a:effectRef idx="1">
            <a:schemeClr val="accent5"/>
          </a:effectRef>
          <a:fontRef idx="minor">
            <a:schemeClr val="tx1"/>
          </a:fontRef>
        </p:style>
      </p:cxnSp>
      <p:sp>
        <p:nvSpPr>
          <p:cNvPr id="14" name="Text Box 7"/>
          <p:cNvSpPr txBox="1">
            <a:spLocks noChangeArrowheads="1"/>
          </p:cNvSpPr>
          <p:nvPr/>
        </p:nvSpPr>
        <p:spPr bwMode="auto">
          <a:xfrm>
            <a:off x="428625" y="6391503"/>
            <a:ext cx="1600182" cy="215444"/>
          </a:xfrm>
          <a:prstGeom prst="rect">
            <a:avLst/>
          </a:prstGeom>
          <a:noFill/>
          <a:ln w="9525">
            <a:noFill/>
            <a:round/>
            <a:headEnd/>
            <a:tailEnd/>
          </a:ln>
        </p:spPr>
        <p:txBody>
          <a:bodyPr wrap="none" lIns="0" tIns="0" rIns="0" bIns="0">
            <a:spAutoFit/>
          </a:bodyPr>
          <a:lstStyle/>
          <a:p>
            <a:pPr eaLnBrk="1" fontAlgn="auto" hangingPunct="1">
              <a:spcBef>
                <a:spcPts val="0"/>
              </a:spcBef>
              <a:spcAft>
                <a:spcPts val="0"/>
              </a:spcAft>
              <a:buClr>
                <a:srgbClr val="000000"/>
              </a:buClr>
              <a:buSzPct val="49000"/>
              <a:buFont typeface="StarBats" pitchFamily="10"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1400" i="1" dirty="0" smtClean="0">
                <a:solidFill>
                  <a:schemeClr val="tx2"/>
                </a:solidFill>
                <a:latin typeface="+mn-lt"/>
                <a:cs typeface="+mn-cs"/>
              </a:rPr>
              <a:t>ECP-622– Spring 2020</a:t>
            </a:r>
            <a:endParaRPr lang="en-GB" sz="1400" i="1" dirty="0">
              <a:solidFill>
                <a:schemeClr val="tx2"/>
              </a:solidFill>
              <a:latin typeface="+mn-lt"/>
              <a:cs typeface="+mn-cs"/>
            </a:endParaRPr>
          </a:p>
        </p:txBody>
      </p:sp>
      <p:pic>
        <p:nvPicPr>
          <p:cNvPr id="4" name="FreeRTOS Queues-4">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053263" y="291833"/>
            <a:ext cx="609600" cy="609600"/>
          </a:xfrm>
          <a:prstGeom prst="rect">
            <a:avLst/>
          </a:prstGeom>
        </p:spPr>
      </p:pic>
      <p:sp>
        <p:nvSpPr>
          <p:cNvPr id="15" name="TextBox 12"/>
          <p:cNvSpPr txBox="1"/>
          <p:nvPr/>
        </p:nvSpPr>
        <p:spPr>
          <a:xfrm>
            <a:off x="7314338" y="6345336"/>
            <a:ext cx="1307537" cy="307777"/>
          </a:xfrm>
          <a:prstGeom prst="rect">
            <a:avLst/>
          </a:prstGeom>
          <a:noFill/>
        </p:spPr>
        <p:txBody>
          <a:bodyPr wrap="none">
            <a:spAutoFit/>
          </a:bodyPr>
          <a:lstStyle/>
          <a:p>
            <a:pPr eaLnBrk="1" hangingPunct="1">
              <a:defRPr/>
            </a:pPr>
            <a:r>
              <a:rPr lang="en-US" sz="1400" i="1" dirty="0" smtClean="0">
                <a:solidFill>
                  <a:schemeClr val="bg1"/>
                </a:solidFill>
                <a:latin typeface="+mn-lt"/>
              </a:rPr>
              <a:t>Week 6- </a:t>
            </a:r>
            <a:r>
              <a:rPr lang="en-US" sz="1400" i="1" dirty="0" smtClean="0">
                <a:solidFill>
                  <a:schemeClr val="tx2"/>
                </a:solidFill>
                <a:latin typeface="+mn-lt"/>
              </a:rPr>
              <a:t>Page 2</a:t>
            </a:r>
            <a:endParaRPr lang="en-GB" sz="1400" i="1" dirty="0">
              <a:solidFill>
                <a:schemeClr val="tx2"/>
              </a:solidFill>
              <a:latin typeface="+mn-lt"/>
            </a:endParaRPr>
          </a:p>
        </p:txBody>
      </p:sp>
    </p:spTree>
    <p:extLst>
      <p:ext uri="{BB962C8B-B14F-4D97-AF65-F5344CB8AC3E}">
        <p14:creationId xmlns:p14="http://schemas.microsoft.com/office/powerpoint/2010/main" val="323608196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3614" fill="hold"/>
                                        <p:tgtEl>
                                          <p:spTgt spid="4"/>
                                        </p:tgtEl>
                                      </p:cBhvr>
                                    </p:cmd>
                                  </p:childTnLst>
                                </p:cTn>
                              </p:par>
                            </p:childTnLst>
                          </p:cTn>
                        </p:par>
                      </p:childTnLst>
                    </p:cTn>
                  </p:par>
                </p:childTnLst>
              </p:cTn>
              <p:nextCondLst>
                <p:cond evt="onClick" delay="0">
                  <p:tgtEl>
                    <p:spTgt spid="4"/>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PPTLabsHighlightTextFragmentsShapeba2fb41e-c4f4-45a4-af91-5b6082c013bf"/>
          <p:cNvGrpSpPr/>
          <p:nvPr/>
        </p:nvGrpSpPr>
        <p:grpSpPr>
          <a:xfrm>
            <a:off x="560955" y="1399435"/>
            <a:ext cx="8023288" cy="670560"/>
            <a:chOff x="560955" y="1399435"/>
            <a:chExt cx="8023288" cy="670560"/>
          </a:xfrm>
        </p:grpSpPr>
        <p:sp>
          <p:nvSpPr>
            <p:cNvPr id="2" name="PPTLabsHighlightTextFragmentsShapecf8e1c4d-a066-4735-8678-4517f6a61585"/>
            <p:cNvSpPr/>
            <p:nvPr>
              <p:custDataLst>
                <p:tags r:id="rId3"/>
              </p:custDataLst>
            </p:nvPr>
          </p:nvSpPr>
          <p:spPr>
            <a:xfrm>
              <a:off x="5276275" y="1399435"/>
              <a:ext cx="3307968" cy="335280"/>
            </a:xfrm>
            <a:prstGeom prst="roundRect">
              <a:avLst>
                <a:gd name="adj" fmla="val 25000"/>
              </a:avLst>
            </a:prstGeom>
            <a:solidFill>
              <a:srgbClr val="FFFF00">
                <a:alpha val="50000"/>
              </a:srgb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 name="PPTLabsHighlightTextFragmentsShapeb58cca7f-6599-4937-8906-4257283c357e"/>
            <p:cNvSpPr/>
            <p:nvPr>
              <p:custDataLst>
                <p:tags r:id="rId4"/>
              </p:custDataLst>
            </p:nvPr>
          </p:nvSpPr>
          <p:spPr>
            <a:xfrm>
              <a:off x="560955" y="1734715"/>
              <a:ext cx="1161225" cy="335280"/>
            </a:xfrm>
            <a:prstGeom prst="roundRect">
              <a:avLst>
                <a:gd name="adj" fmla="val 25000"/>
              </a:avLst>
            </a:prstGeom>
            <a:solidFill>
              <a:srgbClr val="FFFF00">
                <a:alpha val="50000"/>
              </a:srgb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0" name="PPTLabsHighlightTextFragmentsShapec1476352-3544-454b-acdf-dfcd50ce0e84"/>
          <p:cNvSpPr/>
          <p:nvPr>
            <p:custDataLst>
              <p:tags r:id="rId1"/>
            </p:custDataLst>
          </p:nvPr>
        </p:nvSpPr>
        <p:spPr>
          <a:xfrm>
            <a:off x="5401116" y="1734715"/>
            <a:ext cx="1683258" cy="335280"/>
          </a:xfrm>
          <a:prstGeom prst="roundRect">
            <a:avLst>
              <a:gd name="adj" fmla="val 25000"/>
            </a:avLst>
          </a:prstGeom>
          <a:solidFill>
            <a:srgbClr val="FFFF00">
              <a:alpha val="50000"/>
            </a:srgb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 name="PPTLabsHighlightTextFragmentsShape2bea088f-3a23-4542-83a5-32331a0af320"/>
          <p:cNvSpPr/>
          <p:nvPr>
            <p:custDataLst>
              <p:tags r:id="rId2"/>
            </p:custDataLst>
          </p:nvPr>
        </p:nvSpPr>
        <p:spPr>
          <a:xfrm>
            <a:off x="4778244" y="2069995"/>
            <a:ext cx="989013" cy="335280"/>
          </a:xfrm>
          <a:prstGeom prst="roundRect">
            <a:avLst>
              <a:gd name="adj" fmla="val 25000"/>
            </a:avLst>
          </a:prstGeom>
          <a:solidFill>
            <a:srgbClr val="FFFF00">
              <a:alpha val="50000"/>
            </a:srgb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469515" y="1353715"/>
            <a:ext cx="8143875" cy="1446550"/>
          </a:xfrm>
          <a:prstGeom prst="rect">
            <a:avLst/>
          </a:prstGeom>
          <a:noFill/>
        </p:spPr>
        <p:txBody>
          <a:bodyPr wrap="square" rtlCol="0">
            <a:spAutoFit/>
          </a:bodyPr>
          <a:lstStyle/>
          <a:p>
            <a:pPr algn="just"/>
            <a:r>
              <a:rPr lang="en-US" sz="2200" dirty="0" smtClean="0"/>
              <a:t>The function </a:t>
            </a:r>
            <a:r>
              <a:rPr lang="en-US" sz="2000" dirty="0" err="1" smtClean="0">
                <a:latin typeface="Courier New" panose="02070309020205020404" pitchFamily="49" charset="0"/>
                <a:cs typeface="Courier New" panose="02070309020205020404" pitchFamily="49" charset="0"/>
              </a:rPr>
              <a:t>xQueueSend</a:t>
            </a:r>
            <a:r>
              <a:rPr lang="en-US" sz="2000" dirty="0" smtClean="0">
                <a:latin typeface="Courier New" panose="02070309020205020404" pitchFamily="49" charset="0"/>
                <a:cs typeface="Courier New" panose="02070309020205020404" pitchFamily="49" charset="0"/>
              </a:rPr>
              <a:t>() </a:t>
            </a:r>
            <a:r>
              <a:rPr lang="en-US" sz="2200" dirty="0" smtClean="0"/>
              <a:t>is used to write an item at the back of the queue.  If queue is full, the calling task will be blocked until a place in queue is empty.  Calling task may time out and stop waiting for an empty place.</a:t>
            </a:r>
            <a:endParaRPr lang="en-US" sz="2200" dirty="0"/>
          </a:p>
        </p:txBody>
      </p:sp>
      <p:grpSp>
        <p:nvGrpSpPr>
          <p:cNvPr id="17" name="Group 16"/>
          <p:cNvGrpSpPr/>
          <p:nvPr/>
        </p:nvGrpSpPr>
        <p:grpSpPr>
          <a:xfrm>
            <a:off x="928467" y="3035324"/>
            <a:ext cx="5908432" cy="2279816"/>
            <a:chOff x="576775" y="3373161"/>
            <a:chExt cx="5908432" cy="2279816"/>
          </a:xfrm>
        </p:grpSpPr>
        <p:sp>
          <p:nvSpPr>
            <p:cNvPr id="5" name="TextBox 4"/>
            <p:cNvSpPr txBox="1"/>
            <p:nvPr/>
          </p:nvSpPr>
          <p:spPr>
            <a:xfrm>
              <a:off x="576775" y="3373161"/>
              <a:ext cx="4185761" cy="400110"/>
            </a:xfrm>
            <a:prstGeom prst="rect">
              <a:avLst/>
            </a:prstGeom>
            <a:noFill/>
          </p:spPr>
          <p:txBody>
            <a:bodyPr wrap="none" rtlCol="0">
              <a:spAutoFit/>
            </a:bodyPr>
            <a:lstStyle/>
            <a:p>
              <a:r>
                <a:rPr lang="en-US" sz="2000" dirty="0" err="1" smtClean="0">
                  <a:latin typeface="Courier New" panose="02070309020205020404" pitchFamily="49" charset="0"/>
                  <a:cs typeface="Courier New" panose="02070309020205020404" pitchFamily="49" charset="0"/>
                </a:rPr>
                <a:t>xQueueSend</a:t>
              </a:r>
              <a:r>
                <a:rPr lang="en-US" sz="2000" dirty="0" smtClean="0">
                  <a:latin typeface="Courier New" panose="02070309020205020404" pitchFamily="49" charset="0"/>
                  <a:cs typeface="Courier New" panose="02070309020205020404" pitchFamily="49" charset="0"/>
                </a:rPr>
                <a:t> (qh1,&amp;x ,1000);</a:t>
              </a:r>
              <a:endParaRPr lang="en-US" sz="2000" dirty="0">
                <a:latin typeface="Courier New" panose="02070309020205020404" pitchFamily="49" charset="0"/>
                <a:cs typeface="Courier New" panose="02070309020205020404" pitchFamily="49" charset="0"/>
              </a:endParaRPr>
            </a:p>
          </p:txBody>
        </p:sp>
        <p:cxnSp>
          <p:nvCxnSpPr>
            <p:cNvPr id="8" name="Straight Arrow Connector 7"/>
            <p:cNvCxnSpPr/>
            <p:nvPr/>
          </p:nvCxnSpPr>
          <p:spPr>
            <a:xfrm flipH="1">
              <a:off x="2086661" y="3789947"/>
              <a:ext cx="477672" cy="450376"/>
            </a:xfrm>
            <a:prstGeom prst="straightConnector1">
              <a:avLst/>
            </a:prstGeom>
            <a:ln>
              <a:solidFill>
                <a:schemeClr val="tx1"/>
              </a:solidFill>
              <a:headEnd type="triangle" w="med" len="med"/>
              <a:tailEnd type="none" w="lg" len="med"/>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3350926" y="3789947"/>
              <a:ext cx="278696" cy="548243"/>
            </a:xfrm>
            <a:prstGeom prst="straightConnector1">
              <a:avLst/>
            </a:prstGeom>
            <a:ln>
              <a:solidFill>
                <a:schemeClr val="tx1"/>
              </a:solidFill>
              <a:headEnd type="triangle" w="med" len="med"/>
              <a:tailEnd type="none" w="lg"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297168" y="3764546"/>
              <a:ext cx="465368" cy="299522"/>
            </a:xfrm>
            <a:prstGeom prst="straightConnector1">
              <a:avLst/>
            </a:prstGeom>
            <a:ln>
              <a:solidFill>
                <a:schemeClr val="tx1"/>
              </a:solidFill>
              <a:headEnd type="triangle" w="med" len="med"/>
              <a:tailEnd type="none" w="lg"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886265" y="4256999"/>
              <a:ext cx="2113079" cy="369332"/>
            </a:xfrm>
            <a:prstGeom prst="rect">
              <a:avLst/>
            </a:prstGeom>
            <a:noFill/>
          </p:spPr>
          <p:txBody>
            <a:bodyPr wrap="none" rtlCol="0">
              <a:spAutoFit/>
            </a:bodyPr>
            <a:lstStyle/>
            <a:p>
              <a:r>
                <a:rPr lang="en-US" dirty="0" smtClean="0"/>
                <a:t>Handle of the queue</a:t>
              </a:r>
              <a:endParaRPr lang="en-US" dirty="0"/>
            </a:p>
          </p:txBody>
        </p:sp>
        <p:sp>
          <p:nvSpPr>
            <p:cNvPr id="13" name="TextBox 12"/>
            <p:cNvSpPr txBox="1"/>
            <p:nvPr/>
          </p:nvSpPr>
          <p:spPr>
            <a:xfrm>
              <a:off x="3232083" y="4452648"/>
              <a:ext cx="1530453" cy="1200329"/>
            </a:xfrm>
            <a:prstGeom prst="rect">
              <a:avLst/>
            </a:prstGeom>
            <a:noFill/>
          </p:spPr>
          <p:txBody>
            <a:bodyPr wrap="square" rtlCol="0">
              <a:spAutoFit/>
            </a:bodyPr>
            <a:lstStyle/>
            <a:p>
              <a:r>
                <a:rPr lang="en-US" dirty="0" smtClean="0"/>
                <a:t>Pointer to variable with the value to be written.</a:t>
              </a:r>
              <a:endParaRPr lang="en-US" dirty="0"/>
            </a:p>
          </p:txBody>
        </p:sp>
        <p:sp>
          <p:nvSpPr>
            <p:cNvPr id="16" name="TextBox 15"/>
            <p:cNvSpPr txBox="1"/>
            <p:nvPr/>
          </p:nvSpPr>
          <p:spPr>
            <a:xfrm>
              <a:off x="4762537" y="4153524"/>
              <a:ext cx="1722670" cy="923330"/>
            </a:xfrm>
            <a:prstGeom prst="rect">
              <a:avLst/>
            </a:prstGeom>
            <a:noFill/>
          </p:spPr>
          <p:txBody>
            <a:bodyPr wrap="square" rtlCol="0">
              <a:spAutoFit/>
            </a:bodyPr>
            <a:lstStyle/>
            <a:p>
              <a:r>
                <a:rPr lang="en-US" dirty="0" smtClean="0"/>
                <a:t>Wait for 1000 ticks then time out.</a:t>
              </a:r>
              <a:endParaRPr lang="en-US" dirty="0"/>
            </a:p>
          </p:txBody>
        </p:sp>
      </p:grpSp>
      <p:sp>
        <p:nvSpPr>
          <p:cNvPr id="18" name="TextBox 17"/>
          <p:cNvSpPr txBox="1"/>
          <p:nvPr/>
        </p:nvSpPr>
        <p:spPr>
          <a:xfrm>
            <a:off x="428625" y="5429598"/>
            <a:ext cx="7506735" cy="430887"/>
          </a:xfrm>
          <a:prstGeom prst="rect">
            <a:avLst/>
          </a:prstGeom>
          <a:noFill/>
        </p:spPr>
        <p:txBody>
          <a:bodyPr wrap="none" rtlCol="0">
            <a:spAutoFit/>
          </a:bodyPr>
          <a:lstStyle/>
          <a:p>
            <a:r>
              <a:rPr lang="en-US" sz="2200" dirty="0" smtClean="0"/>
              <a:t>Function returns either </a:t>
            </a:r>
            <a:r>
              <a:rPr lang="en-US" sz="2000" dirty="0" err="1" smtClean="0">
                <a:latin typeface="Courier New" panose="02070309020205020404" pitchFamily="49" charset="0"/>
                <a:cs typeface="Courier New" panose="02070309020205020404" pitchFamily="49" charset="0"/>
              </a:rPr>
              <a:t>pdPASS</a:t>
            </a:r>
            <a:r>
              <a:rPr lang="en-US" sz="2200" dirty="0" smtClean="0"/>
              <a:t> (=1) or </a:t>
            </a:r>
            <a:r>
              <a:rPr lang="en-US" sz="2000" dirty="0" err="1" smtClean="0">
                <a:latin typeface="Courier New" panose="02070309020205020404" pitchFamily="49" charset="0"/>
                <a:cs typeface="Courier New" panose="02070309020205020404" pitchFamily="49" charset="0"/>
              </a:rPr>
              <a:t>errQUEUE_FULL</a:t>
            </a:r>
            <a:r>
              <a:rPr lang="en-US" sz="2200" dirty="0" smtClean="0"/>
              <a:t> (=0).</a:t>
            </a:r>
            <a:endParaRPr lang="en-US" sz="2200" dirty="0"/>
          </a:p>
        </p:txBody>
      </p:sp>
      <p:sp>
        <p:nvSpPr>
          <p:cNvPr id="20" name="Text Box 11"/>
          <p:cNvSpPr txBox="1">
            <a:spLocks noChangeArrowheads="1"/>
          </p:cNvSpPr>
          <p:nvPr/>
        </p:nvSpPr>
        <p:spPr bwMode="auto">
          <a:xfrm>
            <a:off x="469515" y="351226"/>
            <a:ext cx="2498954" cy="415498"/>
          </a:xfrm>
          <a:prstGeom prst="rect">
            <a:avLst/>
          </a:prstGeom>
          <a:noFill/>
          <a:ln w="9525">
            <a:noFill/>
            <a:miter lim="800000"/>
            <a:headEnd/>
            <a:tailEnd/>
          </a:ln>
        </p:spPr>
        <p:txBody>
          <a:bodyPr wrap="none" lIns="0" tIns="0" rIns="0" bIns="0">
            <a:spAutoFit/>
          </a:bodyPr>
          <a:lstStyle/>
          <a:p>
            <a:pPr>
              <a:buClr>
                <a:srgbClr val="000000"/>
              </a:buClr>
              <a:buSzPct val="33000"/>
              <a:tabLst>
                <a:tab pos="723900" algn="l"/>
                <a:tab pos="1447800" algn="l"/>
                <a:tab pos="2171700" algn="l"/>
                <a:tab pos="2895600" algn="l"/>
                <a:tab pos="3619500" algn="l"/>
                <a:tab pos="4343400" algn="l"/>
                <a:tab pos="5067300" algn="l"/>
                <a:tab pos="5791200" algn="l"/>
              </a:tabLst>
              <a:defRPr/>
            </a:pPr>
            <a:r>
              <a:rPr lang="en-GB" sz="2700" dirty="0" err="1" smtClean="0">
                <a:cs typeface="Arial" charset="0"/>
              </a:rPr>
              <a:t>FreeRTOS</a:t>
            </a:r>
            <a:r>
              <a:rPr lang="en-GB" sz="2700" dirty="0" smtClean="0">
                <a:cs typeface="Arial" charset="0"/>
              </a:rPr>
              <a:t> Queues</a:t>
            </a:r>
            <a:endParaRPr lang="en-GB" sz="2700" dirty="0">
              <a:cs typeface="Arial" charset="0"/>
            </a:endParaRPr>
          </a:p>
        </p:txBody>
      </p:sp>
      <p:cxnSp>
        <p:nvCxnSpPr>
          <p:cNvPr id="21" name="Straight Connector 20"/>
          <p:cNvCxnSpPr/>
          <p:nvPr/>
        </p:nvCxnSpPr>
        <p:spPr>
          <a:xfrm>
            <a:off x="469515" y="1036141"/>
            <a:ext cx="8143875" cy="1587"/>
          </a:xfrm>
          <a:prstGeom prst="line">
            <a:avLst/>
          </a:prstGeom>
          <a:ln/>
          <a:effectLst>
            <a:outerShdw blurRad="50800" dist="38100" dir="2700000" algn="tl" rotWithShape="0">
              <a:prstClr val="black">
                <a:alpha val="40000"/>
              </a:prstClr>
            </a:outerShdw>
          </a:effectLst>
        </p:spPr>
        <p:style>
          <a:lnRef idx="2">
            <a:schemeClr val="accent5"/>
          </a:lnRef>
          <a:fillRef idx="0">
            <a:schemeClr val="accent5"/>
          </a:fillRef>
          <a:effectRef idx="1">
            <a:schemeClr val="accent5"/>
          </a:effectRef>
          <a:fontRef idx="minor">
            <a:schemeClr val="tx1"/>
          </a:fontRef>
        </p:style>
      </p:cxnSp>
      <p:sp>
        <p:nvSpPr>
          <p:cNvPr id="19" name="Text Box 7"/>
          <p:cNvSpPr txBox="1">
            <a:spLocks noChangeArrowheads="1"/>
          </p:cNvSpPr>
          <p:nvPr/>
        </p:nvSpPr>
        <p:spPr bwMode="auto">
          <a:xfrm>
            <a:off x="428625" y="6391503"/>
            <a:ext cx="1600182" cy="215444"/>
          </a:xfrm>
          <a:prstGeom prst="rect">
            <a:avLst/>
          </a:prstGeom>
          <a:noFill/>
          <a:ln w="9525">
            <a:noFill/>
            <a:round/>
            <a:headEnd/>
            <a:tailEnd/>
          </a:ln>
        </p:spPr>
        <p:txBody>
          <a:bodyPr wrap="none" lIns="0" tIns="0" rIns="0" bIns="0">
            <a:spAutoFit/>
          </a:bodyPr>
          <a:lstStyle/>
          <a:p>
            <a:pPr eaLnBrk="1" fontAlgn="auto" hangingPunct="1">
              <a:spcBef>
                <a:spcPts val="0"/>
              </a:spcBef>
              <a:spcAft>
                <a:spcPts val="0"/>
              </a:spcAft>
              <a:buClr>
                <a:srgbClr val="000000"/>
              </a:buClr>
              <a:buSzPct val="49000"/>
              <a:buFont typeface="StarBats" pitchFamily="10"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1400" i="1" dirty="0" smtClean="0">
                <a:solidFill>
                  <a:schemeClr val="tx2"/>
                </a:solidFill>
                <a:latin typeface="+mn-lt"/>
                <a:cs typeface="+mn-cs"/>
              </a:rPr>
              <a:t>ECP-622– Spring 2020</a:t>
            </a:r>
            <a:endParaRPr lang="en-GB" sz="1400" i="1" dirty="0">
              <a:solidFill>
                <a:schemeClr val="tx2"/>
              </a:solidFill>
              <a:latin typeface="+mn-lt"/>
              <a:cs typeface="+mn-cs"/>
            </a:endParaRPr>
          </a:p>
        </p:txBody>
      </p:sp>
      <p:sp>
        <p:nvSpPr>
          <p:cNvPr id="22" name="TextBox 12"/>
          <p:cNvSpPr txBox="1"/>
          <p:nvPr/>
        </p:nvSpPr>
        <p:spPr>
          <a:xfrm>
            <a:off x="7314338" y="6345336"/>
            <a:ext cx="1307537" cy="307777"/>
          </a:xfrm>
          <a:prstGeom prst="rect">
            <a:avLst/>
          </a:prstGeom>
          <a:noFill/>
        </p:spPr>
        <p:txBody>
          <a:bodyPr wrap="none">
            <a:spAutoFit/>
          </a:bodyPr>
          <a:lstStyle/>
          <a:p>
            <a:pPr eaLnBrk="1" hangingPunct="1">
              <a:defRPr/>
            </a:pPr>
            <a:r>
              <a:rPr lang="en-US" sz="1400" i="1" dirty="0" smtClean="0">
                <a:solidFill>
                  <a:schemeClr val="bg1"/>
                </a:solidFill>
                <a:latin typeface="+mn-lt"/>
              </a:rPr>
              <a:t>Week 6- </a:t>
            </a:r>
            <a:r>
              <a:rPr lang="en-US" sz="1400" i="1" dirty="0" smtClean="0">
                <a:solidFill>
                  <a:schemeClr val="tx2"/>
                </a:solidFill>
                <a:latin typeface="+mn-lt"/>
              </a:rPr>
              <a:t>Page 3</a:t>
            </a:r>
            <a:endParaRPr lang="en-GB" sz="1400" i="1" dirty="0">
              <a:solidFill>
                <a:schemeClr val="tx2"/>
              </a:solidFill>
              <a:latin typeface="+mn-lt"/>
            </a:endParaRPr>
          </a:p>
        </p:txBody>
      </p:sp>
    </p:spTree>
    <p:extLst>
      <p:ext uri="{BB962C8B-B14F-4D97-AF65-F5344CB8AC3E}">
        <p14:creationId xmlns:p14="http://schemas.microsoft.com/office/powerpoint/2010/main" val="41120761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PTLabsHighlightTextFragmentsShapee61afb3b-2282-461a-95b3-16973e89df00"/>
          <p:cNvSpPr/>
          <p:nvPr>
            <p:custDataLst>
              <p:tags r:id="rId1"/>
            </p:custDataLst>
          </p:nvPr>
        </p:nvSpPr>
        <p:spPr>
          <a:xfrm>
            <a:off x="5836599" y="1352865"/>
            <a:ext cx="1532318" cy="335280"/>
          </a:xfrm>
          <a:prstGeom prst="roundRect">
            <a:avLst>
              <a:gd name="adj" fmla="val 25000"/>
            </a:avLst>
          </a:prstGeom>
          <a:solidFill>
            <a:srgbClr val="FFFF00">
              <a:alpha val="50000"/>
            </a:srgb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PPTLabsHighlightTextFragmentsShapebe6aaace-d1ec-42e3-be96-fe1672a538d5"/>
          <p:cNvSpPr/>
          <p:nvPr>
            <p:custDataLst>
              <p:tags r:id="rId2"/>
            </p:custDataLst>
          </p:nvPr>
        </p:nvSpPr>
        <p:spPr>
          <a:xfrm>
            <a:off x="3288153" y="1688145"/>
            <a:ext cx="1087628" cy="335280"/>
          </a:xfrm>
          <a:prstGeom prst="roundRect">
            <a:avLst>
              <a:gd name="adj" fmla="val 25000"/>
            </a:avLst>
          </a:prstGeom>
          <a:solidFill>
            <a:srgbClr val="FFFF00">
              <a:alpha val="50000"/>
            </a:srgb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PPTLabsHighlightTextFragmentsShape2bfd2e40-5534-4618-b658-c3d7e2a4e2fd"/>
          <p:cNvSpPr/>
          <p:nvPr>
            <p:custDataLst>
              <p:tags r:id="rId3"/>
            </p:custDataLst>
          </p:nvPr>
        </p:nvSpPr>
        <p:spPr>
          <a:xfrm>
            <a:off x="2723511" y="2023425"/>
            <a:ext cx="878459" cy="335280"/>
          </a:xfrm>
          <a:prstGeom prst="roundRect">
            <a:avLst>
              <a:gd name="adj" fmla="val 25000"/>
            </a:avLst>
          </a:prstGeom>
          <a:solidFill>
            <a:srgbClr val="FFFF00">
              <a:alpha val="50000"/>
            </a:srgb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PPTLabsHighlightTextFragmentsShape419c60f7-bde1-42f5-b923-63bca752d681"/>
          <p:cNvSpPr/>
          <p:nvPr>
            <p:custDataLst>
              <p:tags r:id="rId4"/>
            </p:custDataLst>
          </p:nvPr>
        </p:nvSpPr>
        <p:spPr>
          <a:xfrm>
            <a:off x="7290749" y="2023425"/>
            <a:ext cx="1229994" cy="335280"/>
          </a:xfrm>
          <a:prstGeom prst="roundRect">
            <a:avLst>
              <a:gd name="adj" fmla="val 25000"/>
            </a:avLst>
          </a:prstGeom>
          <a:solidFill>
            <a:srgbClr val="FFFF00">
              <a:alpha val="50000"/>
            </a:srgb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469515" y="1307145"/>
            <a:ext cx="8143875" cy="1446550"/>
          </a:xfrm>
          <a:prstGeom prst="rect">
            <a:avLst/>
          </a:prstGeom>
          <a:noFill/>
        </p:spPr>
        <p:txBody>
          <a:bodyPr wrap="square" rtlCol="0">
            <a:spAutoFit/>
          </a:bodyPr>
          <a:lstStyle/>
          <a:p>
            <a:pPr algn="just"/>
            <a:r>
              <a:rPr lang="en-US" sz="2200" dirty="0" smtClean="0"/>
              <a:t>The function </a:t>
            </a:r>
            <a:r>
              <a:rPr lang="en-US" sz="2000" dirty="0" err="1" smtClean="0">
                <a:latin typeface="Courier New" panose="02070309020205020404" pitchFamily="49" charset="0"/>
                <a:cs typeface="Courier New" panose="02070309020205020404" pitchFamily="49" charset="0"/>
              </a:rPr>
              <a:t>xQueueReceive</a:t>
            </a:r>
            <a:r>
              <a:rPr lang="en-US" sz="2000" dirty="0" smtClean="0">
                <a:latin typeface="Courier New" panose="02070309020205020404" pitchFamily="49" charset="0"/>
                <a:cs typeface="Courier New" panose="02070309020205020404" pitchFamily="49" charset="0"/>
              </a:rPr>
              <a:t>()</a:t>
            </a:r>
            <a:r>
              <a:rPr lang="en-US" sz="2200" dirty="0" smtClean="0"/>
              <a:t> is used to read an item</a:t>
            </a:r>
            <a:r>
              <a:rPr lang="en-US" sz="2200" dirty="0" smtClean="0">
                <a:solidFill>
                  <a:srgbClr val="FF0000"/>
                </a:solidFill>
              </a:rPr>
              <a:t> </a:t>
            </a:r>
            <a:r>
              <a:rPr lang="en-US" sz="2200" dirty="0" smtClean="0"/>
              <a:t>from the front of the queue (and remove it from queue).  If queue is empty, the calling task will be blocked until an item is sent to queue.  Timing out is also possible.</a:t>
            </a:r>
            <a:endParaRPr lang="en-US" sz="2200" dirty="0"/>
          </a:p>
        </p:txBody>
      </p:sp>
      <p:sp>
        <p:nvSpPr>
          <p:cNvPr id="5" name="TextBox 4"/>
          <p:cNvSpPr txBox="1"/>
          <p:nvPr/>
        </p:nvSpPr>
        <p:spPr>
          <a:xfrm>
            <a:off x="832933" y="2977082"/>
            <a:ext cx="4801314" cy="400110"/>
          </a:xfrm>
          <a:prstGeom prst="rect">
            <a:avLst/>
          </a:prstGeom>
          <a:noFill/>
        </p:spPr>
        <p:txBody>
          <a:bodyPr wrap="none" rtlCol="0">
            <a:spAutoFit/>
          </a:bodyPr>
          <a:lstStyle/>
          <a:p>
            <a:r>
              <a:rPr lang="en-US" sz="2000" dirty="0" err="1" smtClean="0">
                <a:latin typeface="Courier New" panose="02070309020205020404" pitchFamily="49" charset="0"/>
                <a:cs typeface="Courier New" panose="02070309020205020404" pitchFamily="49" charset="0"/>
              </a:rPr>
              <a:t>xQueueReceieve</a:t>
            </a:r>
            <a:r>
              <a:rPr lang="en-US" sz="2000" dirty="0" smtClean="0">
                <a:latin typeface="Courier New" panose="02070309020205020404" pitchFamily="49" charset="0"/>
                <a:cs typeface="Courier New" panose="02070309020205020404" pitchFamily="49" charset="0"/>
              </a:rPr>
              <a:t> (qh1,&amp;x ,1000);</a:t>
            </a:r>
            <a:endParaRPr lang="en-US" sz="2000" dirty="0">
              <a:latin typeface="Courier New" panose="02070309020205020404" pitchFamily="49" charset="0"/>
              <a:cs typeface="Courier New" panose="02070309020205020404" pitchFamily="49" charset="0"/>
            </a:endParaRPr>
          </a:p>
        </p:txBody>
      </p:sp>
      <p:cxnSp>
        <p:nvCxnSpPr>
          <p:cNvPr id="8" name="Straight Arrow Connector 7"/>
          <p:cNvCxnSpPr/>
          <p:nvPr/>
        </p:nvCxnSpPr>
        <p:spPr>
          <a:xfrm flipH="1">
            <a:off x="3022997" y="3380636"/>
            <a:ext cx="477672" cy="450376"/>
          </a:xfrm>
          <a:prstGeom prst="straightConnector1">
            <a:avLst/>
          </a:prstGeom>
          <a:ln>
            <a:solidFill>
              <a:schemeClr val="tx1"/>
            </a:solidFill>
            <a:headEnd type="triangle" w="med" len="med"/>
            <a:tailEnd type="none" w="lg" len="med"/>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201518" y="3353488"/>
            <a:ext cx="278696" cy="548243"/>
          </a:xfrm>
          <a:prstGeom prst="straightConnector1">
            <a:avLst/>
          </a:prstGeom>
          <a:ln>
            <a:solidFill>
              <a:schemeClr val="tx1"/>
            </a:solidFill>
            <a:headEnd type="triangle" w="med" len="med"/>
            <a:tailEnd type="none" w="lg"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5018694" y="3393116"/>
            <a:ext cx="465368" cy="299522"/>
          </a:xfrm>
          <a:prstGeom prst="straightConnector1">
            <a:avLst/>
          </a:prstGeom>
          <a:ln>
            <a:solidFill>
              <a:schemeClr val="tx1"/>
            </a:solidFill>
            <a:headEnd type="triangle" w="med" len="med"/>
            <a:tailEnd type="none" w="lg"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882943" y="3901731"/>
            <a:ext cx="1619304" cy="646331"/>
          </a:xfrm>
          <a:prstGeom prst="rect">
            <a:avLst/>
          </a:prstGeom>
          <a:noFill/>
        </p:spPr>
        <p:txBody>
          <a:bodyPr wrap="square" rtlCol="0">
            <a:spAutoFit/>
          </a:bodyPr>
          <a:lstStyle/>
          <a:p>
            <a:r>
              <a:rPr lang="en-US" dirty="0" smtClean="0"/>
              <a:t>Handle of the queue</a:t>
            </a:r>
            <a:endParaRPr lang="en-US" dirty="0"/>
          </a:p>
        </p:txBody>
      </p:sp>
      <p:sp>
        <p:nvSpPr>
          <p:cNvPr id="13" name="TextBox 12"/>
          <p:cNvSpPr txBox="1"/>
          <p:nvPr/>
        </p:nvSpPr>
        <p:spPr>
          <a:xfrm>
            <a:off x="3735337" y="3901731"/>
            <a:ext cx="1530453" cy="1200329"/>
          </a:xfrm>
          <a:prstGeom prst="rect">
            <a:avLst/>
          </a:prstGeom>
          <a:noFill/>
        </p:spPr>
        <p:txBody>
          <a:bodyPr wrap="square" rtlCol="0">
            <a:spAutoFit/>
          </a:bodyPr>
          <a:lstStyle/>
          <a:p>
            <a:r>
              <a:rPr lang="en-US" dirty="0" smtClean="0"/>
              <a:t>Pointer to variable in which value is buffered.</a:t>
            </a:r>
            <a:endParaRPr lang="en-US" dirty="0"/>
          </a:p>
        </p:txBody>
      </p:sp>
      <p:sp>
        <p:nvSpPr>
          <p:cNvPr id="16" name="TextBox 15"/>
          <p:cNvSpPr txBox="1"/>
          <p:nvPr/>
        </p:nvSpPr>
        <p:spPr>
          <a:xfrm>
            <a:off x="5459867" y="3754470"/>
            <a:ext cx="1722670" cy="923330"/>
          </a:xfrm>
          <a:prstGeom prst="rect">
            <a:avLst/>
          </a:prstGeom>
          <a:noFill/>
        </p:spPr>
        <p:txBody>
          <a:bodyPr wrap="square" rtlCol="0">
            <a:spAutoFit/>
          </a:bodyPr>
          <a:lstStyle/>
          <a:p>
            <a:r>
              <a:rPr lang="en-US" dirty="0" smtClean="0"/>
              <a:t>Wait for 1000 ticks then time out.</a:t>
            </a:r>
            <a:endParaRPr lang="en-US" dirty="0"/>
          </a:p>
        </p:txBody>
      </p:sp>
      <p:sp>
        <p:nvSpPr>
          <p:cNvPr id="18" name="TextBox 17"/>
          <p:cNvSpPr txBox="1"/>
          <p:nvPr/>
        </p:nvSpPr>
        <p:spPr>
          <a:xfrm>
            <a:off x="469515" y="5337119"/>
            <a:ext cx="7676653" cy="430887"/>
          </a:xfrm>
          <a:prstGeom prst="rect">
            <a:avLst/>
          </a:prstGeom>
          <a:noFill/>
        </p:spPr>
        <p:txBody>
          <a:bodyPr wrap="none" rtlCol="0">
            <a:spAutoFit/>
          </a:bodyPr>
          <a:lstStyle/>
          <a:p>
            <a:r>
              <a:rPr lang="en-US" sz="2200" dirty="0" smtClean="0"/>
              <a:t>Function returns either </a:t>
            </a:r>
            <a:r>
              <a:rPr lang="en-US" sz="2000" dirty="0" err="1" smtClean="0">
                <a:latin typeface="Courier New" panose="02070309020205020404" pitchFamily="49" charset="0"/>
                <a:cs typeface="Courier New" panose="02070309020205020404" pitchFamily="49" charset="0"/>
              </a:rPr>
              <a:t>pdPASS</a:t>
            </a:r>
            <a:r>
              <a:rPr lang="en-US" sz="2200" dirty="0" smtClean="0"/>
              <a:t> (=1) or </a:t>
            </a:r>
            <a:r>
              <a:rPr lang="en-US" sz="2000" dirty="0" err="1" smtClean="0">
                <a:latin typeface="Courier New" panose="02070309020205020404" pitchFamily="49" charset="0"/>
                <a:cs typeface="Courier New" panose="02070309020205020404" pitchFamily="49" charset="0"/>
              </a:rPr>
              <a:t>errQUEUE_EMPTY</a:t>
            </a:r>
            <a:r>
              <a:rPr lang="en-US" sz="2200" dirty="0" smtClean="0"/>
              <a:t> (=0).</a:t>
            </a:r>
            <a:endParaRPr lang="en-US" sz="2200" dirty="0"/>
          </a:p>
        </p:txBody>
      </p:sp>
      <p:sp>
        <p:nvSpPr>
          <p:cNvPr id="17" name="Text Box 11"/>
          <p:cNvSpPr txBox="1">
            <a:spLocks noChangeArrowheads="1"/>
          </p:cNvSpPr>
          <p:nvPr/>
        </p:nvSpPr>
        <p:spPr bwMode="auto">
          <a:xfrm>
            <a:off x="469515" y="351226"/>
            <a:ext cx="2498954" cy="415498"/>
          </a:xfrm>
          <a:prstGeom prst="rect">
            <a:avLst/>
          </a:prstGeom>
          <a:noFill/>
          <a:ln w="9525">
            <a:noFill/>
            <a:miter lim="800000"/>
            <a:headEnd/>
            <a:tailEnd/>
          </a:ln>
        </p:spPr>
        <p:txBody>
          <a:bodyPr wrap="none" lIns="0" tIns="0" rIns="0" bIns="0">
            <a:spAutoFit/>
          </a:bodyPr>
          <a:lstStyle/>
          <a:p>
            <a:pPr>
              <a:buClr>
                <a:srgbClr val="000000"/>
              </a:buClr>
              <a:buSzPct val="33000"/>
              <a:tabLst>
                <a:tab pos="723900" algn="l"/>
                <a:tab pos="1447800" algn="l"/>
                <a:tab pos="2171700" algn="l"/>
                <a:tab pos="2895600" algn="l"/>
                <a:tab pos="3619500" algn="l"/>
                <a:tab pos="4343400" algn="l"/>
                <a:tab pos="5067300" algn="l"/>
                <a:tab pos="5791200" algn="l"/>
              </a:tabLst>
              <a:defRPr/>
            </a:pPr>
            <a:r>
              <a:rPr lang="en-GB" sz="2700" dirty="0" err="1" smtClean="0">
                <a:cs typeface="Arial" charset="0"/>
              </a:rPr>
              <a:t>FreeRTOS</a:t>
            </a:r>
            <a:r>
              <a:rPr lang="en-GB" sz="2700" dirty="0" smtClean="0">
                <a:cs typeface="Arial" charset="0"/>
              </a:rPr>
              <a:t> Queues</a:t>
            </a:r>
            <a:endParaRPr lang="en-GB" sz="2700" dirty="0">
              <a:cs typeface="Arial" charset="0"/>
            </a:endParaRPr>
          </a:p>
        </p:txBody>
      </p:sp>
      <p:cxnSp>
        <p:nvCxnSpPr>
          <p:cNvPr id="19" name="Straight Connector 18"/>
          <p:cNvCxnSpPr/>
          <p:nvPr/>
        </p:nvCxnSpPr>
        <p:spPr>
          <a:xfrm>
            <a:off x="469515" y="1036141"/>
            <a:ext cx="8143875" cy="1587"/>
          </a:xfrm>
          <a:prstGeom prst="line">
            <a:avLst/>
          </a:prstGeom>
          <a:ln/>
          <a:effectLst>
            <a:outerShdw blurRad="50800" dist="38100" dir="2700000" algn="tl" rotWithShape="0">
              <a:prstClr val="black">
                <a:alpha val="40000"/>
              </a:prstClr>
            </a:outerShdw>
          </a:effectLst>
        </p:spPr>
        <p:style>
          <a:lnRef idx="2">
            <a:schemeClr val="accent5"/>
          </a:lnRef>
          <a:fillRef idx="0">
            <a:schemeClr val="accent5"/>
          </a:fillRef>
          <a:effectRef idx="1">
            <a:schemeClr val="accent5"/>
          </a:effectRef>
          <a:fontRef idx="minor">
            <a:schemeClr val="tx1"/>
          </a:fontRef>
        </p:style>
      </p:cxnSp>
      <p:sp>
        <p:nvSpPr>
          <p:cNvPr id="15" name="Text Box 7"/>
          <p:cNvSpPr txBox="1">
            <a:spLocks noChangeArrowheads="1"/>
          </p:cNvSpPr>
          <p:nvPr/>
        </p:nvSpPr>
        <p:spPr bwMode="auto">
          <a:xfrm>
            <a:off x="428625" y="6391503"/>
            <a:ext cx="1600182" cy="215444"/>
          </a:xfrm>
          <a:prstGeom prst="rect">
            <a:avLst/>
          </a:prstGeom>
          <a:noFill/>
          <a:ln w="9525">
            <a:noFill/>
            <a:round/>
            <a:headEnd/>
            <a:tailEnd/>
          </a:ln>
        </p:spPr>
        <p:txBody>
          <a:bodyPr wrap="none" lIns="0" tIns="0" rIns="0" bIns="0">
            <a:spAutoFit/>
          </a:bodyPr>
          <a:lstStyle/>
          <a:p>
            <a:pPr eaLnBrk="1" fontAlgn="auto" hangingPunct="1">
              <a:spcBef>
                <a:spcPts val="0"/>
              </a:spcBef>
              <a:spcAft>
                <a:spcPts val="0"/>
              </a:spcAft>
              <a:buClr>
                <a:srgbClr val="000000"/>
              </a:buClr>
              <a:buSzPct val="49000"/>
              <a:buFont typeface="StarBats" pitchFamily="10"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1400" i="1" dirty="0" smtClean="0">
                <a:solidFill>
                  <a:schemeClr val="tx2"/>
                </a:solidFill>
                <a:latin typeface="+mn-lt"/>
                <a:cs typeface="+mn-cs"/>
              </a:rPr>
              <a:t>ECP-622– Spring 2020</a:t>
            </a:r>
            <a:endParaRPr lang="en-GB" sz="1400" i="1" dirty="0">
              <a:solidFill>
                <a:schemeClr val="tx2"/>
              </a:solidFill>
              <a:latin typeface="+mn-lt"/>
              <a:cs typeface="+mn-cs"/>
            </a:endParaRPr>
          </a:p>
        </p:txBody>
      </p:sp>
      <p:sp>
        <p:nvSpPr>
          <p:cNvPr id="20" name="TextBox 12"/>
          <p:cNvSpPr txBox="1"/>
          <p:nvPr/>
        </p:nvSpPr>
        <p:spPr>
          <a:xfrm>
            <a:off x="7314338" y="6345336"/>
            <a:ext cx="1347613" cy="307777"/>
          </a:xfrm>
          <a:prstGeom prst="rect">
            <a:avLst/>
          </a:prstGeom>
          <a:noFill/>
        </p:spPr>
        <p:txBody>
          <a:bodyPr wrap="none">
            <a:spAutoFit/>
          </a:bodyPr>
          <a:lstStyle/>
          <a:p>
            <a:pPr>
              <a:defRPr/>
            </a:pPr>
            <a:r>
              <a:rPr lang="en-US" sz="1400" i="1" dirty="0" smtClean="0">
                <a:solidFill>
                  <a:schemeClr val="bg1"/>
                </a:solidFill>
                <a:latin typeface="+mn-lt"/>
              </a:rPr>
              <a:t>Week 6- </a:t>
            </a:r>
            <a:r>
              <a:rPr lang="en-US" sz="1400" i="1" dirty="0" smtClean="0">
                <a:solidFill>
                  <a:schemeClr val="tx2"/>
                </a:solidFill>
                <a:latin typeface="+mn-lt"/>
              </a:rPr>
              <a:t>Page </a:t>
            </a:r>
            <a:r>
              <a:rPr lang="en-US" sz="1400" i="1" dirty="0" smtClean="0">
                <a:solidFill>
                  <a:schemeClr val="tx2"/>
                </a:solidFill>
              </a:rPr>
              <a:t>4 </a:t>
            </a:r>
            <a:endParaRPr lang="en-GB" sz="1400" i="1" dirty="0">
              <a:solidFill>
                <a:schemeClr val="tx2"/>
              </a:solidFill>
              <a:latin typeface="+mn-lt"/>
            </a:endParaRPr>
          </a:p>
        </p:txBody>
      </p:sp>
    </p:spTree>
    <p:extLst>
      <p:ext uri="{BB962C8B-B14F-4D97-AF65-F5344CB8AC3E}">
        <p14:creationId xmlns:p14="http://schemas.microsoft.com/office/powerpoint/2010/main" val="38415537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2013" y="2060709"/>
            <a:ext cx="8130489" cy="2115506"/>
          </a:xfrm>
          <a:prstGeom prst="rect">
            <a:avLst/>
          </a:prstGeom>
        </p:spPr>
      </p:pic>
      <p:sp>
        <p:nvSpPr>
          <p:cNvPr id="3" name="TextBox 2"/>
          <p:cNvSpPr txBox="1"/>
          <p:nvPr/>
        </p:nvSpPr>
        <p:spPr>
          <a:xfrm>
            <a:off x="6414448" y="4353636"/>
            <a:ext cx="1962653" cy="338554"/>
          </a:xfrm>
          <a:prstGeom prst="rect">
            <a:avLst/>
          </a:prstGeom>
          <a:noFill/>
        </p:spPr>
        <p:txBody>
          <a:bodyPr wrap="none" rtlCol="0">
            <a:spAutoFit/>
          </a:bodyPr>
          <a:lstStyle/>
          <a:p>
            <a:r>
              <a:rPr lang="en-US" sz="1600" i="1" dirty="0" smtClean="0"/>
              <a:t>Source: FreeRTOS.org</a:t>
            </a:r>
            <a:endParaRPr lang="en-GB" sz="1600" i="1" dirty="0"/>
          </a:p>
        </p:txBody>
      </p:sp>
      <p:sp>
        <p:nvSpPr>
          <p:cNvPr id="8" name="Text Box 11"/>
          <p:cNvSpPr txBox="1">
            <a:spLocks noChangeArrowheads="1"/>
          </p:cNvSpPr>
          <p:nvPr/>
        </p:nvSpPr>
        <p:spPr bwMode="auto">
          <a:xfrm>
            <a:off x="469515" y="351226"/>
            <a:ext cx="2498954" cy="415498"/>
          </a:xfrm>
          <a:prstGeom prst="rect">
            <a:avLst/>
          </a:prstGeom>
          <a:noFill/>
          <a:ln w="9525">
            <a:noFill/>
            <a:miter lim="800000"/>
            <a:headEnd/>
            <a:tailEnd/>
          </a:ln>
        </p:spPr>
        <p:txBody>
          <a:bodyPr wrap="none" lIns="0" tIns="0" rIns="0" bIns="0">
            <a:spAutoFit/>
          </a:bodyPr>
          <a:lstStyle/>
          <a:p>
            <a:pPr>
              <a:buClr>
                <a:srgbClr val="000000"/>
              </a:buClr>
              <a:buSzPct val="33000"/>
              <a:tabLst>
                <a:tab pos="723900" algn="l"/>
                <a:tab pos="1447800" algn="l"/>
                <a:tab pos="2171700" algn="l"/>
                <a:tab pos="2895600" algn="l"/>
                <a:tab pos="3619500" algn="l"/>
                <a:tab pos="4343400" algn="l"/>
                <a:tab pos="5067300" algn="l"/>
                <a:tab pos="5791200" algn="l"/>
              </a:tabLst>
              <a:defRPr/>
            </a:pPr>
            <a:r>
              <a:rPr lang="en-GB" sz="2700" dirty="0" err="1" smtClean="0">
                <a:cs typeface="Arial" charset="0"/>
              </a:rPr>
              <a:t>FreeRTOS</a:t>
            </a:r>
            <a:r>
              <a:rPr lang="en-GB" sz="2700" dirty="0" smtClean="0">
                <a:cs typeface="Arial" charset="0"/>
              </a:rPr>
              <a:t> Queues</a:t>
            </a:r>
            <a:endParaRPr lang="en-GB" sz="2700" dirty="0">
              <a:cs typeface="Arial" charset="0"/>
            </a:endParaRPr>
          </a:p>
        </p:txBody>
      </p:sp>
      <p:cxnSp>
        <p:nvCxnSpPr>
          <p:cNvPr id="9" name="Straight Connector 8"/>
          <p:cNvCxnSpPr/>
          <p:nvPr/>
        </p:nvCxnSpPr>
        <p:spPr>
          <a:xfrm>
            <a:off x="469515" y="1036141"/>
            <a:ext cx="8143875" cy="1587"/>
          </a:xfrm>
          <a:prstGeom prst="line">
            <a:avLst/>
          </a:prstGeom>
          <a:ln/>
          <a:effectLst>
            <a:outerShdw blurRad="50800" dist="38100" dir="2700000" algn="tl" rotWithShape="0">
              <a:prstClr val="black">
                <a:alpha val="40000"/>
              </a:prstClr>
            </a:outerShdw>
          </a:effectLst>
        </p:spPr>
        <p:style>
          <a:lnRef idx="2">
            <a:schemeClr val="accent5"/>
          </a:lnRef>
          <a:fillRef idx="0">
            <a:schemeClr val="accent5"/>
          </a:fillRef>
          <a:effectRef idx="1">
            <a:schemeClr val="accent5"/>
          </a:effectRef>
          <a:fontRef idx="minor">
            <a:schemeClr val="tx1"/>
          </a:fontRef>
        </p:style>
      </p:cxnSp>
      <p:sp>
        <p:nvSpPr>
          <p:cNvPr id="10" name="Text Box 7"/>
          <p:cNvSpPr txBox="1">
            <a:spLocks noChangeArrowheads="1"/>
          </p:cNvSpPr>
          <p:nvPr/>
        </p:nvSpPr>
        <p:spPr bwMode="auto">
          <a:xfrm>
            <a:off x="428625" y="6391503"/>
            <a:ext cx="1600182" cy="215444"/>
          </a:xfrm>
          <a:prstGeom prst="rect">
            <a:avLst/>
          </a:prstGeom>
          <a:noFill/>
          <a:ln w="9525">
            <a:noFill/>
            <a:round/>
            <a:headEnd/>
            <a:tailEnd/>
          </a:ln>
        </p:spPr>
        <p:txBody>
          <a:bodyPr wrap="none" lIns="0" tIns="0" rIns="0" bIns="0">
            <a:spAutoFit/>
          </a:bodyPr>
          <a:lstStyle/>
          <a:p>
            <a:pPr eaLnBrk="1" fontAlgn="auto" hangingPunct="1">
              <a:spcBef>
                <a:spcPts val="0"/>
              </a:spcBef>
              <a:spcAft>
                <a:spcPts val="0"/>
              </a:spcAft>
              <a:buClr>
                <a:srgbClr val="000000"/>
              </a:buClr>
              <a:buSzPct val="49000"/>
              <a:buFont typeface="StarBats" pitchFamily="10"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1400" i="1" dirty="0" smtClean="0">
                <a:solidFill>
                  <a:schemeClr val="tx2"/>
                </a:solidFill>
                <a:latin typeface="+mn-lt"/>
                <a:cs typeface="+mn-cs"/>
              </a:rPr>
              <a:t>ECP-622– Spring 2020</a:t>
            </a:r>
            <a:endParaRPr lang="en-GB" sz="1400" i="1" dirty="0">
              <a:solidFill>
                <a:schemeClr val="tx2"/>
              </a:solidFill>
              <a:latin typeface="+mn-lt"/>
              <a:cs typeface="+mn-cs"/>
            </a:endParaRPr>
          </a:p>
        </p:txBody>
      </p:sp>
      <p:pic>
        <p:nvPicPr>
          <p:cNvPr id="4" name="FreeRTOS Queues-7">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6"/>
          <a:stretch>
            <a:fillRect/>
          </a:stretch>
        </p:blipFill>
        <p:spPr>
          <a:xfrm>
            <a:off x="8012275" y="249120"/>
            <a:ext cx="609600" cy="609600"/>
          </a:xfrm>
          <a:prstGeom prst="rect">
            <a:avLst/>
          </a:prstGeom>
        </p:spPr>
      </p:pic>
      <p:sp>
        <p:nvSpPr>
          <p:cNvPr id="11" name="TextBox 12"/>
          <p:cNvSpPr txBox="1"/>
          <p:nvPr/>
        </p:nvSpPr>
        <p:spPr>
          <a:xfrm>
            <a:off x="7314338" y="6345336"/>
            <a:ext cx="1307537" cy="307777"/>
          </a:xfrm>
          <a:prstGeom prst="rect">
            <a:avLst/>
          </a:prstGeom>
          <a:noFill/>
        </p:spPr>
        <p:txBody>
          <a:bodyPr wrap="none">
            <a:spAutoFit/>
          </a:bodyPr>
          <a:lstStyle/>
          <a:p>
            <a:pPr eaLnBrk="1" hangingPunct="1">
              <a:defRPr/>
            </a:pPr>
            <a:r>
              <a:rPr lang="en-US" sz="1400" i="1" dirty="0" smtClean="0">
                <a:solidFill>
                  <a:schemeClr val="bg1"/>
                </a:solidFill>
                <a:latin typeface="+mn-lt"/>
              </a:rPr>
              <a:t>Week 6- </a:t>
            </a:r>
            <a:r>
              <a:rPr lang="en-US" sz="1400" i="1" dirty="0" smtClean="0">
                <a:solidFill>
                  <a:schemeClr val="tx2"/>
                </a:solidFill>
                <a:latin typeface="+mn-lt"/>
              </a:rPr>
              <a:t>Page 5</a:t>
            </a:r>
            <a:endParaRPr lang="en-GB" sz="1400" i="1" dirty="0">
              <a:solidFill>
                <a:schemeClr val="tx2"/>
              </a:solidFill>
              <a:latin typeface="+mn-lt"/>
            </a:endParaRPr>
          </a:p>
        </p:txBody>
      </p:sp>
    </p:spTree>
    <p:extLst>
      <p:ext uri="{BB962C8B-B14F-4D97-AF65-F5344CB8AC3E}">
        <p14:creationId xmlns:p14="http://schemas.microsoft.com/office/powerpoint/2010/main" val="183877365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5151" fill="hold"/>
                                        <p:tgtEl>
                                          <p:spTgt spid="4"/>
                                        </p:tgtEl>
                                      </p:cBhvr>
                                    </p:cmd>
                                  </p:childTnLst>
                                </p:cTn>
                              </p:par>
                            </p:childTnLst>
                          </p:cTn>
                        </p:par>
                      </p:childTnLst>
                    </p:cTn>
                  </p:par>
                </p:childTnLst>
              </p:cTn>
              <p:nextCondLst>
                <p:cond evt="onClick" delay="0">
                  <p:tgtEl>
                    <p:spTgt spid="4"/>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PTLabsHighlightTextFragmentsShape35fdc006-83c3-4c62-8dd1-04373df960b8"/>
          <p:cNvSpPr/>
          <p:nvPr>
            <p:custDataLst>
              <p:tags r:id="rId1"/>
            </p:custDataLst>
          </p:nvPr>
        </p:nvSpPr>
        <p:spPr>
          <a:xfrm>
            <a:off x="1045713" y="1403716"/>
            <a:ext cx="2171891" cy="365760"/>
          </a:xfrm>
          <a:prstGeom prst="roundRect">
            <a:avLst>
              <a:gd name="adj" fmla="val 25000"/>
            </a:avLst>
          </a:prstGeom>
          <a:solidFill>
            <a:srgbClr val="FFFF00">
              <a:alpha val="50000"/>
            </a:srgb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469514" y="1357996"/>
            <a:ext cx="8143875" cy="830997"/>
          </a:xfrm>
          <a:prstGeom prst="rect">
            <a:avLst/>
          </a:prstGeom>
          <a:noFill/>
        </p:spPr>
        <p:txBody>
          <a:bodyPr wrap="square" rtlCol="0">
            <a:spAutoFit/>
          </a:bodyPr>
          <a:lstStyle/>
          <a:p>
            <a:pPr algn="just"/>
            <a:r>
              <a:rPr lang="en-US" sz="2400" dirty="0" smtClean="0"/>
              <a:t>For indefinite waiting</a:t>
            </a:r>
            <a:r>
              <a:rPr lang="en-US" sz="2400" dirty="0" smtClean="0">
                <a:solidFill>
                  <a:srgbClr val="FF0000"/>
                </a:solidFill>
              </a:rPr>
              <a:t> </a:t>
            </a:r>
            <a:r>
              <a:rPr lang="en-US" sz="2400" dirty="0" smtClean="0"/>
              <a:t>in send or receive function, timeout is set to </a:t>
            </a:r>
            <a:r>
              <a:rPr lang="en-US" sz="2000" dirty="0" err="1" smtClean="0">
                <a:latin typeface="Courier New" panose="02070309020205020404" pitchFamily="49" charset="0"/>
                <a:cs typeface="Courier New" panose="02070309020205020404" pitchFamily="49" charset="0"/>
              </a:rPr>
              <a:t>portMAX_DELAY</a:t>
            </a:r>
            <a:r>
              <a:rPr lang="en-US" sz="2400" dirty="0" smtClean="0"/>
              <a:t>.</a:t>
            </a:r>
            <a:endParaRPr lang="en-US" sz="2400" dirty="0"/>
          </a:p>
        </p:txBody>
      </p:sp>
      <p:sp>
        <p:nvSpPr>
          <p:cNvPr id="11" name="Text Box 11"/>
          <p:cNvSpPr txBox="1">
            <a:spLocks noChangeArrowheads="1"/>
          </p:cNvSpPr>
          <p:nvPr/>
        </p:nvSpPr>
        <p:spPr bwMode="auto">
          <a:xfrm>
            <a:off x="469515" y="351226"/>
            <a:ext cx="2498954" cy="415498"/>
          </a:xfrm>
          <a:prstGeom prst="rect">
            <a:avLst/>
          </a:prstGeom>
          <a:noFill/>
          <a:ln w="9525">
            <a:noFill/>
            <a:miter lim="800000"/>
            <a:headEnd/>
            <a:tailEnd/>
          </a:ln>
        </p:spPr>
        <p:txBody>
          <a:bodyPr wrap="none" lIns="0" tIns="0" rIns="0" bIns="0">
            <a:spAutoFit/>
          </a:bodyPr>
          <a:lstStyle/>
          <a:p>
            <a:pPr>
              <a:buClr>
                <a:srgbClr val="000000"/>
              </a:buClr>
              <a:buSzPct val="33000"/>
              <a:tabLst>
                <a:tab pos="723900" algn="l"/>
                <a:tab pos="1447800" algn="l"/>
                <a:tab pos="2171700" algn="l"/>
                <a:tab pos="2895600" algn="l"/>
                <a:tab pos="3619500" algn="l"/>
                <a:tab pos="4343400" algn="l"/>
                <a:tab pos="5067300" algn="l"/>
                <a:tab pos="5791200" algn="l"/>
              </a:tabLst>
              <a:defRPr/>
            </a:pPr>
            <a:r>
              <a:rPr lang="en-GB" sz="2700" dirty="0" err="1" smtClean="0">
                <a:cs typeface="Arial" charset="0"/>
              </a:rPr>
              <a:t>FreeRTOS</a:t>
            </a:r>
            <a:r>
              <a:rPr lang="en-GB" sz="2700" dirty="0" smtClean="0">
                <a:cs typeface="Arial" charset="0"/>
              </a:rPr>
              <a:t> Queues</a:t>
            </a:r>
            <a:endParaRPr lang="en-GB" sz="2700" dirty="0">
              <a:cs typeface="Arial" charset="0"/>
            </a:endParaRPr>
          </a:p>
        </p:txBody>
      </p:sp>
      <p:cxnSp>
        <p:nvCxnSpPr>
          <p:cNvPr id="12" name="Straight Connector 11"/>
          <p:cNvCxnSpPr/>
          <p:nvPr/>
        </p:nvCxnSpPr>
        <p:spPr>
          <a:xfrm>
            <a:off x="469515" y="1036141"/>
            <a:ext cx="8143875" cy="1587"/>
          </a:xfrm>
          <a:prstGeom prst="line">
            <a:avLst/>
          </a:prstGeom>
          <a:ln/>
          <a:effectLst>
            <a:outerShdw blurRad="50800" dist="38100" dir="2700000" algn="tl" rotWithShape="0">
              <a:prstClr val="black">
                <a:alpha val="40000"/>
              </a:prstClr>
            </a:outerShdw>
          </a:effectLst>
        </p:spPr>
        <p:style>
          <a:lnRef idx="2">
            <a:schemeClr val="accent5"/>
          </a:lnRef>
          <a:fillRef idx="0">
            <a:schemeClr val="accent5"/>
          </a:fillRef>
          <a:effectRef idx="1">
            <a:schemeClr val="accent5"/>
          </a:effectRef>
          <a:fontRef idx="minor">
            <a:schemeClr val="tx1"/>
          </a:fontRef>
        </p:style>
      </p:cxnSp>
      <p:sp>
        <p:nvSpPr>
          <p:cNvPr id="7" name="Text Box 7"/>
          <p:cNvSpPr txBox="1">
            <a:spLocks noChangeArrowheads="1"/>
          </p:cNvSpPr>
          <p:nvPr/>
        </p:nvSpPr>
        <p:spPr bwMode="auto">
          <a:xfrm>
            <a:off x="428625" y="6391503"/>
            <a:ext cx="1600182" cy="215444"/>
          </a:xfrm>
          <a:prstGeom prst="rect">
            <a:avLst/>
          </a:prstGeom>
          <a:noFill/>
          <a:ln w="9525">
            <a:noFill/>
            <a:round/>
            <a:headEnd/>
            <a:tailEnd/>
          </a:ln>
        </p:spPr>
        <p:txBody>
          <a:bodyPr wrap="none" lIns="0" tIns="0" rIns="0" bIns="0">
            <a:spAutoFit/>
          </a:bodyPr>
          <a:lstStyle/>
          <a:p>
            <a:pPr eaLnBrk="1" fontAlgn="auto" hangingPunct="1">
              <a:spcBef>
                <a:spcPts val="0"/>
              </a:spcBef>
              <a:spcAft>
                <a:spcPts val="0"/>
              </a:spcAft>
              <a:buClr>
                <a:srgbClr val="000000"/>
              </a:buClr>
              <a:buSzPct val="49000"/>
              <a:buFont typeface="StarBats" pitchFamily="10"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1400" i="1" dirty="0" smtClean="0">
                <a:solidFill>
                  <a:schemeClr val="tx2"/>
                </a:solidFill>
                <a:latin typeface="+mn-lt"/>
                <a:cs typeface="+mn-cs"/>
              </a:rPr>
              <a:t>ECP-622– Spring 2020</a:t>
            </a:r>
            <a:endParaRPr lang="en-GB" sz="1400" i="1" dirty="0">
              <a:solidFill>
                <a:schemeClr val="tx2"/>
              </a:solidFill>
              <a:latin typeface="+mn-lt"/>
              <a:cs typeface="+mn-cs"/>
            </a:endParaRPr>
          </a:p>
        </p:txBody>
      </p:sp>
      <p:pic>
        <p:nvPicPr>
          <p:cNvPr id="4" name="FreeRTOS Queues-8">
            <a:hlinkClick r:id="" action="ppaction://media"/>
          </p:cNvPr>
          <p:cNvPicPr>
            <a:picLocks noChangeAspect="1"/>
          </p:cNvPicPr>
          <p:nvPr>
            <a:audioFile r:link="rId3"/>
            <p:extLst>
              <p:ext uri="{DAA4B4D4-6D71-4841-9C94-3DE7FCFB9230}">
                <p14:media xmlns:p14="http://schemas.microsoft.com/office/powerpoint/2010/main" r:embed="rId2"/>
              </p:ext>
            </p:extLst>
          </p:nvPr>
        </p:nvPicPr>
        <p:blipFill>
          <a:blip r:embed="rId6"/>
          <a:stretch>
            <a:fillRect/>
          </a:stretch>
        </p:blipFill>
        <p:spPr>
          <a:xfrm>
            <a:off x="8003789" y="291833"/>
            <a:ext cx="609600" cy="609600"/>
          </a:xfrm>
          <a:prstGeom prst="rect">
            <a:avLst/>
          </a:prstGeom>
        </p:spPr>
      </p:pic>
      <p:sp>
        <p:nvSpPr>
          <p:cNvPr id="9" name="TextBox 12"/>
          <p:cNvSpPr txBox="1"/>
          <p:nvPr/>
        </p:nvSpPr>
        <p:spPr>
          <a:xfrm>
            <a:off x="7314338" y="6345336"/>
            <a:ext cx="1307537" cy="307777"/>
          </a:xfrm>
          <a:prstGeom prst="rect">
            <a:avLst/>
          </a:prstGeom>
          <a:noFill/>
        </p:spPr>
        <p:txBody>
          <a:bodyPr wrap="none">
            <a:spAutoFit/>
          </a:bodyPr>
          <a:lstStyle/>
          <a:p>
            <a:pPr eaLnBrk="1" hangingPunct="1">
              <a:defRPr/>
            </a:pPr>
            <a:r>
              <a:rPr lang="en-US" sz="1400" i="1" dirty="0" smtClean="0">
                <a:solidFill>
                  <a:schemeClr val="bg1"/>
                </a:solidFill>
                <a:latin typeface="+mn-lt"/>
              </a:rPr>
              <a:t>Week 6- </a:t>
            </a:r>
            <a:r>
              <a:rPr lang="en-US" sz="1400" i="1" dirty="0" smtClean="0">
                <a:solidFill>
                  <a:schemeClr val="tx2"/>
                </a:solidFill>
                <a:latin typeface="+mn-lt"/>
              </a:rPr>
              <a:t>Page 6</a:t>
            </a:r>
            <a:endParaRPr lang="en-GB" sz="1400" i="1" dirty="0">
              <a:solidFill>
                <a:schemeClr val="tx2"/>
              </a:solidFill>
              <a:latin typeface="+mn-lt"/>
            </a:endParaRPr>
          </a:p>
        </p:txBody>
      </p:sp>
    </p:spTree>
    <p:extLst>
      <p:ext uri="{BB962C8B-B14F-4D97-AF65-F5344CB8AC3E}">
        <p14:creationId xmlns:p14="http://schemas.microsoft.com/office/powerpoint/2010/main" val="421361745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5825" fill="hold"/>
                                        <p:tgtEl>
                                          <p:spTgt spid="4"/>
                                        </p:tgtEl>
                                      </p:cBhvr>
                                    </p:cmd>
                                  </p:childTnLst>
                                </p:cTn>
                              </p:par>
                            </p:childTnLst>
                          </p:cTn>
                        </p:par>
                      </p:childTnLst>
                    </p:cTn>
                  </p:par>
                </p:childTnLst>
              </p:cTn>
              <p:nextCondLst>
                <p:cond evt="onClick" delay="0">
                  <p:tgtEl>
                    <p:spTgt spid="4"/>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9514" y="1357996"/>
            <a:ext cx="8143875" cy="830997"/>
          </a:xfrm>
          <a:prstGeom prst="rect">
            <a:avLst/>
          </a:prstGeom>
          <a:noFill/>
        </p:spPr>
        <p:txBody>
          <a:bodyPr wrap="square" rtlCol="0">
            <a:spAutoFit/>
          </a:bodyPr>
          <a:lstStyle/>
          <a:p>
            <a:pPr algn="just"/>
            <a:r>
              <a:rPr lang="en-US" sz="2400" dirty="0" smtClean="0"/>
              <a:t>For indefinite waiting in send or receive function, timeout is set to </a:t>
            </a:r>
            <a:r>
              <a:rPr lang="en-US" sz="2000" dirty="0" err="1" smtClean="0">
                <a:latin typeface="Courier New" panose="02070309020205020404" pitchFamily="49" charset="0"/>
                <a:cs typeface="Courier New" panose="02070309020205020404" pitchFamily="49" charset="0"/>
              </a:rPr>
              <a:t>portMAX_DELAY</a:t>
            </a:r>
            <a:r>
              <a:rPr lang="en-US" sz="2400" dirty="0" smtClean="0"/>
              <a:t>.</a:t>
            </a:r>
            <a:endParaRPr lang="en-US" sz="2400" dirty="0"/>
          </a:p>
        </p:txBody>
      </p:sp>
      <p:sp>
        <p:nvSpPr>
          <p:cNvPr id="2" name="PPTLabsHighlightTextFragmentsShapeee3aa0c4-6975-4e53-9d4e-2f2434149a78"/>
          <p:cNvSpPr/>
          <p:nvPr>
            <p:custDataLst>
              <p:tags r:id="rId1"/>
            </p:custDataLst>
          </p:nvPr>
        </p:nvSpPr>
        <p:spPr>
          <a:xfrm>
            <a:off x="897059" y="2489308"/>
            <a:ext cx="3448494" cy="365760"/>
          </a:xfrm>
          <a:prstGeom prst="roundRect">
            <a:avLst>
              <a:gd name="adj" fmla="val 25000"/>
            </a:avLst>
          </a:prstGeom>
          <a:solidFill>
            <a:srgbClr val="FFFF00">
              <a:alpha val="50000"/>
            </a:srgb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469513" y="2443588"/>
            <a:ext cx="8143876" cy="1200329"/>
          </a:xfrm>
          <a:prstGeom prst="rect">
            <a:avLst/>
          </a:prstGeom>
          <a:noFill/>
        </p:spPr>
        <p:txBody>
          <a:bodyPr wrap="square" rtlCol="0">
            <a:spAutoFit/>
          </a:bodyPr>
          <a:lstStyle/>
          <a:p>
            <a:pPr algn="just"/>
            <a:r>
              <a:rPr lang="en-US" sz="2400" dirty="0" smtClean="0"/>
              <a:t>If multiple tasks are waiting</a:t>
            </a:r>
            <a:r>
              <a:rPr lang="en-US" sz="2400" dirty="0" smtClean="0">
                <a:solidFill>
                  <a:srgbClr val="FF0000"/>
                </a:solidFill>
              </a:rPr>
              <a:t> </a:t>
            </a:r>
            <a:r>
              <a:rPr lang="en-US" sz="2400" dirty="0" smtClean="0"/>
              <a:t>for the same queue, the one unblocked first will be the task with higher priority or task that waited longer.</a:t>
            </a:r>
            <a:endParaRPr lang="en-US" sz="2400" dirty="0"/>
          </a:p>
        </p:txBody>
      </p:sp>
      <p:sp>
        <p:nvSpPr>
          <p:cNvPr id="11" name="Text Box 11"/>
          <p:cNvSpPr txBox="1">
            <a:spLocks noChangeArrowheads="1"/>
          </p:cNvSpPr>
          <p:nvPr/>
        </p:nvSpPr>
        <p:spPr bwMode="auto">
          <a:xfrm>
            <a:off x="469515" y="351226"/>
            <a:ext cx="2498954" cy="415498"/>
          </a:xfrm>
          <a:prstGeom prst="rect">
            <a:avLst/>
          </a:prstGeom>
          <a:noFill/>
          <a:ln w="9525">
            <a:noFill/>
            <a:miter lim="800000"/>
            <a:headEnd/>
            <a:tailEnd/>
          </a:ln>
        </p:spPr>
        <p:txBody>
          <a:bodyPr wrap="none" lIns="0" tIns="0" rIns="0" bIns="0">
            <a:spAutoFit/>
          </a:bodyPr>
          <a:lstStyle/>
          <a:p>
            <a:pPr>
              <a:buClr>
                <a:srgbClr val="000000"/>
              </a:buClr>
              <a:buSzPct val="33000"/>
              <a:tabLst>
                <a:tab pos="723900" algn="l"/>
                <a:tab pos="1447800" algn="l"/>
                <a:tab pos="2171700" algn="l"/>
                <a:tab pos="2895600" algn="l"/>
                <a:tab pos="3619500" algn="l"/>
                <a:tab pos="4343400" algn="l"/>
                <a:tab pos="5067300" algn="l"/>
                <a:tab pos="5791200" algn="l"/>
              </a:tabLst>
              <a:defRPr/>
            </a:pPr>
            <a:r>
              <a:rPr lang="en-GB" sz="2700" dirty="0" err="1" smtClean="0">
                <a:cs typeface="Arial" charset="0"/>
              </a:rPr>
              <a:t>FreeRTOS</a:t>
            </a:r>
            <a:r>
              <a:rPr lang="en-GB" sz="2700" dirty="0" smtClean="0">
                <a:cs typeface="Arial" charset="0"/>
              </a:rPr>
              <a:t> Queues</a:t>
            </a:r>
            <a:endParaRPr lang="en-GB" sz="2700" dirty="0">
              <a:cs typeface="Arial" charset="0"/>
            </a:endParaRPr>
          </a:p>
        </p:txBody>
      </p:sp>
      <p:cxnSp>
        <p:nvCxnSpPr>
          <p:cNvPr id="12" name="Straight Connector 11"/>
          <p:cNvCxnSpPr/>
          <p:nvPr/>
        </p:nvCxnSpPr>
        <p:spPr>
          <a:xfrm>
            <a:off x="469515" y="1036141"/>
            <a:ext cx="8143875" cy="1587"/>
          </a:xfrm>
          <a:prstGeom prst="line">
            <a:avLst/>
          </a:prstGeom>
          <a:ln/>
          <a:effectLst>
            <a:outerShdw blurRad="50800" dist="38100" dir="2700000" algn="tl" rotWithShape="0">
              <a:prstClr val="black">
                <a:alpha val="40000"/>
              </a:prstClr>
            </a:outerShdw>
          </a:effectLst>
        </p:spPr>
        <p:style>
          <a:lnRef idx="2">
            <a:schemeClr val="accent5"/>
          </a:lnRef>
          <a:fillRef idx="0">
            <a:schemeClr val="accent5"/>
          </a:fillRef>
          <a:effectRef idx="1">
            <a:schemeClr val="accent5"/>
          </a:effectRef>
          <a:fontRef idx="minor">
            <a:schemeClr val="tx1"/>
          </a:fontRef>
        </p:style>
      </p:cxnSp>
      <p:sp>
        <p:nvSpPr>
          <p:cNvPr id="15" name="Text Box 7"/>
          <p:cNvSpPr txBox="1">
            <a:spLocks noChangeArrowheads="1"/>
          </p:cNvSpPr>
          <p:nvPr/>
        </p:nvSpPr>
        <p:spPr bwMode="auto">
          <a:xfrm>
            <a:off x="428625" y="6391503"/>
            <a:ext cx="1600182" cy="215444"/>
          </a:xfrm>
          <a:prstGeom prst="rect">
            <a:avLst/>
          </a:prstGeom>
          <a:noFill/>
          <a:ln w="9525">
            <a:noFill/>
            <a:round/>
            <a:headEnd/>
            <a:tailEnd/>
          </a:ln>
        </p:spPr>
        <p:txBody>
          <a:bodyPr wrap="none" lIns="0" tIns="0" rIns="0" bIns="0">
            <a:spAutoFit/>
          </a:bodyPr>
          <a:lstStyle/>
          <a:p>
            <a:pPr eaLnBrk="1" fontAlgn="auto" hangingPunct="1">
              <a:spcBef>
                <a:spcPts val="0"/>
              </a:spcBef>
              <a:spcAft>
                <a:spcPts val="0"/>
              </a:spcAft>
              <a:buClr>
                <a:srgbClr val="000000"/>
              </a:buClr>
              <a:buSzPct val="49000"/>
              <a:buFont typeface="StarBats" pitchFamily="10"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1400" i="1" dirty="0" smtClean="0">
                <a:solidFill>
                  <a:schemeClr val="tx2"/>
                </a:solidFill>
                <a:latin typeface="+mn-lt"/>
                <a:cs typeface="+mn-cs"/>
              </a:rPr>
              <a:t>ECP-622– Spring 2020</a:t>
            </a:r>
            <a:endParaRPr lang="en-GB" sz="1400" i="1" dirty="0">
              <a:solidFill>
                <a:schemeClr val="tx2"/>
              </a:solidFill>
              <a:latin typeface="+mn-lt"/>
              <a:cs typeface="+mn-cs"/>
            </a:endParaRPr>
          </a:p>
        </p:txBody>
      </p:sp>
      <p:sp>
        <p:nvSpPr>
          <p:cNvPr id="9" name="TextBox 12"/>
          <p:cNvSpPr txBox="1"/>
          <p:nvPr/>
        </p:nvSpPr>
        <p:spPr>
          <a:xfrm>
            <a:off x="7314338" y="6345336"/>
            <a:ext cx="1307537" cy="307777"/>
          </a:xfrm>
          <a:prstGeom prst="rect">
            <a:avLst/>
          </a:prstGeom>
          <a:noFill/>
        </p:spPr>
        <p:txBody>
          <a:bodyPr wrap="none">
            <a:spAutoFit/>
          </a:bodyPr>
          <a:lstStyle/>
          <a:p>
            <a:pPr eaLnBrk="1" hangingPunct="1">
              <a:defRPr/>
            </a:pPr>
            <a:r>
              <a:rPr lang="en-US" sz="1400" i="1" dirty="0" smtClean="0">
                <a:solidFill>
                  <a:schemeClr val="bg1"/>
                </a:solidFill>
                <a:latin typeface="+mn-lt"/>
              </a:rPr>
              <a:t>Week 6- </a:t>
            </a:r>
            <a:r>
              <a:rPr lang="en-US" sz="1400" i="1" dirty="0" smtClean="0">
                <a:solidFill>
                  <a:schemeClr val="tx2"/>
                </a:solidFill>
                <a:latin typeface="+mn-lt"/>
              </a:rPr>
              <a:t>Page 6</a:t>
            </a:r>
            <a:endParaRPr lang="en-GB" sz="1400" i="1" dirty="0">
              <a:solidFill>
                <a:schemeClr val="tx2"/>
              </a:solidFill>
              <a:latin typeface="+mn-lt"/>
            </a:endParaRPr>
          </a:p>
        </p:txBody>
      </p:sp>
    </p:spTree>
    <p:extLst>
      <p:ext uri="{BB962C8B-B14F-4D97-AF65-F5344CB8AC3E}">
        <p14:creationId xmlns:p14="http://schemas.microsoft.com/office/powerpoint/2010/main" val="7662968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HIGHLIGHTTEXTFRAGMENT" val="PPTLabsHighlightTextFragmentsShape98f3a01e-d3ea-45b1-ac56-3282a64bb217"/>
</p:tagLst>
</file>

<file path=ppt/tags/tag10.xml><?xml version="1.0" encoding="utf-8"?>
<p:tagLst xmlns:a="http://schemas.openxmlformats.org/drawingml/2006/main" xmlns:r="http://schemas.openxmlformats.org/officeDocument/2006/relationships" xmlns:p="http://schemas.openxmlformats.org/presentationml/2006/main">
  <p:tag name="HIGHLIGHTTEXTFRAGMENT" val="PPTLabsHighlightTextFragmentsShapebe6aaace-d1ec-42e3-be96-fe1672a538d5"/>
</p:tagLst>
</file>

<file path=ppt/tags/tag11.xml><?xml version="1.0" encoding="utf-8"?>
<p:tagLst xmlns:a="http://schemas.openxmlformats.org/drawingml/2006/main" xmlns:r="http://schemas.openxmlformats.org/officeDocument/2006/relationships" xmlns:p="http://schemas.openxmlformats.org/presentationml/2006/main">
  <p:tag name="HIGHLIGHTTEXTFRAGMENT" val="PPTLabsHighlightTextFragmentsShape2bfd2e40-5534-4618-b658-c3d7e2a4e2fd"/>
</p:tagLst>
</file>

<file path=ppt/tags/tag12.xml><?xml version="1.0" encoding="utf-8"?>
<p:tagLst xmlns:a="http://schemas.openxmlformats.org/drawingml/2006/main" xmlns:r="http://schemas.openxmlformats.org/officeDocument/2006/relationships" xmlns:p="http://schemas.openxmlformats.org/presentationml/2006/main">
  <p:tag name="HIGHLIGHTTEXTFRAGMENT" val="PPTLabsHighlightTextFragmentsShape419c60f7-bde1-42f5-b923-63bca752d681"/>
</p:tagLst>
</file>

<file path=ppt/tags/tag13.xml><?xml version="1.0" encoding="utf-8"?>
<p:tagLst xmlns:a="http://schemas.openxmlformats.org/drawingml/2006/main" xmlns:r="http://schemas.openxmlformats.org/officeDocument/2006/relationships" xmlns:p="http://schemas.openxmlformats.org/presentationml/2006/main">
  <p:tag name="HIGHLIGHTTEXTFRAGMENT" val="PPTLabsHighlightTextFragmentsShape35fdc006-83c3-4c62-8dd1-04373df960b8"/>
</p:tagLst>
</file>

<file path=ppt/tags/tag14.xml><?xml version="1.0" encoding="utf-8"?>
<p:tagLst xmlns:a="http://schemas.openxmlformats.org/drawingml/2006/main" xmlns:r="http://schemas.openxmlformats.org/officeDocument/2006/relationships" xmlns:p="http://schemas.openxmlformats.org/presentationml/2006/main">
  <p:tag name="HIGHLIGHTTEXTFRAGMENT" val="PPTLabsHighlightTextFragmentsShapeee3aa0c4-6975-4e53-9d4e-2f2434149a78"/>
</p:tagLst>
</file>

<file path=ppt/tags/tag2.xml><?xml version="1.0" encoding="utf-8"?>
<p:tagLst xmlns:a="http://schemas.openxmlformats.org/drawingml/2006/main" xmlns:r="http://schemas.openxmlformats.org/officeDocument/2006/relationships" xmlns:p="http://schemas.openxmlformats.org/presentationml/2006/main">
  <p:tag name="HIGHLIGHTTEXTFRAGMENT" val="PPTLabsHighlightTextFragmentsShape44bf7527-6640-4e6e-9f27-e5835074d688"/>
</p:tagLst>
</file>

<file path=ppt/tags/tag3.xml><?xml version="1.0" encoding="utf-8"?>
<p:tagLst xmlns:a="http://schemas.openxmlformats.org/drawingml/2006/main" xmlns:r="http://schemas.openxmlformats.org/officeDocument/2006/relationships" xmlns:p="http://schemas.openxmlformats.org/presentationml/2006/main">
  <p:tag name="HIGHLIGHTTEXTFRAGMENT" val="PPTLabsHighlightTextFragmentsShape20f1bf31-8874-49f2-b84f-f005c779775d"/>
</p:tagLst>
</file>

<file path=ppt/tags/tag4.xml><?xml version="1.0" encoding="utf-8"?>
<p:tagLst xmlns:a="http://schemas.openxmlformats.org/drawingml/2006/main" xmlns:r="http://schemas.openxmlformats.org/officeDocument/2006/relationships" xmlns:p="http://schemas.openxmlformats.org/presentationml/2006/main">
  <p:tag name="HIGHLIGHTTEXTFRAGMENT" val="PPTLabsHighlightTextFragmentsShapef3ee1756-164e-492c-b0ab-3c6c2b75006c"/>
</p:tagLst>
</file>

<file path=ppt/tags/tag5.xml><?xml version="1.0" encoding="utf-8"?>
<p:tagLst xmlns:a="http://schemas.openxmlformats.org/drawingml/2006/main" xmlns:r="http://schemas.openxmlformats.org/officeDocument/2006/relationships" xmlns:p="http://schemas.openxmlformats.org/presentationml/2006/main">
  <p:tag name="HIGHLIGHTTEXTFRAGMENT" val="PPTLabsHighlightTextFragmentsShapec1476352-3544-454b-acdf-dfcd50ce0e84"/>
</p:tagLst>
</file>

<file path=ppt/tags/tag6.xml><?xml version="1.0" encoding="utf-8"?>
<p:tagLst xmlns:a="http://schemas.openxmlformats.org/drawingml/2006/main" xmlns:r="http://schemas.openxmlformats.org/officeDocument/2006/relationships" xmlns:p="http://schemas.openxmlformats.org/presentationml/2006/main">
  <p:tag name="HIGHLIGHTTEXTFRAGMENT" val="PPTLabsHighlightTextFragmentsShape2bea088f-3a23-4542-83a5-32331a0af320"/>
</p:tagLst>
</file>

<file path=ppt/tags/tag7.xml><?xml version="1.0" encoding="utf-8"?>
<p:tagLst xmlns:a="http://schemas.openxmlformats.org/drawingml/2006/main" xmlns:r="http://schemas.openxmlformats.org/officeDocument/2006/relationships" xmlns:p="http://schemas.openxmlformats.org/presentationml/2006/main">
  <p:tag name="HIGHLIGHTTEXTFRAGMENT" val="PPTLabsHighlightTextFragmentsShapecf8e1c4d-a066-4735-8678-4517f6a61585"/>
</p:tagLst>
</file>

<file path=ppt/tags/tag8.xml><?xml version="1.0" encoding="utf-8"?>
<p:tagLst xmlns:a="http://schemas.openxmlformats.org/drawingml/2006/main" xmlns:r="http://schemas.openxmlformats.org/officeDocument/2006/relationships" xmlns:p="http://schemas.openxmlformats.org/presentationml/2006/main">
  <p:tag name="HIGHLIGHTTEXTFRAGMENT" val="PPTLabsHighlightTextFragmentsShapeb58cca7f-6599-4937-8906-4257283c357e"/>
</p:tagLst>
</file>

<file path=ppt/tags/tag9.xml><?xml version="1.0" encoding="utf-8"?>
<p:tagLst xmlns:a="http://schemas.openxmlformats.org/drawingml/2006/main" xmlns:r="http://schemas.openxmlformats.org/officeDocument/2006/relationships" xmlns:p="http://schemas.openxmlformats.org/presentationml/2006/main">
  <p:tag name="HIGHLIGHTTEXTFRAGMENT" val="PPTLabsHighlightTextFragmentsShapee61afb3b-2282-461a-95b3-16973e89df00"/>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365</TotalTime>
  <Words>862</Words>
  <Application>Microsoft Office PowerPoint</Application>
  <PresentationFormat>On-screen Show (4:3)</PresentationFormat>
  <Paragraphs>77</Paragraphs>
  <Slides>10</Slides>
  <Notes>6</Notes>
  <HiddenSlides>0</HiddenSlides>
  <MMClips>6</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Courier New</vt:lpstr>
      <vt:lpstr>StarBats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Hany El Sayed</dc:creator>
  <cp:lastModifiedBy>Hany Elsayed</cp:lastModifiedBy>
  <cp:revision>44</cp:revision>
  <dcterms:created xsi:type="dcterms:W3CDTF">2015-03-12T12:23:01Z</dcterms:created>
  <dcterms:modified xsi:type="dcterms:W3CDTF">2020-03-27T18:23:04Z</dcterms:modified>
</cp:coreProperties>
</file>