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351" r:id="rId3"/>
    <p:sldId id="401" r:id="rId4"/>
    <p:sldId id="324" r:id="rId5"/>
    <p:sldId id="354" r:id="rId6"/>
    <p:sldId id="355" r:id="rId7"/>
    <p:sldId id="359" r:id="rId8"/>
    <p:sldId id="360" r:id="rId9"/>
    <p:sldId id="356" r:id="rId10"/>
    <p:sldId id="357" r:id="rId11"/>
    <p:sldId id="361" r:id="rId12"/>
    <p:sldId id="325" r:id="rId13"/>
    <p:sldId id="362" r:id="rId14"/>
    <p:sldId id="363" r:id="rId15"/>
    <p:sldId id="364" r:id="rId16"/>
    <p:sldId id="365" r:id="rId17"/>
    <p:sldId id="366" r:id="rId18"/>
    <p:sldId id="367" r:id="rId19"/>
    <p:sldId id="370" r:id="rId20"/>
    <p:sldId id="372" r:id="rId21"/>
    <p:sldId id="373" r:id="rId22"/>
    <p:sldId id="371" r:id="rId23"/>
    <p:sldId id="374" r:id="rId24"/>
    <p:sldId id="375" r:id="rId25"/>
    <p:sldId id="377" r:id="rId26"/>
    <p:sldId id="376" r:id="rId27"/>
    <p:sldId id="378" r:id="rId28"/>
    <p:sldId id="380" r:id="rId29"/>
    <p:sldId id="381" r:id="rId30"/>
    <p:sldId id="384" r:id="rId31"/>
    <p:sldId id="385" r:id="rId32"/>
    <p:sldId id="386" r:id="rId33"/>
    <p:sldId id="387" r:id="rId34"/>
    <p:sldId id="388" r:id="rId35"/>
    <p:sldId id="389" r:id="rId36"/>
    <p:sldId id="390" r:id="rId37"/>
    <p:sldId id="391" r:id="rId38"/>
    <p:sldId id="392" r:id="rId39"/>
    <p:sldId id="394" r:id="rId40"/>
    <p:sldId id="395" r:id="rId41"/>
    <p:sldId id="383" r:id="rId42"/>
    <p:sldId id="396" r:id="rId43"/>
    <p:sldId id="397" r:id="rId44"/>
    <p:sldId id="398" r:id="rId45"/>
    <p:sldId id="399" r:id="rId46"/>
    <p:sldId id="400" r:id="rId47"/>
    <p:sldId id="353" r:id="rId48"/>
    <p:sldId id="4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3" autoAdjust="0"/>
    <p:restoredTop sz="89600" autoAdjust="0"/>
  </p:normalViewPr>
  <p:slideViewPr>
    <p:cSldViewPr>
      <p:cViewPr varScale="1">
        <p:scale>
          <a:sx n="60" d="100"/>
          <a:sy n="60" d="100"/>
        </p:scale>
        <p:origin x="156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A36E8EB-9165-4B6E-8169-7C06A4AD346B}" type="datetimeFigureOut">
              <a:rPr lang="ar-EG" smtClean="0"/>
              <a:t>04/04/1440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B51B835-0A1F-4BFC-ADB0-F1139BA7A782}" type="slidenum">
              <a:rPr lang="en-US" smtClean="0"/>
              <a:t>‹#›</a:t>
            </a:fld>
            <a:endParaRPr lang="en-US"/>
          </a:p>
        </p:txBody>
      </p:sp>
    </p:spTree>
    <p:extLst>
      <p:ext uri="{BB962C8B-B14F-4D97-AF65-F5344CB8AC3E}">
        <p14:creationId xmlns:p14="http://schemas.microsoft.com/office/powerpoint/2010/main" val="8371295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pwork.com/hiring/development/cost-to-hire-a-javascript-developer/"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upwork.com/hiring/development/server-side-scripting-back-end-web-development-technology/" TargetMode="External"/><Relationship Id="rId5" Type="http://schemas.openxmlformats.org/officeDocument/2006/relationships/hyperlink" Target="https://www.upwork.com/hiring/development/what-is-node-js/" TargetMode="External"/><Relationship Id="rId4" Type="http://schemas.openxmlformats.org/officeDocument/2006/relationships/hyperlink" Target="https://www.upwork.com/hiring/development/front-end-developer/"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hatis.techtarget.com/definition/open-sourc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searchdatamanagement.techtarget.com/definition/NoSQL-Not-Only-SQL" TargetMode="External"/><Relationship Id="rId4" Type="http://schemas.openxmlformats.org/officeDocument/2006/relationships/hyperlink" Target="https://searchsqlserver.techtarget.com/definition/databa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work.com/hiring/development/express-js-a-server-side-javascript-framework/"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chemeClr val="tx1"/>
                </a:solidFill>
                <a:effectLst/>
                <a:latin typeface="+mn-lt"/>
                <a:ea typeface="+mn-ea"/>
                <a:cs typeface="+mn-cs"/>
              </a:rPr>
              <a:t>You’re probably aware that</a:t>
            </a:r>
            <a:r>
              <a:rPr lang="en-US" sz="1200" b="0" i="0" u="none" strike="noStrike" kern="1200" dirty="0">
                <a:solidFill>
                  <a:schemeClr val="tx1"/>
                </a:solidFill>
                <a:effectLst/>
                <a:latin typeface="+mn-lt"/>
                <a:ea typeface="+mn-ea"/>
                <a:cs typeface="+mn-cs"/>
                <a:hlinkClick r:id="rId3"/>
              </a:rPr>
              <a:t> JavaScript</a:t>
            </a:r>
            <a:r>
              <a:rPr lang="en-US" sz="1200" b="0" i="0" kern="1200" dirty="0">
                <a:solidFill>
                  <a:schemeClr val="tx1"/>
                </a:solidFill>
                <a:effectLst/>
                <a:latin typeface="+mn-lt"/>
                <a:ea typeface="+mn-ea"/>
                <a:cs typeface="+mn-cs"/>
              </a:rPr>
              <a:t> is the programming language most often used to add interactivity to the </a:t>
            </a:r>
            <a:r>
              <a:rPr lang="en-US" sz="1200" b="0" i="0" u="none" strike="noStrike" kern="1200" dirty="0">
                <a:solidFill>
                  <a:schemeClr val="tx1"/>
                </a:solidFill>
                <a:effectLst/>
                <a:latin typeface="+mn-lt"/>
                <a:ea typeface="+mn-ea"/>
                <a:cs typeface="+mn-cs"/>
                <a:hlinkClick r:id="rId4"/>
              </a:rPr>
              <a:t>front end</a:t>
            </a:r>
            <a:r>
              <a:rPr lang="en-US" sz="1200" b="0" i="0" kern="1200" dirty="0">
                <a:solidFill>
                  <a:schemeClr val="tx1"/>
                </a:solidFill>
                <a:effectLst/>
                <a:latin typeface="+mn-lt"/>
                <a:ea typeface="+mn-ea"/>
                <a:cs typeface="+mn-cs"/>
              </a:rPr>
              <a:t> of a website, but its capabilities go far beyond that—entire sites can be built on JavaScript, extending it from the front to the back end, seamlessly.</a:t>
            </a:r>
          </a:p>
          <a:p>
            <a:pPr algn="l"/>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Express.js and </a:t>
            </a:r>
            <a:r>
              <a:rPr lang="en-US" sz="1200" b="0" i="0" u="none" strike="noStrike" kern="1200" dirty="0">
                <a:solidFill>
                  <a:schemeClr val="tx1"/>
                </a:solidFill>
                <a:effectLst/>
                <a:latin typeface="+mn-lt"/>
                <a:ea typeface="+mn-ea"/>
                <a:cs typeface="+mn-cs"/>
                <a:hlinkClick r:id="rId5"/>
              </a:rPr>
              <a:t>Node.js</a:t>
            </a:r>
            <a:r>
              <a:rPr lang="en-US" sz="1200" b="0" i="0" kern="1200" dirty="0">
                <a:solidFill>
                  <a:schemeClr val="tx1"/>
                </a:solidFill>
                <a:effectLst/>
                <a:latin typeface="+mn-lt"/>
                <a:ea typeface="+mn-ea"/>
                <a:cs typeface="+mn-cs"/>
              </a:rPr>
              <a:t> gave JavaScript newfound back-end functionality—allowing developers to build software with JavaScript on the </a:t>
            </a:r>
            <a:r>
              <a:rPr lang="en-US" sz="1200" b="0" i="0" u="none" strike="noStrike" kern="1200" dirty="0">
                <a:solidFill>
                  <a:schemeClr val="tx1"/>
                </a:solidFill>
                <a:effectLst/>
                <a:latin typeface="+mn-lt"/>
                <a:ea typeface="+mn-ea"/>
                <a:cs typeface="+mn-cs"/>
                <a:hlinkClick r:id="rId6"/>
              </a:rPr>
              <a:t>server side</a:t>
            </a:r>
            <a:r>
              <a:rPr lang="en-US" sz="1200" b="0" i="0" kern="1200" dirty="0">
                <a:solidFill>
                  <a:schemeClr val="tx1"/>
                </a:solidFill>
                <a:effectLst/>
                <a:latin typeface="+mn-lt"/>
                <a:ea typeface="+mn-ea"/>
                <a:cs typeface="+mn-cs"/>
              </a:rPr>
              <a:t> for the first time. Together, they make it possible to build an entire site with JavaScript: You can develop server-side applications with Node.js and then publish those Node.js apps as websites with Express.</a:t>
            </a:r>
          </a:p>
          <a:p>
            <a:pPr algn="l"/>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Because Node.js itself wasn’t intended to build websites, the Express framework is able to layer in built-in structure and functions needed to actually build a site. It’s a pretty lightweight framework that’s great for giving developers extra, built-in web application features and the Express API without overriding the already robust, feature-packed Node.js platform. In short, Express and Node are changing the way developers build websites.</a:t>
            </a:r>
          </a:p>
          <a:p>
            <a:endParaRPr lang="en-US" dirty="0"/>
          </a:p>
        </p:txBody>
      </p:sp>
      <p:sp>
        <p:nvSpPr>
          <p:cNvPr id="4" name="Slide Number Placeholder 3"/>
          <p:cNvSpPr>
            <a:spLocks noGrp="1"/>
          </p:cNvSpPr>
          <p:nvPr>
            <p:ph type="sldNum" sz="quarter" idx="5"/>
          </p:nvPr>
        </p:nvSpPr>
        <p:spPr/>
        <p:txBody>
          <a:bodyPr/>
          <a:lstStyle/>
          <a:p>
            <a:fld id="{BB51B835-0A1F-4BFC-ADB0-F1139BA7A782}" type="slidenum">
              <a:rPr lang="en-US" smtClean="0"/>
              <a:t>5</a:t>
            </a:fld>
            <a:endParaRPr lang="en-US"/>
          </a:p>
        </p:txBody>
      </p:sp>
    </p:spTree>
    <p:extLst>
      <p:ext uri="{BB962C8B-B14F-4D97-AF65-F5344CB8AC3E}">
        <p14:creationId xmlns:p14="http://schemas.microsoft.com/office/powerpoint/2010/main" val="378600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a:p>
            <a:pPr algn="l" rtl="0"/>
            <a:r>
              <a:rPr lang="en-US" dirty="0"/>
              <a:t>MongoDB is an </a:t>
            </a:r>
            <a:r>
              <a:rPr lang="en-US" u="sng" dirty="0">
                <a:hlinkClick r:id="rId3"/>
              </a:rPr>
              <a:t>open source</a:t>
            </a:r>
            <a:r>
              <a:rPr lang="en-US" dirty="0"/>
              <a:t> database management system (DBMS) that uses a document-oriented database model.</a:t>
            </a:r>
          </a:p>
          <a:p>
            <a:pPr algn="l" rtl="0"/>
            <a:r>
              <a:rPr lang="en-US" dirty="0"/>
              <a:t>It is one of numerous </a:t>
            </a:r>
            <a:r>
              <a:rPr lang="en-US" b="1" dirty="0"/>
              <a:t>nonrelational </a:t>
            </a:r>
            <a:r>
              <a:rPr lang="en-US" b="1" u="sng" dirty="0">
                <a:hlinkClick r:id="rId4"/>
              </a:rPr>
              <a:t>database</a:t>
            </a:r>
            <a:r>
              <a:rPr lang="en-US" dirty="0"/>
              <a:t> technologies which arose in the mid-2000s under the </a:t>
            </a:r>
            <a:r>
              <a:rPr lang="en-US" u="sng" dirty="0">
                <a:hlinkClick r:id="rId5"/>
              </a:rPr>
              <a:t>NoSQL</a:t>
            </a:r>
            <a:r>
              <a:rPr lang="en-US" dirty="0"/>
              <a:t> banner for use in big data applications and other processing jobs involving data that doesn't fit well in a rigid relational model. </a:t>
            </a:r>
          </a:p>
          <a:p>
            <a:pPr algn="l" rtl="0"/>
            <a:endParaRPr lang="en-US" dirty="0"/>
          </a:p>
          <a:p>
            <a:pPr algn="l" rtl="0"/>
            <a:r>
              <a:rPr lang="en-US" dirty="0"/>
              <a:t>Reference: https://searchdatamanagement.techtarget.com/definition/MongoDB</a:t>
            </a:r>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fld id="{BB51B835-0A1F-4BFC-ADB0-F1139BA7A782}" type="slidenum">
              <a:rPr lang="en-US" smtClean="0"/>
              <a:t>6</a:t>
            </a:fld>
            <a:endParaRPr lang="en-US"/>
          </a:p>
        </p:txBody>
      </p:sp>
    </p:spTree>
    <p:extLst>
      <p:ext uri="{BB962C8B-B14F-4D97-AF65-F5344CB8AC3E}">
        <p14:creationId xmlns:p14="http://schemas.microsoft.com/office/powerpoint/2010/main" val="264967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Reference: https://medium.freecodecamp.org/introduction-to-mongoose-for-mongodb-d2a7aa593c57</a:t>
            </a:r>
          </a:p>
        </p:txBody>
      </p:sp>
      <p:sp>
        <p:nvSpPr>
          <p:cNvPr id="4" name="Slide Number Placeholder 3"/>
          <p:cNvSpPr>
            <a:spLocks noGrp="1"/>
          </p:cNvSpPr>
          <p:nvPr>
            <p:ph type="sldNum" sz="quarter" idx="5"/>
          </p:nvPr>
        </p:nvSpPr>
        <p:spPr/>
        <p:txBody>
          <a:bodyPr/>
          <a:lstStyle/>
          <a:p>
            <a:fld id="{BB51B835-0A1F-4BFC-ADB0-F1139BA7A782}" type="slidenum">
              <a:rPr lang="en-US" smtClean="0"/>
              <a:t>7</a:t>
            </a:fld>
            <a:endParaRPr lang="en-US"/>
          </a:p>
        </p:txBody>
      </p:sp>
    </p:spTree>
    <p:extLst>
      <p:ext uri="{BB962C8B-B14F-4D97-AF65-F5344CB8AC3E}">
        <p14:creationId xmlns:p14="http://schemas.microsoft.com/office/powerpoint/2010/main" val="376709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https://medium.freecodecamp.org/introduction-to-mongoose-for-mongodb-d2a7aa593c57</a:t>
            </a:r>
          </a:p>
          <a:p>
            <a:pPr algn="l" rtl="0"/>
            <a:endParaRPr lang="en-US" dirty="0"/>
          </a:p>
        </p:txBody>
      </p:sp>
      <p:sp>
        <p:nvSpPr>
          <p:cNvPr id="4" name="Slide Number Placeholder 3"/>
          <p:cNvSpPr>
            <a:spLocks noGrp="1"/>
          </p:cNvSpPr>
          <p:nvPr>
            <p:ph type="sldNum" sz="quarter" idx="5"/>
          </p:nvPr>
        </p:nvSpPr>
        <p:spPr/>
        <p:txBody>
          <a:bodyPr/>
          <a:lstStyle/>
          <a:p>
            <a:fld id="{BB51B835-0A1F-4BFC-ADB0-F1139BA7A782}" type="slidenum">
              <a:rPr lang="en-US" smtClean="0"/>
              <a:t>8</a:t>
            </a:fld>
            <a:endParaRPr lang="en-US"/>
          </a:p>
        </p:txBody>
      </p:sp>
    </p:spTree>
    <p:extLst>
      <p:ext uri="{BB962C8B-B14F-4D97-AF65-F5344CB8AC3E}">
        <p14:creationId xmlns:p14="http://schemas.microsoft.com/office/powerpoint/2010/main" val="369933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There are online tools that converts from PUG to HTML and vice versa.</a:t>
            </a:r>
          </a:p>
        </p:txBody>
      </p:sp>
      <p:sp>
        <p:nvSpPr>
          <p:cNvPr id="4" name="Slide Number Placeholder 3"/>
          <p:cNvSpPr>
            <a:spLocks noGrp="1"/>
          </p:cNvSpPr>
          <p:nvPr>
            <p:ph type="sldNum" sz="quarter" idx="5"/>
          </p:nvPr>
        </p:nvSpPr>
        <p:spPr/>
        <p:txBody>
          <a:bodyPr/>
          <a:lstStyle/>
          <a:p>
            <a:fld id="{BB51B835-0A1F-4BFC-ADB0-F1139BA7A782}" type="slidenum">
              <a:rPr lang="en-US" smtClean="0"/>
              <a:t>24</a:t>
            </a:fld>
            <a:endParaRPr lang="en-US"/>
          </a:p>
        </p:txBody>
      </p:sp>
    </p:spTree>
    <p:extLst>
      <p:ext uri="{BB962C8B-B14F-4D97-AF65-F5344CB8AC3E}">
        <p14:creationId xmlns:p14="http://schemas.microsoft.com/office/powerpoint/2010/main" val="310499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a:p>
            <a:pPr algn="l"/>
            <a:r>
              <a:rPr lang="en-US" dirty="0">
                <a:hlinkClick r:id="rId3"/>
              </a:rPr>
              <a:t>https://www.upwork.com/hiring/development/express-js-a-server-side-javascript-framework/</a:t>
            </a:r>
            <a:endParaRPr lang="en-US" dirty="0"/>
          </a:p>
          <a:p>
            <a:pPr algn="l"/>
            <a:r>
              <a:rPr lang="en-US" dirty="0"/>
              <a:t>https://medium.freecodecamp.org/introduction-to-mongoose-for-mongodb-d2a7aa593c57</a:t>
            </a:r>
          </a:p>
          <a:p>
            <a:pPr algn="l"/>
            <a:endParaRPr lang="en-US" dirty="0"/>
          </a:p>
        </p:txBody>
      </p:sp>
      <p:sp>
        <p:nvSpPr>
          <p:cNvPr id="4" name="Slide Number Placeholder 3"/>
          <p:cNvSpPr>
            <a:spLocks noGrp="1"/>
          </p:cNvSpPr>
          <p:nvPr>
            <p:ph type="sldNum" sz="quarter" idx="5"/>
          </p:nvPr>
        </p:nvSpPr>
        <p:spPr/>
        <p:txBody>
          <a:bodyPr/>
          <a:lstStyle/>
          <a:p>
            <a:fld id="{BB51B835-0A1F-4BFC-ADB0-F1139BA7A782}" type="slidenum">
              <a:rPr lang="en-US" smtClean="0"/>
              <a:t>47</a:t>
            </a:fld>
            <a:endParaRPr lang="en-US"/>
          </a:p>
        </p:txBody>
      </p:sp>
    </p:spTree>
    <p:extLst>
      <p:ext uri="{BB962C8B-B14F-4D97-AF65-F5344CB8AC3E}">
        <p14:creationId xmlns:p14="http://schemas.microsoft.com/office/powerpoint/2010/main" val="403455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F22C70B-5520-4D21-B0C3-ABD6C6F9B2EF}" type="datetime1">
              <a:rPr lang="en-US" smtClean="0"/>
              <a:t>12/12/2018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D73F64-1814-4FFC-8A20-A62E8A85EA63}" type="datetime1">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9A0D58A-DD3E-42C7-8B00-96CC1F3ADB31}" type="datetime1">
              <a:rPr lang="en-US" smtClean="0"/>
              <a:t>12/12/2018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7F62FD8-917E-475C-985C-78054BDF81E8}" type="datetime1">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E31DFA7-56EE-4126-9790-DAE8B70E241C}" type="datetime1">
              <a:rPr lang="en-US" smtClean="0"/>
              <a:t>12/12/2018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B692367-BAF3-4620-B1AC-A12BFA394478}" type="datetime1">
              <a:rPr lang="en-US" smtClean="0"/>
              <a:t>12/12/2018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D298A68-ADC4-499D-8467-FB509EBEBFA6}" type="datetime1">
              <a:rPr lang="en-US" smtClean="0"/>
              <a:t>12/12/2018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06B8A34-9AE3-4B87-98BB-58CFE0E251F4}" type="datetime1">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C1A6E-1788-4FC6-BE39-1A3CE1E2C12D}" type="datetime1">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2AFD42A5-E46A-420D-B074-824245140AAC}" type="datetime1">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58E1C7D-CE3E-4BC7-A469-ED11FDAD97D5}" type="datetime1">
              <a:rPr lang="en-US" smtClean="0"/>
              <a:t>12/12/2018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0F32FB8-67E5-46FA-ADB8-E2E931A988A7}" type="datetime1">
              <a:rPr lang="en-US" smtClean="0"/>
              <a:t>12/12/2018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JavaScript" TargetMode="External"/><Relationship Id="rId2" Type="http://schemas.openxmlformats.org/officeDocument/2006/relationships/hyperlink" Target="https://en.wikipedia.org/wiki/Package_manager" TargetMode="External"/><Relationship Id="rId1" Type="http://schemas.openxmlformats.org/officeDocument/2006/relationships/slideLayout" Target="../slideLayouts/slideLayout2.xml"/><Relationship Id="rId4" Type="http://schemas.openxmlformats.org/officeDocument/2006/relationships/hyperlink" Target="https://en.wikipedia.org/wiki/Node.j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nodejs.org/e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playlist?list=PLillGF-RfqbYRpji8t4SxUkMxfowG4Kqp" TargetMode="External"/><Relationship Id="rId7" Type="http://schemas.openxmlformats.org/officeDocument/2006/relationships/hyperlink" Target="https://www.youtube.com/playlist?list=PLillGF-RfqbYeckUaD1z6nviTp31GLTH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xpressjs.com/" TargetMode="External"/><Relationship Id="rId5" Type="http://schemas.openxmlformats.org/officeDocument/2006/relationships/hyperlink" Target="https://youtu.be/pKd0Rpw7O48" TargetMode="External"/><Relationship Id="rId4" Type="http://schemas.openxmlformats.org/officeDocument/2006/relationships/hyperlink" Target="https://youtu.be/gnsO8-xJ8r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ugjs.org/api/getting-started.html" TargetMode="External"/><Relationship Id="rId7" Type="http://schemas.openxmlformats.org/officeDocument/2006/relationships/hyperlink" Target="http://expressj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xpressjs.com/en/starter/generator.html" TargetMode="External"/><Relationship Id="rId5" Type="http://schemas.openxmlformats.org/officeDocument/2006/relationships/hyperlink" Target="https://www.npmjs.com/package/ejs" TargetMode="External"/><Relationship Id="rId4" Type="http://schemas.openxmlformats.org/officeDocument/2006/relationships/hyperlink" Target="https://www.npmjs.com/package/mustach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hatis.techtarget.com/definition/tab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mongodb.com/" TargetMode="External"/><Relationship Id="rId5" Type="http://schemas.openxmlformats.org/officeDocument/2006/relationships/hyperlink" Target="https://searchdatamanagement.techtarget.com/definition/relational-database" TargetMode="External"/><Relationship Id="rId4" Type="http://schemas.openxmlformats.org/officeDocument/2006/relationships/hyperlink" Target="https://searchoracle.techtarget.com/definition/ro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ongoosej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250156" y="3059113"/>
            <a:ext cx="6477000" cy="1828800"/>
          </a:xfrm>
        </p:spPr>
        <p:txBody>
          <a:bodyPr>
            <a:normAutofit fontScale="90000"/>
          </a:bodyPr>
          <a:lstStyle/>
          <a:p>
            <a:pPr marL="484632" algn="ctr" eaLnBrk="1" fontAlgn="auto" hangingPunct="1">
              <a:spcAft>
                <a:spcPts val="0"/>
              </a:spcAft>
              <a:defRPr/>
            </a:pPr>
            <a:r>
              <a:rPr lang="en-US" sz="6600" dirty="0">
                <a:solidFill>
                  <a:schemeClr val="accent1">
                    <a:tint val="83000"/>
                    <a:satMod val="150000"/>
                  </a:schemeClr>
                </a:solidFill>
              </a:rPr>
              <a:t>WEB BUILDING</a:t>
            </a:r>
            <a:br>
              <a:rPr lang="en-US" sz="6600" dirty="0">
                <a:solidFill>
                  <a:schemeClr val="accent1">
                    <a:tint val="83000"/>
                    <a:satMod val="150000"/>
                  </a:schemeClr>
                </a:solidFill>
              </a:rPr>
            </a:br>
            <a:r>
              <a:rPr lang="en-US" sz="6600">
                <a:solidFill>
                  <a:schemeClr val="accent1">
                    <a:tint val="83000"/>
                    <a:satMod val="150000"/>
                  </a:schemeClr>
                </a:solidFill>
              </a:rPr>
              <a:t>USING Framework</a:t>
            </a:r>
            <a:endParaRPr lang="en-US" sz="6600" dirty="0">
              <a:solidFill>
                <a:schemeClr val="accent1">
                  <a:tint val="83000"/>
                  <a:satMod val="150000"/>
                </a:schemeClr>
              </a:solidFill>
            </a:endParaRPr>
          </a:p>
        </p:txBody>
      </p:sp>
      <p:sp>
        <p:nvSpPr>
          <p:cNvPr id="9219" name="Subtitle 2"/>
          <p:cNvSpPr>
            <a:spLocks noGrp="1"/>
          </p:cNvSpPr>
          <p:nvPr>
            <p:ph type="subTitle" idx="1"/>
          </p:nvPr>
        </p:nvSpPr>
        <p:spPr>
          <a:xfrm>
            <a:off x="457200" y="1905000"/>
            <a:ext cx="8062913" cy="1752600"/>
          </a:xfrm>
        </p:spPr>
        <p:txBody>
          <a:bodyPr/>
          <a:lstStyle/>
          <a:p>
            <a:pPr eaLnBrk="1" hangingPunct="1">
              <a:buFont typeface="Wingdings 2" pitchFamily="18" charset="2"/>
              <a:buNone/>
            </a:pPr>
            <a:endParaRPr lang="en-US" b="1" dirty="0">
              <a:solidFill>
                <a:schemeClr val="tx1"/>
              </a:solidFill>
              <a:latin typeface="Arial Black" pitchFamily="34" charset="0"/>
            </a:endParaRPr>
          </a:p>
          <a:p>
            <a:pPr algn="ctr" eaLnBrk="1" hangingPunct="1">
              <a:buFont typeface="Wingdings 2" pitchFamily="18" charset="2"/>
              <a:buNone/>
            </a:pPr>
            <a:endParaRPr lang="en-US" b="1" dirty="0">
              <a:solidFill>
                <a:schemeClr val="tx1"/>
              </a:solidFill>
              <a:latin typeface="Arial Black" pitchFamily="34" charset="0"/>
            </a:endParaRPr>
          </a:p>
        </p:txBody>
      </p:sp>
      <p:sp>
        <p:nvSpPr>
          <p:cNvPr id="9222" name="Slide Number Placeholder 10"/>
          <p:cNvSpPr>
            <a:spLocks noGrp="1"/>
          </p:cNvSpPr>
          <p:nvPr>
            <p:ph type="sldNum" sz="quarter" idx="12"/>
          </p:nvPr>
        </p:nvSpPr>
        <p:spPr bwMode="auto">
          <a:noFill/>
          <a:ln>
            <a:miter lim="800000"/>
            <a:headEnd/>
            <a:tailEnd/>
          </a:ln>
        </p:spPr>
        <p:txBody>
          <a:bodyPr/>
          <a:lstStyle/>
          <a:p>
            <a:fld id="{CB6C8D88-CB0A-4D04-9B77-74F23D8FE861}" type="slidenum">
              <a:rPr lang="en-US"/>
              <a:pPr/>
              <a:t>1</a:t>
            </a:fld>
            <a:endParaRPr lang="en-US"/>
          </a:p>
        </p:txBody>
      </p:sp>
      <p:sp>
        <p:nvSpPr>
          <p:cNvPr id="9220" name="TextBox 7"/>
          <p:cNvSpPr txBox="1">
            <a:spLocks noChangeArrowheads="1"/>
          </p:cNvSpPr>
          <p:nvPr/>
        </p:nvSpPr>
        <p:spPr bwMode="auto">
          <a:xfrm>
            <a:off x="457200" y="381000"/>
            <a:ext cx="4495800" cy="923925"/>
          </a:xfrm>
          <a:prstGeom prst="rect">
            <a:avLst/>
          </a:prstGeom>
          <a:noFill/>
          <a:ln w="9525">
            <a:noFill/>
            <a:miter lim="800000"/>
            <a:headEnd/>
            <a:tailEnd/>
          </a:ln>
        </p:spPr>
        <p:txBody>
          <a:bodyPr>
            <a:spAutoFit/>
          </a:bodyPr>
          <a:lstStyle/>
          <a:p>
            <a:pPr eaLnBrk="1" hangingPunct="1"/>
            <a:r>
              <a:rPr lang="en-US"/>
              <a:t>Cairo University</a:t>
            </a:r>
            <a:br>
              <a:rPr lang="en-US"/>
            </a:br>
            <a:r>
              <a:rPr lang="en-US"/>
              <a:t>Faculty of Engineering </a:t>
            </a:r>
            <a:br>
              <a:rPr lang="en-US"/>
            </a:br>
            <a:r>
              <a:rPr lang="en-US"/>
              <a:t>Computer Engineering Department</a:t>
            </a:r>
          </a:p>
        </p:txBody>
      </p:sp>
      <p:pic>
        <p:nvPicPr>
          <p:cNvPr id="9221" name="Picture 5" descr="http://www.marefa.org/images/0/05/Cairo_University_Logo.png"/>
          <p:cNvPicPr>
            <a:picLocks noChangeAspect="1" noChangeArrowheads="1"/>
          </p:cNvPicPr>
          <p:nvPr/>
        </p:nvPicPr>
        <p:blipFill>
          <a:blip r:embed="rId2"/>
          <a:srcRect/>
          <a:stretch>
            <a:fillRect/>
          </a:stretch>
        </p:blipFill>
        <p:spPr bwMode="auto">
          <a:xfrm>
            <a:off x="7620000" y="228600"/>
            <a:ext cx="914400" cy="1154113"/>
          </a:xfrm>
          <a:prstGeom prst="rect">
            <a:avLst/>
          </a:prstGeom>
          <a:noFill/>
          <a:ln w="9525">
            <a:noFill/>
            <a:miter lim="800000"/>
            <a:headEnd/>
            <a:tailEnd/>
          </a:ln>
        </p:spPr>
      </p:pic>
      <p:sp>
        <p:nvSpPr>
          <p:cNvPr id="4" name="Rectangle 3">
            <a:extLst>
              <a:ext uri="{FF2B5EF4-FFF2-40B4-BE49-F238E27FC236}">
                <a16:creationId xmlns:a16="http://schemas.microsoft.com/office/drawing/2014/main" id="{15105316-FE39-400B-84B7-5712C3FA42AA}"/>
              </a:ext>
            </a:extLst>
          </p:cNvPr>
          <p:cNvSpPr/>
          <p:nvPr/>
        </p:nvSpPr>
        <p:spPr>
          <a:xfrm>
            <a:off x="0" y="6292334"/>
            <a:ext cx="2190984" cy="369332"/>
          </a:xfrm>
          <a:prstGeom prst="rect">
            <a:avLst/>
          </a:prstGeom>
        </p:spPr>
        <p:txBody>
          <a:bodyPr wrap="none">
            <a:spAutoFit/>
          </a:bodyPr>
          <a:lstStyle/>
          <a:p>
            <a:pPr>
              <a:defRPr/>
            </a:pPr>
            <a:r>
              <a:rPr lang="en-US" dirty="0">
                <a:solidFill>
                  <a:schemeClr val="accent1">
                    <a:lumMod val="50000"/>
                  </a:schemeClr>
                </a:solidFill>
              </a:rPr>
              <a:t>CMPN 425-Fall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7903-629D-4F9F-83C1-2DBE49E8416E}"/>
              </a:ext>
            </a:extLst>
          </p:cNvPr>
          <p:cNvSpPr>
            <a:spLocks noGrp="1"/>
          </p:cNvSpPr>
          <p:nvPr>
            <p:ph type="title"/>
          </p:nvPr>
        </p:nvSpPr>
        <p:spPr/>
        <p:txBody>
          <a:bodyPr>
            <a:normAutofit/>
          </a:bodyPr>
          <a:lstStyle/>
          <a:p>
            <a:r>
              <a:rPr lang="en-US" dirty="0"/>
              <a:t>Mongoose</a:t>
            </a:r>
          </a:p>
        </p:txBody>
      </p:sp>
      <p:sp>
        <p:nvSpPr>
          <p:cNvPr id="3" name="Slide Number Placeholder 2">
            <a:extLst>
              <a:ext uri="{FF2B5EF4-FFF2-40B4-BE49-F238E27FC236}">
                <a16:creationId xmlns:a16="http://schemas.microsoft.com/office/drawing/2014/main" id="{ED480683-37A6-431B-B426-1BC4377F1564}"/>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4" name="Content Placeholder 3">
            <a:extLst>
              <a:ext uri="{FF2B5EF4-FFF2-40B4-BE49-F238E27FC236}">
                <a16:creationId xmlns:a16="http://schemas.microsoft.com/office/drawing/2014/main" id="{B3976ABD-2C2E-4A63-A5D9-4C01B68682E2}"/>
              </a:ext>
            </a:extLst>
          </p:cNvPr>
          <p:cNvSpPr>
            <a:spLocks noGrp="1"/>
          </p:cNvSpPr>
          <p:nvPr>
            <p:ph sz="quarter" idx="1"/>
          </p:nvPr>
        </p:nvSpPr>
        <p:spPr/>
        <p:txBody>
          <a:bodyPr/>
          <a:lstStyle/>
          <a:p>
            <a:endParaRPr lang="en-US"/>
          </a:p>
        </p:txBody>
      </p:sp>
      <p:pic>
        <p:nvPicPr>
          <p:cNvPr id="6" name="Picture 5">
            <a:extLst>
              <a:ext uri="{FF2B5EF4-FFF2-40B4-BE49-F238E27FC236}">
                <a16:creationId xmlns:a16="http://schemas.microsoft.com/office/drawing/2014/main" id="{BC8CAA84-CF07-4E8A-B283-4E59C497DCA7}"/>
              </a:ext>
            </a:extLst>
          </p:cNvPr>
          <p:cNvPicPr>
            <a:picLocks noChangeAspect="1"/>
          </p:cNvPicPr>
          <p:nvPr/>
        </p:nvPicPr>
        <p:blipFill>
          <a:blip r:embed="rId2"/>
          <a:stretch>
            <a:fillRect/>
          </a:stretch>
        </p:blipFill>
        <p:spPr>
          <a:xfrm>
            <a:off x="200025" y="1600200"/>
            <a:ext cx="8743950" cy="4867275"/>
          </a:xfrm>
          <a:prstGeom prst="rect">
            <a:avLst/>
          </a:prstGeom>
        </p:spPr>
      </p:pic>
    </p:spTree>
    <p:extLst>
      <p:ext uri="{BB962C8B-B14F-4D97-AF65-F5344CB8AC3E}">
        <p14:creationId xmlns:p14="http://schemas.microsoft.com/office/powerpoint/2010/main" val="139947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5670-97CB-448B-93A3-8C581C4DC7C7}"/>
              </a:ext>
            </a:extLst>
          </p:cNvPr>
          <p:cNvSpPr>
            <a:spLocks noGrp="1"/>
          </p:cNvSpPr>
          <p:nvPr>
            <p:ph type="title"/>
          </p:nvPr>
        </p:nvSpPr>
        <p:spPr/>
        <p:txBody>
          <a:bodyPr/>
          <a:lstStyle/>
          <a:p>
            <a:r>
              <a:rPr lang="en-US" dirty="0"/>
              <a:t>What is NPM?</a:t>
            </a:r>
          </a:p>
        </p:txBody>
      </p:sp>
      <p:sp>
        <p:nvSpPr>
          <p:cNvPr id="3" name="Slide Number Placeholder 2">
            <a:extLst>
              <a:ext uri="{FF2B5EF4-FFF2-40B4-BE49-F238E27FC236}">
                <a16:creationId xmlns:a16="http://schemas.microsoft.com/office/drawing/2014/main" id="{AF614402-D6C3-4B86-9739-A5AEDD47E872}"/>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
        <p:nvSpPr>
          <p:cNvPr id="4" name="Content Placeholder 3">
            <a:extLst>
              <a:ext uri="{FF2B5EF4-FFF2-40B4-BE49-F238E27FC236}">
                <a16:creationId xmlns:a16="http://schemas.microsoft.com/office/drawing/2014/main" id="{6DADDFD5-9B2F-4D75-AED1-4B35F3E27D83}"/>
              </a:ext>
            </a:extLst>
          </p:cNvPr>
          <p:cNvSpPr>
            <a:spLocks noGrp="1"/>
          </p:cNvSpPr>
          <p:nvPr>
            <p:ph sz="quarter" idx="1"/>
          </p:nvPr>
        </p:nvSpPr>
        <p:spPr>
          <a:xfrm>
            <a:off x="495300" y="1600200"/>
            <a:ext cx="8153400" cy="4495800"/>
          </a:xfrm>
        </p:spPr>
        <p:txBody>
          <a:bodyPr/>
          <a:lstStyle/>
          <a:p>
            <a:r>
              <a:rPr lang="en-US" b="1" dirty="0" err="1"/>
              <a:t>npm</a:t>
            </a:r>
            <a:r>
              <a:rPr lang="en-US" dirty="0"/>
              <a:t> is a </a:t>
            </a:r>
            <a:r>
              <a:rPr lang="en-US" dirty="0">
                <a:hlinkClick r:id="rId2" tooltip="Package manager"/>
              </a:rPr>
              <a:t>package manager</a:t>
            </a:r>
            <a:r>
              <a:rPr lang="en-US" dirty="0"/>
              <a:t> for the </a:t>
            </a:r>
            <a:r>
              <a:rPr lang="en-US" dirty="0">
                <a:hlinkClick r:id="rId3" tooltip="JavaScript"/>
              </a:rPr>
              <a:t>JavaScript</a:t>
            </a:r>
            <a:r>
              <a:rPr lang="en-US" dirty="0"/>
              <a:t> programming language.</a:t>
            </a:r>
          </a:p>
          <a:p>
            <a:r>
              <a:rPr lang="en-US" dirty="0"/>
              <a:t>It is the default package manager for the JavaScript runtime environment </a:t>
            </a:r>
            <a:r>
              <a:rPr lang="en-US" dirty="0">
                <a:hlinkClick r:id="rId4" tooltip="Node.js"/>
              </a:rPr>
              <a:t>Node.js</a:t>
            </a:r>
            <a:r>
              <a:rPr lang="en-US" dirty="0"/>
              <a:t>.</a:t>
            </a:r>
          </a:p>
          <a:p>
            <a:r>
              <a:rPr lang="en-US" dirty="0"/>
              <a:t>When used as a dependency manager for a local project, </a:t>
            </a:r>
            <a:r>
              <a:rPr lang="en-US" dirty="0" err="1"/>
              <a:t>npm</a:t>
            </a:r>
            <a:r>
              <a:rPr lang="en-US" dirty="0"/>
              <a:t> can install, in one command, all the dependencies of a project through the </a:t>
            </a:r>
            <a:r>
              <a:rPr lang="en-US" dirty="0" err="1"/>
              <a:t>package.json</a:t>
            </a:r>
            <a:r>
              <a:rPr lang="en-US" dirty="0"/>
              <a:t> file.</a:t>
            </a:r>
          </a:p>
          <a:p>
            <a:r>
              <a:rPr lang="en-US" dirty="0"/>
              <a:t>It is downloaded automatically with Node.js</a:t>
            </a:r>
          </a:p>
        </p:txBody>
      </p:sp>
    </p:spTree>
    <p:extLst>
      <p:ext uri="{BB962C8B-B14F-4D97-AF65-F5344CB8AC3E}">
        <p14:creationId xmlns:p14="http://schemas.microsoft.com/office/powerpoint/2010/main" val="269923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E7E0-7EE5-4590-B5B3-5179412C6ABE}"/>
              </a:ext>
            </a:extLst>
          </p:cNvPr>
          <p:cNvSpPr>
            <a:spLocks noGrp="1"/>
          </p:cNvSpPr>
          <p:nvPr>
            <p:ph type="title"/>
          </p:nvPr>
        </p:nvSpPr>
        <p:spPr/>
        <p:txBody>
          <a:bodyPr/>
          <a:lstStyle/>
          <a:p>
            <a:r>
              <a:rPr lang="en-US" dirty="0"/>
              <a:t>Download and Install</a:t>
            </a:r>
          </a:p>
        </p:txBody>
      </p:sp>
      <p:sp>
        <p:nvSpPr>
          <p:cNvPr id="4" name="Slide Number Placeholder 3">
            <a:extLst>
              <a:ext uri="{FF2B5EF4-FFF2-40B4-BE49-F238E27FC236}">
                <a16:creationId xmlns:a16="http://schemas.microsoft.com/office/drawing/2014/main" id="{9C21AAE7-468B-45F1-8266-05D88958A6A5}"/>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
        <p:nvSpPr>
          <p:cNvPr id="3" name="Content Placeholder 2">
            <a:extLst>
              <a:ext uri="{FF2B5EF4-FFF2-40B4-BE49-F238E27FC236}">
                <a16:creationId xmlns:a16="http://schemas.microsoft.com/office/drawing/2014/main" id="{DCB269B4-64FA-4951-B41B-36E323AEE9C6}"/>
              </a:ext>
            </a:extLst>
          </p:cNvPr>
          <p:cNvSpPr>
            <a:spLocks noGrp="1"/>
          </p:cNvSpPr>
          <p:nvPr>
            <p:ph sz="quarter" idx="1"/>
          </p:nvPr>
        </p:nvSpPr>
        <p:spPr>
          <a:xfrm>
            <a:off x="495300" y="1828800"/>
            <a:ext cx="8153400" cy="4495800"/>
          </a:xfrm>
        </p:spPr>
        <p:txBody>
          <a:bodyPr/>
          <a:lstStyle/>
          <a:p>
            <a:r>
              <a:rPr lang="en-US" dirty="0"/>
              <a:t>Download and Install the following:</a:t>
            </a:r>
            <a:br>
              <a:rPr lang="en-US" dirty="0"/>
            </a:br>
            <a:endParaRPr lang="en-US" dirty="0"/>
          </a:p>
          <a:p>
            <a:pPr lvl="1"/>
            <a:r>
              <a:rPr lang="en-US" b="1" dirty="0"/>
              <a:t>Node.js </a:t>
            </a:r>
            <a:r>
              <a:rPr lang="en-US" dirty="0" err="1"/>
              <a:t>Javascipt</a:t>
            </a:r>
            <a:r>
              <a:rPr lang="en-US" dirty="0"/>
              <a:t> Runtime</a:t>
            </a:r>
            <a:endParaRPr lang="en-US" b="1" dirty="0"/>
          </a:p>
          <a:p>
            <a:pPr lvl="1"/>
            <a:r>
              <a:rPr lang="en-US" b="1" dirty="0"/>
              <a:t>MongoDB </a:t>
            </a:r>
            <a:r>
              <a:rPr lang="en-US" dirty="0"/>
              <a:t>database program and start the service</a:t>
            </a:r>
          </a:p>
          <a:p>
            <a:pPr lvl="1"/>
            <a:r>
              <a:rPr lang="en-US" b="1" dirty="0"/>
              <a:t>Atom </a:t>
            </a:r>
            <a:r>
              <a:rPr lang="en-US" dirty="0"/>
              <a:t>editor</a:t>
            </a:r>
            <a:endParaRPr lang="en-US" b="1" dirty="0"/>
          </a:p>
          <a:p>
            <a:pPr lvl="1"/>
            <a:r>
              <a:rPr lang="en-US" b="1" dirty="0"/>
              <a:t>Git Bash </a:t>
            </a:r>
            <a:r>
              <a:rPr lang="en-US" dirty="0"/>
              <a:t>command line</a:t>
            </a:r>
            <a:endParaRPr lang="en-US" b="1" dirty="0"/>
          </a:p>
        </p:txBody>
      </p:sp>
    </p:spTree>
    <p:extLst>
      <p:ext uri="{BB962C8B-B14F-4D97-AF65-F5344CB8AC3E}">
        <p14:creationId xmlns:p14="http://schemas.microsoft.com/office/powerpoint/2010/main" val="258438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1069-D886-4813-8166-D08A4BCB4166}"/>
              </a:ext>
            </a:extLst>
          </p:cNvPr>
          <p:cNvSpPr>
            <a:spLocks noGrp="1"/>
          </p:cNvSpPr>
          <p:nvPr>
            <p:ph type="title"/>
          </p:nvPr>
        </p:nvSpPr>
        <p:spPr/>
        <p:txBody>
          <a:bodyPr/>
          <a:lstStyle/>
          <a:p>
            <a:r>
              <a:rPr lang="en-US" dirty="0"/>
              <a:t>Creating The </a:t>
            </a:r>
            <a:r>
              <a:rPr lang="en-US" dirty="0" err="1"/>
              <a:t>package.json</a:t>
            </a:r>
            <a:r>
              <a:rPr lang="en-US" dirty="0"/>
              <a:t> File</a:t>
            </a:r>
          </a:p>
        </p:txBody>
      </p:sp>
      <p:sp>
        <p:nvSpPr>
          <p:cNvPr id="3" name="Slide Number Placeholder 2">
            <a:extLst>
              <a:ext uri="{FF2B5EF4-FFF2-40B4-BE49-F238E27FC236}">
                <a16:creationId xmlns:a16="http://schemas.microsoft.com/office/drawing/2014/main" id="{DF261133-6A28-48F6-B824-17A16603279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
        <p:nvSpPr>
          <p:cNvPr id="4" name="Content Placeholder 3">
            <a:extLst>
              <a:ext uri="{FF2B5EF4-FFF2-40B4-BE49-F238E27FC236}">
                <a16:creationId xmlns:a16="http://schemas.microsoft.com/office/drawing/2014/main" id="{2867BD70-472C-455E-82CB-45704FE07889}"/>
              </a:ext>
            </a:extLst>
          </p:cNvPr>
          <p:cNvSpPr>
            <a:spLocks noGrp="1"/>
          </p:cNvSpPr>
          <p:nvPr>
            <p:ph sz="quarter" idx="1"/>
          </p:nvPr>
        </p:nvSpPr>
        <p:spPr>
          <a:xfrm>
            <a:off x="228600" y="1600200"/>
            <a:ext cx="8915400" cy="4495800"/>
          </a:xfrm>
        </p:spPr>
        <p:txBody>
          <a:bodyPr>
            <a:normAutofit fontScale="92500"/>
          </a:bodyPr>
          <a:lstStyle/>
          <a:p>
            <a:r>
              <a:rPr lang="en-US" dirty="0"/>
              <a:t>Create a folder in C:\ with your project name, say: </a:t>
            </a:r>
            <a:r>
              <a:rPr lang="en-US" b="1" dirty="0" err="1"/>
              <a:t>nodekb</a:t>
            </a:r>
            <a:endParaRPr lang="en-US" b="1" dirty="0"/>
          </a:p>
          <a:p>
            <a:r>
              <a:rPr lang="en-US" dirty="0"/>
              <a:t>Open </a:t>
            </a:r>
            <a:r>
              <a:rPr lang="en-US" b="1" dirty="0"/>
              <a:t>Git Bash</a:t>
            </a:r>
            <a:r>
              <a:rPr lang="en-US" dirty="0"/>
              <a:t> in your application folder.</a:t>
            </a:r>
          </a:p>
          <a:p>
            <a:r>
              <a:rPr lang="en-US" dirty="0"/>
              <a:t>Then write this command in Git Bash:</a:t>
            </a:r>
          </a:p>
          <a:p>
            <a:pPr lvl="1"/>
            <a:r>
              <a:rPr lang="en-US" sz="3500" b="1" dirty="0"/>
              <a:t>$ </a:t>
            </a:r>
            <a:r>
              <a:rPr lang="en-US" sz="3500" b="1" dirty="0" err="1"/>
              <a:t>npm</a:t>
            </a:r>
            <a:r>
              <a:rPr lang="en-US" sz="3500" b="1" dirty="0"/>
              <a:t> </a:t>
            </a:r>
            <a:r>
              <a:rPr lang="en-US" sz="3500" b="1" dirty="0" err="1"/>
              <a:t>init</a:t>
            </a:r>
            <a:endParaRPr lang="en-US" sz="3000" dirty="0"/>
          </a:p>
          <a:p>
            <a:r>
              <a:rPr lang="en-US" dirty="0"/>
              <a:t>It will ask you many questions about your application.</a:t>
            </a:r>
          </a:p>
          <a:p>
            <a:r>
              <a:rPr lang="en-US" dirty="0"/>
              <a:t>When it asks you about ‘entry point’, enter: </a:t>
            </a:r>
            <a:r>
              <a:rPr lang="en-US" b="1" dirty="0"/>
              <a:t>app.js</a:t>
            </a:r>
          </a:p>
          <a:p>
            <a:r>
              <a:rPr lang="en-US" dirty="0"/>
              <a:t>Now, app.js will be the </a:t>
            </a:r>
            <a:r>
              <a:rPr lang="en-US" b="1" dirty="0"/>
              <a:t>main </a:t>
            </a:r>
            <a:r>
              <a:rPr lang="en-US" b="1" dirty="0" err="1"/>
              <a:t>js</a:t>
            </a:r>
            <a:r>
              <a:rPr lang="en-US" b="1" dirty="0"/>
              <a:t> file </a:t>
            </a:r>
            <a:r>
              <a:rPr lang="en-US" dirty="0"/>
              <a:t>for your node.js project.</a:t>
            </a:r>
          </a:p>
          <a:p>
            <a:r>
              <a:rPr lang="en-US" dirty="0"/>
              <a:t>This command will create a </a:t>
            </a:r>
            <a:r>
              <a:rPr lang="en-US" b="1" dirty="0" err="1"/>
              <a:t>package.json</a:t>
            </a:r>
            <a:r>
              <a:rPr lang="en-US" b="1" dirty="0"/>
              <a:t> </a:t>
            </a:r>
            <a:r>
              <a:rPr lang="en-US" dirty="0"/>
              <a:t>file in your project folder.</a:t>
            </a:r>
          </a:p>
          <a:p>
            <a:endParaRPr lang="en-US" b="1" dirty="0"/>
          </a:p>
          <a:p>
            <a:endParaRPr lang="en-US" dirty="0"/>
          </a:p>
          <a:p>
            <a:endParaRPr lang="en-US" dirty="0"/>
          </a:p>
          <a:p>
            <a:endParaRPr lang="en-US" dirty="0"/>
          </a:p>
        </p:txBody>
      </p:sp>
    </p:spTree>
    <p:extLst>
      <p:ext uri="{BB962C8B-B14F-4D97-AF65-F5344CB8AC3E}">
        <p14:creationId xmlns:p14="http://schemas.microsoft.com/office/powerpoint/2010/main" val="274836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6605-FD0F-44CE-BBCC-78293063343D}"/>
              </a:ext>
            </a:extLst>
          </p:cNvPr>
          <p:cNvSpPr>
            <a:spLocks noGrp="1"/>
          </p:cNvSpPr>
          <p:nvPr>
            <p:ph type="title"/>
          </p:nvPr>
        </p:nvSpPr>
        <p:spPr/>
        <p:txBody>
          <a:bodyPr/>
          <a:lstStyle/>
          <a:p>
            <a:r>
              <a:rPr lang="en-US" dirty="0"/>
              <a:t>Creating The </a:t>
            </a:r>
            <a:r>
              <a:rPr lang="en-US" dirty="0" err="1"/>
              <a:t>package.json</a:t>
            </a:r>
            <a:r>
              <a:rPr lang="en-US" dirty="0"/>
              <a:t> File</a:t>
            </a:r>
          </a:p>
        </p:txBody>
      </p:sp>
      <p:sp>
        <p:nvSpPr>
          <p:cNvPr id="3" name="Slide Number Placeholder 2">
            <a:extLst>
              <a:ext uri="{FF2B5EF4-FFF2-40B4-BE49-F238E27FC236}">
                <a16:creationId xmlns:a16="http://schemas.microsoft.com/office/drawing/2014/main" id="{6890AA61-658F-44E6-96EB-3B22FDB38F15}"/>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
        <p:nvSpPr>
          <p:cNvPr id="4" name="Content Placeholder 3">
            <a:extLst>
              <a:ext uri="{FF2B5EF4-FFF2-40B4-BE49-F238E27FC236}">
                <a16:creationId xmlns:a16="http://schemas.microsoft.com/office/drawing/2014/main" id="{848D7870-0CDC-40D6-BF37-FA36B92A7EE4}"/>
              </a:ext>
            </a:extLst>
          </p:cNvPr>
          <p:cNvSpPr>
            <a:spLocks noGrp="1"/>
          </p:cNvSpPr>
          <p:nvPr>
            <p:ph sz="quarter" idx="1"/>
          </p:nvPr>
        </p:nvSpPr>
        <p:spPr>
          <a:xfrm>
            <a:off x="304800" y="1600200"/>
            <a:ext cx="8839200" cy="5257800"/>
          </a:xfrm>
        </p:spPr>
        <p:txBody>
          <a:bodyPr>
            <a:normAutofit/>
          </a:bodyPr>
          <a:lstStyle/>
          <a:p>
            <a:r>
              <a:rPr lang="en-US" sz="2400" dirty="0"/>
              <a:t>The created </a:t>
            </a:r>
            <a:r>
              <a:rPr lang="en-US" sz="2400" dirty="0" err="1"/>
              <a:t>package.json</a:t>
            </a:r>
            <a:r>
              <a:rPr lang="en-US" sz="2400" dirty="0"/>
              <a:t> will all the app info (e.g. version, author, keywords, …</a:t>
            </a:r>
            <a:r>
              <a:rPr lang="en-US" sz="2400" dirty="0" err="1"/>
              <a:t>etc</a:t>
            </a:r>
            <a:r>
              <a:rPr lang="en-US" sz="2400" dirty="0"/>
              <a:t>).</a:t>
            </a:r>
          </a:p>
          <a:p>
            <a:r>
              <a:rPr lang="en-US" sz="2400" dirty="0"/>
              <a:t>In addition, it contains all the </a:t>
            </a:r>
            <a:r>
              <a:rPr lang="en-US" sz="2400" b="1" u="sng" dirty="0"/>
              <a:t>dependencies</a:t>
            </a:r>
            <a:r>
              <a:rPr lang="en-US" sz="2400" dirty="0"/>
              <a:t> (modules) that are used in your application with their versions.</a:t>
            </a:r>
          </a:p>
        </p:txBody>
      </p:sp>
      <p:pic>
        <p:nvPicPr>
          <p:cNvPr id="6" name="Picture 5">
            <a:extLst>
              <a:ext uri="{FF2B5EF4-FFF2-40B4-BE49-F238E27FC236}">
                <a16:creationId xmlns:a16="http://schemas.microsoft.com/office/drawing/2014/main" id="{DDC1AC75-942C-4860-BD48-26981C8FE586}"/>
              </a:ext>
            </a:extLst>
          </p:cNvPr>
          <p:cNvPicPr>
            <a:picLocks noChangeAspect="1"/>
          </p:cNvPicPr>
          <p:nvPr/>
        </p:nvPicPr>
        <p:blipFill>
          <a:blip r:embed="rId2"/>
          <a:stretch>
            <a:fillRect/>
          </a:stretch>
        </p:blipFill>
        <p:spPr>
          <a:xfrm>
            <a:off x="1371600" y="3429000"/>
            <a:ext cx="6096000" cy="3048000"/>
          </a:xfrm>
          <a:prstGeom prst="rect">
            <a:avLst/>
          </a:prstGeom>
        </p:spPr>
      </p:pic>
    </p:spTree>
    <p:extLst>
      <p:ext uri="{BB962C8B-B14F-4D97-AF65-F5344CB8AC3E}">
        <p14:creationId xmlns:p14="http://schemas.microsoft.com/office/powerpoint/2010/main" val="234260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ADF6-FB7D-47DD-93C4-7E9B52FFBE48}"/>
              </a:ext>
            </a:extLst>
          </p:cNvPr>
          <p:cNvSpPr>
            <a:spLocks noGrp="1"/>
          </p:cNvSpPr>
          <p:nvPr>
            <p:ph type="title"/>
          </p:nvPr>
        </p:nvSpPr>
        <p:spPr/>
        <p:txBody>
          <a:bodyPr/>
          <a:lstStyle/>
          <a:p>
            <a:r>
              <a:rPr lang="en-US" dirty="0"/>
              <a:t>Creating The app.js File</a:t>
            </a:r>
          </a:p>
        </p:txBody>
      </p:sp>
      <p:sp>
        <p:nvSpPr>
          <p:cNvPr id="3" name="Slide Number Placeholder 2">
            <a:extLst>
              <a:ext uri="{FF2B5EF4-FFF2-40B4-BE49-F238E27FC236}">
                <a16:creationId xmlns:a16="http://schemas.microsoft.com/office/drawing/2014/main" id="{A0904C92-B25D-4DEE-8A35-7C4B681A815B}"/>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
        <p:nvSpPr>
          <p:cNvPr id="4" name="Content Placeholder 3">
            <a:extLst>
              <a:ext uri="{FF2B5EF4-FFF2-40B4-BE49-F238E27FC236}">
                <a16:creationId xmlns:a16="http://schemas.microsoft.com/office/drawing/2014/main" id="{FE5CBDEA-DF60-4D66-85AF-2882CC00BE7E}"/>
              </a:ext>
            </a:extLst>
          </p:cNvPr>
          <p:cNvSpPr>
            <a:spLocks noGrp="1"/>
          </p:cNvSpPr>
          <p:nvPr>
            <p:ph sz="quarter" idx="1"/>
          </p:nvPr>
        </p:nvSpPr>
        <p:spPr/>
        <p:txBody>
          <a:bodyPr>
            <a:normAutofit lnSpcReduction="10000"/>
          </a:bodyPr>
          <a:lstStyle/>
          <a:p>
            <a:r>
              <a:rPr lang="en-US" dirty="0"/>
              <a:t>Create </a:t>
            </a:r>
            <a:r>
              <a:rPr lang="en-US" b="1" dirty="0"/>
              <a:t>app.js</a:t>
            </a:r>
            <a:r>
              <a:rPr lang="en-US" dirty="0"/>
              <a:t> file inside your application folder.</a:t>
            </a:r>
          </a:p>
          <a:p>
            <a:r>
              <a:rPr lang="en-US" dirty="0"/>
              <a:t>Inside app.js file, write:</a:t>
            </a:r>
          </a:p>
          <a:p>
            <a:endParaRPr lang="en-US" dirty="0"/>
          </a:p>
          <a:p>
            <a:endParaRPr lang="en-US" dirty="0"/>
          </a:p>
          <a:p>
            <a:r>
              <a:rPr lang="en-US" dirty="0"/>
              <a:t>Then in Git Bash terminal, write:</a:t>
            </a:r>
          </a:p>
          <a:p>
            <a:pPr lvl="1"/>
            <a:r>
              <a:rPr lang="en-US" b="1" dirty="0"/>
              <a:t>$ node app.js</a:t>
            </a:r>
          </a:p>
          <a:p>
            <a:r>
              <a:rPr lang="en-US" dirty="0"/>
              <a:t>This command will </a:t>
            </a:r>
            <a:r>
              <a:rPr lang="en-US" b="1" dirty="0"/>
              <a:t>run your app.js</a:t>
            </a:r>
            <a:r>
              <a:rPr lang="en-US" dirty="0"/>
              <a:t> file with Node.js</a:t>
            </a:r>
          </a:p>
          <a:p>
            <a:r>
              <a:rPr lang="en-US" dirty="0"/>
              <a:t>You will see “Hello World” in the terminal (not in the console of the browser)</a:t>
            </a:r>
          </a:p>
        </p:txBody>
      </p:sp>
      <p:pic>
        <p:nvPicPr>
          <p:cNvPr id="5" name="Picture 4">
            <a:extLst>
              <a:ext uri="{FF2B5EF4-FFF2-40B4-BE49-F238E27FC236}">
                <a16:creationId xmlns:a16="http://schemas.microsoft.com/office/drawing/2014/main" id="{A31C432C-6C07-4191-982E-A76E55AFAF4B}"/>
              </a:ext>
            </a:extLst>
          </p:cNvPr>
          <p:cNvPicPr>
            <a:picLocks noChangeAspect="1"/>
          </p:cNvPicPr>
          <p:nvPr/>
        </p:nvPicPr>
        <p:blipFill>
          <a:blip r:embed="rId2"/>
          <a:stretch>
            <a:fillRect/>
          </a:stretch>
        </p:blipFill>
        <p:spPr>
          <a:xfrm>
            <a:off x="1524000" y="2841535"/>
            <a:ext cx="3595688" cy="587465"/>
          </a:xfrm>
          <a:prstGeom prst="rect">
            <a:avLst/>
          </a:prstGeom>
        </p:spPr>
      </p:pic>
    </p:spTree>
    <p:extLst>
      <p:ext uri="{BB962C8B-B14F-4D97-AF65-F5344CB8AC3E}">
        <p14:creationId xmlns:p14="http://schemas.microsoft.com/office/powerpoint/2010/main" val="49957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27B1-5CFF-4E5B-BCE7-4D581FEC88E5}"/>
              </a:ext>
            </a:extLst>
          </p:cNvPr>
          <p:cNvSpPr>
            <a:spLocks noGrp="1"/>
          </p:cNvSpPr>
          <p:nvPr>
            <p:ph type="title"/>
          </p:nvPr>
        </p:nvSpPr>
        <p:spPr/>
        <p:txBody>
          <a:bodyPr/>
          <a:lstStyle/>
          <a:p>
            <a:r>
              <a:rPr lang="en-US" dirty="0"/>
              <a:t>Installing Express.js</a:t>
            </a:r>
          </a:p>
        </p:txBody>
      </p:sp>
      <p:sp>
        <p:nvSpPr>
          <p:cNvPr id="3" name="Slide Number Placeholder 2">
            <a:extLst>
              <a:ext uri="{FF2B5EF4-FFF2-40B4-BE49-F238E27FC236}">
                <a16:creationId xmlns:a16="http://schemas.microsoft.com/office/drawing/2014/main" id="{30744FF6-F0F6-44B8-9A8F-31F85EA6488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
        <p:nvSpPr>
          <p:cNvPr id="4" name="Content Placeholder 3">
            <a:extLst>
              <a:ext uri="{FF2B5EF4-FFF2-40B4-BE49-F238E27FC236}">
                <a16:creationId xmlns:a16="http://schemas.microsoft.com/office/drawing/2014/main" id="{E04BCBEF-E3F8-4579-8497-943FC1472AB1}"/>
              </a:ext>
            </a:extLst>
          </p:cNvPr>
          <p:cNvSpPr>
            <a:spLocks noGrp="1"/>
          </p:cNvSpPr>
          <p:nvPr>
            <p:ph sz="quarter" idx="1"/>
          </p:nvPr>
        </p:nvSpPr>
        <p:spPr/>
        <p:txBody>
          <a:bodyPr/>
          <a:lstStyle/>
          <a:p>
            <a:r>
              <a:rPr lang="en-US" dirty="0"/>
              <a:t>In Git Bash Terminal, type:</a:t>
            </a:r>
          </a:p>
          <a:p>
            <a:pPr lvl="1"/>
            <a:r>
              <a:rPr lang="en-US" b="1" dirty="0"/>
              <a:t>$ </a:t>
            </a:r>
            <a:r>
              <a:rPr lang="en-US" b="1" dirty="0" err="1"/>
              <a:t>npm</a:t>
            </a:r>
            <a:r>
              <a:rPr lang="en-US" b="1" dirty="0"/>
              <a:t> install --save express</a:t>
            </a:r>
          </a:p>
          <a:p>
            <a:r>
              <a:rPr lang="en-US" dirty="0"/>
              <a:t>This command will: </a:t>
            </a:r>
          </a:p>
          <a:p>
            <a:pPr lvl="1"/>
            <a:r>
              <a:rPr lang="en-US" dirty="0"/>
              <a:t>install express in your application </a:t>
            </a:r>
          </a:p>
          <a:p>
            <a:pPr lvl="1"/>
            <a:r>
              <a:rPr lang="en-US" dirty="0"/>
              <a:t>Create “</a:t>
            </a:r>
            <a:r>
              <a:rPr lang="en-US" b="1" dirty="0" err="1"/>
              <a:t>node_modules</a:t>
            </a:r>
            <a:r>
              <a:rPr lang="en-US" dirty="0"/>
              <a:t>” folder inside your application folder.</a:t>
            </a:r>
          </a:p>
          <a:p>
            <a:pPr lvl="1"/>
            <a:r>
              <a:rPr lang="en-US" dirty="0"/>
              <a:t>add ‘express’ in the “</a:t>
            </a:r>
            <a:r>
              <a:rPr lang="en-US" b="1" dirty="0"/>
              <a:t>dependencies</a:t>
            </a:r>
            <a:r>
              <a:rPr lang="en-US" dirty="0"/>
              <a:t>” of “</a:t>
            </a:r>
            <a:r>
              <a:rPr lang="en-US" b="1" u="sng" dirty="0" err="1"/>
              <a:t>package.json</a:t>
            </a:r>
            <a:r>
              <a:rPr lang="en-US" dirty="0"/>
              <a:t>” file.</a:t>
            </a:r>
          </a:p>
          <a:p>
            <a:pPr lvl="1"/>
            <a:endParaRPr lang="en-US" dirty="0"/>
          </a:p>
        </p:txBody>
      </p:sp>
      <p:pic>
        <p:nvPicPr>
          <p:cNvPr id="5" name="Picture 4">
            <a:extLst>
              <a:ext uri="{FF2B5EF4-FFF2-40B4-BE49-F238E27FC236}">
                <a16:creationId xmlns:a16="http://schemas.microsoft.com/office/drawing/2014/main" id="{C39EE179-E4B0-4418-9477-D404AB852109}"/>
              </a:ext>
            </a:extLst>
          </p:cNvPr>
          <p:cNvPicPr>
            <a:picLocks noChangeAspect="1"/>
          </p:cNvPicPr>
          <p:nvPr/>
        </p:nvPicPr>
        <p:blipFill>
          <a:blip r:embed="rId2"/>
          <a:stretch>
            <a:fillRect/>
          </a:stretch>
        </p:blipFill>
        <p:spPr>
          <a:xfrm>
            <a:off x="2590800" y="5174255"/>
            <a:ext cx="3429000" cy="1176950"/>
          </a:xfrm>
          <a:prstGeom prst="rect">
            <a:avLst/>
          </a:prstGeom>
        </p:spPr>
      </p:pic>
    </p:spTree>
    <p:extLst>
      <p:ext uri="{BB962C8B-B14F-4D97-AF65-F5344CB8AC3E}">
        <p14:creationId xmlns:p14="http://schemas.microsoft.com/office/powerpoint/2010/main" val="35168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D1B-B733-416E-8C9D-0E644305B212}"/>
              </a:ext>
            </a:extLst>
          </p:cNvPr>
          <p:cNvSpPr>
            <a:spLocks noGrp="1"/>
          </p:cNvSpPr>
          <p:nvPr>
            <p:ph type="title"/>
          </p:nvPr>
        </p:nvSpPr>
        <p:spPr/>
        <p:txBody>
          <a:bodyPr/>
          <a:lstStyle/>
          <a:p>
            <a:r>
              <a:rPr lang="en-US" dirty="0"/>
              <a:t>Including Express in app.js File</a:t>
            </a:r>
          </a:p>
        </p:txBody>
      </p:sp>
      <p:sp>
        <p:nvSpPr>
          <p:cNvPr id="3" name="Slide Number Placeholder 2">
            <a:extLst>
              <a:ext uri="{FF2B5EF4-FFF2-40B4-BE49-F238E27FC236}">
                <a16:creationId xmlns:a16="http://schemas.microsoft.com/office/drawing/2014/main" id="{FA720865-0E70-4313-ADB9-7A801118FA4E}"/>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4" name="Content Placeholder 3">
            <a:extLst>
              <a:ext uri="{FF2B5EF4-FFF2-40B4-BE49-F238E27FC236}">
                <a16:creationId xmlns:a16="http://schemas.microsoft.com/office/drawing/2014/main" id="{4BDE3772-6B2D-41CA-91A6-6108262A275D}"/>
              </a:ext>
            </a:extLst>
          </p:cNvPr>
          <p:cNvSpPr>
            <a:spLocks noGrp="1"/>
          </p:cNvSpPr>
          <p:nvPr>
            <p:ph sz="quarter" idx="1"/>
          </p:nvPr>
        </p:nvSpPr>
        <p:spPr>
          <a:xfrm>
            <a:off x="228600" y="1600200"/>
            <a:ext cx="8763000" cy="4953000"/>
          </a:xfrm>
        </p:spPr>
        <p:txBody>
          <a:bodyPr/>
          <a:lstStyle/>
          <a:p>
            <a:r>
              <a:rPr lang="en-US" dirty="0"/>
              <a:t>To be able to use </a:t>
            </a:r>
            <a:r>
              <a:rPr lang="en-US" b="1" dirty="0"/>
              <a:t>express</a:t>
            </a:r>
            <a:r>
              <a:rPr lang="en-US" dirty="0"/>
              <a:t> inside your </a:t>
            </a:r>
            <a:r>
              <a:rPr lang="en-US" b="1" dirty="0"/>
              <a:t>app.js</a:t>
            </a:r>
            <a:r>
              <a:rPr lang="en-US" dirty="0"/>
              <a:t>, write: </a:t>
            </a:r>
          </a:p>
          <a:p>
            <a:endParaRPr lang="en-US" dirty="0"/>
          </a:p>
          <a:p>
            <a:endParaRPr lang="en-US" dirty="0"/>
          </a:p>
          <a:p>
            <a:endParaRPr lang="en-US" dirty="0"/>
          </a:p>
          <a:p>
            <a:r>
              <a:rPr lang="en-US" dirty="0"/>
              <a:t>The second line makes an instance of express called, </a:t>
            </a:r>
            <a:r>
              <a:rPr lang="en-US" b="1" dirty="0"/>
              <a:t>app</a:t>
            </a:r>
          </a:p>
          <a:p>
            <a:r>
              <a:rPr lang="en-US" dirty="0"/>
              <a:t>This instance will be used inside app.js to handle requests and send responses</a:t>
            </a:r>
          </a:p>
        </p:txBody>
      </p:sp>
      <p:pic>
        <p:nvPicPr>
          <p:cNvPr id="5" name="Picture 4">
            <a:extLst>
              <a:ext uri="{FF2B5EF4-FFF2-40B4-BE49-F238E27FC236}">
                <a16:creationId xmlns:a16="http://schemas.microsoft.com/office/drawing/2014/main" id="{17F7AFB9-3D5E-4B38-9E80-34D74AB5FE79}"/>
              </a:ext>
            </a:extLst>
          </p:cNvPr>
          <p:cNvPicPr>
            <a:picLocks noChangeAspect="1"/>
          </p:cNvPicPr>
          <p:nvPr/>
        </p:nvPicPr>
        <p:blipFill>
          <a:blip r:embed="rId2"/>
          <a:stretch>
            <a:fillRect/>
          </a:stretch>
        </p:blipFill>
        <p:spPr>
          <a:xfrm>
            <a:off x="1371600" y="2309812"/>
            <a:ext cx="4863761" cy="1119188"/>
          </a:xfrm>
          <a:prstGeom prst="rect">
            <a:avLst/>
          </a:prstGeom>
        </p:spPr>
      </p:pic>
    </p:spTree>
    <p:extLst>
      <p:ext uri="{BB962C8B-B14F-4D97-AF65-F5344CB8AC3E}">
        <p14:creationId xmlns:p14="http://schemas.microsoft.com/office/powerpoint/2010/main" val="215981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3701-37EC-4A47-84F4-B06441AF81E1}"/>
              </a:ext>
            </a:extLst>
          </p:cNvPr>
          <p:cNvSpPr>
            <a:spLocks noGrp="1"/>
          </p:cNvSpPr>
          <p:nvPr>
            <p:ph type="title"/>
          </p:nvPr>
        </p:nvSpPr>
        <p:spPr>
          <a:xfrm>
            <a:off x="304800" y="228600"/>
            <a:ext cx="8461248" cy="990600"/>
          </a:xfrm>
        </p:spPr>
        <p:txBody>
          <a:bodyPr>
            <a:normAutofit fontScale="90000"/>
          </a:bodyPr>
          <a:lstStyle/>
          <a:p>
            <a:r>
              <a:rPr lang="en-US" dirty="0"/>
              <a:t>Starting Server and Making Home Route</a:t>
            </a:r>
          </a:p>
        </p:txBody>
      </p:sp>
      <p:sp>
        <p:nvSpPr>
          <p:cNvPr id="3" name="Slide Number Placeholder 2">
            <a:extLst>
              <a:ext uri="{FF2B5EF4-FFF2-40B4-BE49-F238E27FC236}">
                <a16:creationId xmlns:a16="http://schemas.microsoft.com/office/drawing/2014/main" id="{A61DC73F-93C1-448B-9E57-66B1FD6EA57B}"/>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pic>
        <p:nvPicPr>
          <p:cNvPr id="5" name="Picture 4">
            <a:extLst>
              <a:ext uri="{FF2B5EF4-FFF2-40B4-BE49-F238E27FC236}">
                <a16:creationId xmlns:a16="http://schemas.microsoft.com/office/drawing/2014/main" id="{8170A4BD-F268-4CD7-8828-8198DC627E02}"/>
              </a:ext>
            </a:extLst>
          </p:cNvPr>
          <p:cNvPicPr>
            <a:picLocks noChangeAspect="1"/>
          </p:cNvPicPr>
          <p:nvPr/>
        </p:nvPicPr>
        <p:blipFill>
          <a:blip r:embed="rId2"/>
          <a:stretch>
            <a:fillRect/>
          </a:stretch>
        </p:blipFill>
        <p:spPr>
          <a:xfrm>
            <a:off x="419598" y="1676400"/>
            <a:ext cx="6247404" cy="4876800"/>
          </a:xfrm>
          <a:prstGeom prst="rect">
            <a:avLst/>
          </a:prstGeom>
        </p:spPr>
      </p:pic>
    </p:spTree>
    <p:extLst>
      <p:ext uri="{BB962C8B-B14F-4D97-AF65-F5344CB8AC3E}">
        <p14:creationId xmlns:p14="http://schemas.microsoft.com/office/powerpoint/2010/main" val="9653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6402-16B1-4C7E-9FC3-F79E06451110}"/>
              </a:ext>
            </a:extLst>
          </p:cNvPr>
          <p:cNvSpPr>
            <a:spLocks noGrp="1"/>
          </p:cNvSpPr>
          <p:nvPr>
            <p:ph type="title"/>
          </p:nvPr>
        </p:nvSpPr>
        <p:spPr>
          <a:xfrm>
            <a:off x="533400" y="228600"/>
            <a:ext cx="8232648" cy="990600"/>
          </a:xfrm>
        </p:spPr>
        <p:txBody>
          <a:bodyPr>
            <a:normAutofit/>
          </a:bodyPr>
          <a:lstStyle/>
          <a:p>
            <a:r>
              <a:rPr lang="en-US" dirty="0"/>
              <a:t>Routing in Express.js</a:t>
            </a:r>
          </a:p>
        </p:txBody>
      </p:sp>
      <p:sp>
        <p:nvSpPr>
          <p:cNvPr id="3" name="Slide Number Placeholder 2">
            <a:extLst>
              <a:ext uri="{FF2B5EF4-FFF2-40B4-BE49-F238E27FC236}">
                <a16:creationId xmlns:a16="http://schemas.microsoft.com/office/drawing/2014/main" id="{8A3FC50F-2D66-4E5B-9AEF-28AFB2FABF14}"/>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sp>
        <p:nvSpPr>
          <p:cNvPr id="4" name="Content Placeholder 3">
            <a:extLst>
              <a:ext uri="{FF2B5EF4-FFF2-40B4-BE49-F238E27FC236}">
                <a16:creationId xmlns:a16="http://schemas.microsoft.com/office/drawing/2014/main" id="{F62A7705-1A31-4A8C-8CC1-BE6CEF2BA8E4}"/>
              </a:ext>
            </a:extLst>
          </p:cNvPr>
          <p:cNvSpPr>
            <a:spLocks noGrp="1"/>
          </p:cNvSpPr>
          <p:nvPr>
            <p:ph sz="quarter" idx="1"/>
          </p:nvPr>
        </p:nvSpPr>
        <p:spPr>
          <a:xfrm>
            <a:off x="152400" y="1569720"/>
            <a:ext cx="8763000" cy="5059680"/>
          </a:xfrm>
        </p:spPr>
        <p:txBody>
          <a:bodyPr>
            <a:normAutofit/>
          </a:bodyPr>
          <a:lstStyle/>
          <a:p>
            <a:r>
              <a:rPr lang="en-US" sz="2600" b="1" i="1" dirty="0"/>
              <a:t>Routing</a:t>
            </a:r>
            <a:r>
              <a:rPr lang="en-US" sz="2600" dirty="0"/>
              <a:t> refers to how an application responds to a client request to a particular URI (or path) and a specific HTTP request method (GET, POST, and so on).</a:t>
            </a:r>
          </a:p>
          <a:p>
            <a:r>
              <a:rPr lang="en-US" sz="2600" dirty="0"/>
              <a:t>You define routing using methods of the </a:t>
            </a:r>
            <a:r>
              <a:rPr lang="en-US" sz="2600" b="1" dirty="0"/>
              <a:t>Express “app” object </a:t>
            </a:r>
            <a:r>
              <a:rPr lang="en-US" sz="2600" dirty="0"/>
              <a:t>that correspond to HTTP methods.</a:t>
            </a:r>
          </a:p>
          <a:p>
            <a:r>
              <a:rPr lang="en-US" sz="2600" dirty="0"/>
              <a:t>For example, </a:t>
            </a:r>
            <a:r>
              <a:rPr lang="en-US" sz="2600" b="1" dirty="0" err="1"/>
              <a:t>app.get</a:t>
            </a:r>
            <a:r>
              <a:rPr lang="en-US" sz="2600" b="1" dirty="0"/>
              <a:t>( ) </a:t>
            </a:r>
            <a:r>
              <a:rPr lang="en-US" sz="2600" dirty="0"/>
              <a:t>to handle GET requests </a:t>
            </a:r>
            <a:br>
              <a:rPr lang="en-US" sz="2600" dirty="0"/>
            </a:br>
            <a:r>
              <a:rPr lang="en-US" sz="2600" b="1" dirty="0"/>
              <a:t>and </a:t>
            </a:r>
            <a:r>
              <a:rPr lang="en-US" sz="2600" b="1" dirty="0" err="1"/>
              <a:t>app.post</a:t>
            </a:r>
            <a:r>
              <a:rPr lang="en-US" sz="2600" b="1" dirty="0"/>
              <a:t>( )</a:t>
            </a:r>
            <a:r>
              <a:rPr lang="en-US" sz="2600" dirty="0"/>
              <a:t> to handle POST requests.</a:t>
            </a:r>
          </a:p>
          <a:p>
            <a:r>
              <a:rPr lang="en-US" sz="2600" dirty="0"/>
              <a:t>These routing methods specify a </a:t>
            </a:r>
            <a:r>
              <a:rPr lang="en-US" sz="2600" b="1" dirty="0"/>
              <a:t>callback function </a:t>
            </a:r>
          </a:p>
          <a:p>
            <a:r>
              <a:rPr lang="en-US" sz="2600" dirty="0"/>
              <a:t>The application “listens” for requests that match the specified </a:t>
            </a:r>
            <a:r>
              <a:rPr lang="en-US" sz="2600" b="1" dirty="0"/>
              <a:t>route(s)</a:t>
            </a:r>
            <a:r>
              <a:rPr lang="en-US" sz="2600" dirty="0"/>
              <a:t> and </a:t>
            </a:r>
            <a:r>
              <a:rPr lang="en-US" sz="2600" b="1" dirty="0"/>
              <a:t>method(s)</a:t>
            </a:r>
            <a:r>
              <a:rPr lang="en-US" sz="2600" dirty="0"/>
              <a:t>, and when it detects a match, it calls the specified callback function.</a:t>
            </a:r>
          </a:p>
        </p:txBody>
      </p:sp>
    </p:spTree>
    <p:extLst>
      <p:ext uri="{BB962C8B-B14F-4D97-AF65-F5344CB8AC3E}">
        <p14:creationId xmlns:p14="http://schemas.microsoft.com/office/powerpoint/2010/main" val="132588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62E4-F90A-4CDF-AC4B-CF93F618687E}"/>
              </a:ext>
            </a:extLst>
          </p:cNvPr>
          <p:cNvSpPr>
            <a:spLocks noGrp="1"/>
          </p:cNvSpPr>
          <p:nvPr>
            <p:ph type="title"/>
          </p:nvPr>
        </p:nvSpPr>
        <p:spPr/>
        <p:txBody>
          <a:bodyPr>
            <a:normAutofit/>
          </a:bodyPr>
          <a:lstStyle/>
          <a:p>
            <a:r>
              <a:rPr lang="en-US" dirty="0"/>
              <a:t>The Used Technologies</a:t>
            </a:r>
          </a:p>
        </p:txBody>
      </p:sp>
      <p:sp>
        <p:nvSpPr>
          <p:cNvPr id="3" name="Slide Number Placeholder 2">
            <a:extLst>
              <a:ext uri="{FF2B5EF4-FFF2-40B4-BE49-F238E27FC236}">
                <a16:creationId xmlns:a16="http://schemas.microsoft.com/office/drawing/2014/main" id="{0AF37A03-E4AA-4426-A596-A9A0F6D3F21A}"/>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4" name="Content Placeholder 3">
            <a:extLst>
              <a:ext uri="{FF2B5EF4-FFF2-40B4-BE49-F238E27FC236}">
                <a16:creationId xmlns:a16="http://schemas.microsoft.com/office/drawing/2014/main" id="{E36363B0-1215-4CFC-9A7F-B9020AF8FBF1}"/>
              </a:ext>
            </a:extLst>
          </p:cNvPr>
          <p:cNvSpPr>
            <a:spLocks noGrp="1"/>
          </p:cNvSpPr>
          <p:nvPr>
            <p:ph sz="quarter" idx="1"/>
          </p:nvPr>
        </p:nvSpPr>
        <p:spPr>
          <a:xfrm>
            <a:off x="381000" y="1752600"/>
            <a:ext cx="8153400" cy="4495800"/>
          </a:xfrm>
        </p:spPr>
        <p:txBody>
          <a:bodyPr>
            <a:normAutofit fontScale="92500" lnSpcReduction="10000"/>
          </a:bodyPr>
          <a:lstStyle/>
          <a:p>
            <a:r>
              <a:rPr lang="en-US" dirty="0"/>
              <a:t>Node.JS </a:t>
            </a:r>
          </a:p>
          <a:p>
            <a:r>
              <a:rPr lang="en-US" dirty="0"/>
              <a:t>Express.JS </a:t>
            </a:r>
          </a:p>
          <a:p>
            <a:r>
              <a:rPr lang="en-US" dirty="0"/>
              <a:t>MongoDB and Mongoose</a:t>
            </a:r>
          </a:p>
          <a:p>
            <a:r>
              <a:rPr lang="en-US" dirty="0"/>
              <a:t>PUG Template Engine (PUG = Jade)</a:t>
            </a:r>
          </a:p>
          <a:p>
            <a:r>
              <a:rPr lang="en-US" dirty="0"/>
              <a:t>Bootstrap</a:t>
            </a:r>
          </a:p>
          <a:p>
            <a:endParaRPr lang="en-US" dirty="0"/>
          </a:p>
          <a:p>
            <a:r>
              <a:rPr lang="en-US" dirty="0"/>
              <a:t>Package Managers and other Tools:</a:t>
            </a:r>
          </a:p>
          <a:p>
            <a:pPr lvl="1"/>
            <a:r>
              <a:rPr lang="en-US" dirty="0"/>
              <a:t>NPM (Node Package Manager)</a:t>
            </a:r>
          </a:p>
          <a:p>
            <a:pPr lvl="1"/>
            <a:r>
              <a:rPr lang="en-US" dirty="0"/>
              <a:t>Bower Package Manager</a:t>
            </a:r>
          </a:p>
          <a:p>
            <a:pPr lvl="1"/>
            <a:r>
              <a:rPr lang="en-US" dirty="0"/>
              <a:t>GIT Bash</a:t>
            </a:r>
          </a:p>
          <a:p>
            <a:endParaRPr lang="en-US" dirty="0"/>
          </a:p>
          <a:p>
            <a:endParaRPr lang="en-US" dirty="0"/>
          </a:p>
          <a:p>
            <a:endParaRPr lang="en-US" dirty="0"/>
          </a:p>
        </p:txBody>
      </p:sp>
    </p:spTree>
    <p:extLst>
      <p:ext uri="{BB962C8B-B14F-4D97-AF65-F5344CB8AC3E}">
        <p14:creationId xmlns:p14="http://schemas.microsoft.com/office/powerpoint/2010/main" val="189893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6402-16B1-4C7E-9FC3-F79E06451110}"/>
              </a:ext>
            </a:extLst>
          </p:cNvPr>
          <p:cNvSpPr>
            <a:spLocks noGrp="1"/>
          </p:cNvSpPr>
          <p:nvPr>
            <p:ph type="title"/>
          </p:nvPr>
        </p:nvSpPr>
        <p:spPr>
          <a:xfrm>
            <a:off x="533400" y="228600"/>
            <a:ext cx="8232648" cy="990600"/>
          </a:xfrm>
        </p:spPr>
        <p:txBody>
          <a:bodyPr>
            <a:normAutofit/>
          </a:bodyPr>
          <a:lstStyle/>
          <a:p>
            <a:r>
              <a:rPr lang="en-US" dirty="0"/>
              <a:t>Routing Examples </a:t>
            </a:r>
          </a:p>
        </p:txBody>
      </p:sp>
      <p:sp>
        <p:nvSpPr>
          <p:cNvPr id="3" name="Slide Number Placeholder 2">
            <a:extLst>
              <a:ext uri="{FF2B5EF4-FFF2-40B4-BE49-F238E27FC236}">
                <a16:creationId xmlns:a16="http://schemas.microsoft.com/office/drawing/2014/main" id="{8A3FC50F-2D66-4E5B-9AEF-28AFB2FABF14}"/>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
        <p:nvSpPr>
          <p:cNvPr id="4" name="Content Placeholder 3">
            <a:extLst>
              <a:ext uri="{FF2B5EF4-FFF2-40B4-BE49-F238E27FC236}">
                <a16:creationId xmlns:a16="http://schemas.microsoft.com/office/drawing/2014/main" id="{F62A7705-1A31-4A8C-8CC1-BE6CEF2BA8E4}"/>
              </a:ext>
            </a:extLst>
          </p:cNvPr>
          <p:cNvSpPr>
            <a:spLocks noGrp="1"/>
          </p:cNvSpPr>
          <p:nvPr>
            <p:ph sz="quarter" idx="1"/>
          </p:nvPr>
        </p:nvSpPr>
        <p:spPr>
          <a:xfrm>
            <a:off x="152400" y="1569720"/>
            <a:ext cx="8763000" cy="4495800"/>
          </a:xfrm>
        </p:spPr>
        <p:txBody>
          <a:bodyPr>
            <a:normAutofit/>
          </a:bodyPr>
          <a:lstStyle/>
          <a:p>
            <a:endParaRPr lang="en-US" sz="2800" dirty="0"/>
          </a:p>
        </p:txBody>
      </p:sp>
      <p:pic>
        <p:nvPicPr>
          <p:cNvPr id="5" name="Picture 4">
            <a:extLst>
              <a:ext uri="{FF2B5EF4-FFF2-40B4-BE49-F238E27FC236}">
                <a16:creationId xmlns:a16="http://schemas.microsoft.com/office/drawing/2014/main" id="{35130655-346C-4145-82C5-210B2F64A5DB}"/>
              </a:ext>
            </a:extLst>
          </p:cNvPr>
          <p:cNvPicPr>
            <a:picLocks noChangeAspect="1"/>
          </p:cNvPicPr>
          <p:nvPr/>
        </p:nvPicPr>
        <p:blipFill>
          <a:blip r:embed="rId2"/>
          <a:stretch>
            <a:fillRect/>
          </a:stretch>
        </p:blipFill>
        <p:spPr>
          <a:xfrm>
            <a:off x="0" y="1527715"/>
            <a:ext cx="5791200" cy="1647825"/>
          </a:xfrm>
          <a:prstGeom prst="rect">
            <a:avLst/>
          </a:prstGeom>
        </p:spPr>
      </p:pic>
      <p:sp>
        <p:nvSpPr>
          <p:cNvPr id="14" name="TextBox 13">
            <a:extLst>
              <a:ext uri="{FF2B5EF4-FFF2-40B4-BE49-F238E27FC236}">
                <a16:creationId xmlns:a16="http://schemas.microsoft.com/office/drawing/2014/main" id="{9D18D79A-75A3-4094-B0A0-3D0E258B9F9F}"/>
              </a:ext>
            </a:extLst>
          </p:cNvPr>
          <p:cNvSpPr txBox="1"/>
          <p:nvPr/>
        </p:nvSpPr>
        <p:spPr>
          <a:xfrm>
            <a:off x="5900910" y="1684591"/>
            <a:ext cx="1906291" cy="1107996"/>
          </a:xfrm>
          <a:prstGeom prst="rect">
            <a:avLst/>
          </a:prstGeom>
          <a:noFill/>
        </p:spPr>
        <p:txBody>
          <a:bodyPr wrap="none" rtlCol="0">
            <a:spAutoFit/>
          </a:bodyPr>
          <a:lstStyle/>
          <a:p>
            <a:r>
              <a:rPr lang="en-US" sz="2200" b="1" dirty="0"/>
              <a:t>URL: </a:t>
            </a:r>
          </a:p>
          <a:p>
            <a:r>
              <a:rPr lang="en-US" sz="2200" b="1" dirty="0">
                <a:solidFill>
                  <a:srgbClr val="FF0000"/>
                </a:solidFill>
              </a:rPr>
              <a:t>localhost:3000</a:t>
            </a:r>
            <a:br>
              <a:rPr lang="en-US" sz="2200" b="1" dirty="0"/>
            </a:br>
            <a:r>
              <a:rPr lang="en-US" sz="2200" b="1" dirty="0"/>
              <a:t>Method: Get</a:t>
            </a:r>
          </a:p>
        </p:txBody>
      </p:sp>
      <p:sp>
        <p:nvSpPr>
          <p:cNvPr id="15" name="TextBox 14">
            <a:extLst>
              <a:ext uri="{FF2B5EF4-FFF2-40B4-BE49-F238E27FC236}">
                <a16:creationId xmlns:a16="http://schemas.microsoft.com/office/drawing/2014/main" id="{3E3CB33E-E099-47FF-BEFE-4C9D1C06B625}"/>
              </a:ext>
            </a:extLst>
          </p:cNvPr>
          <p:cNvSpPr txBox="1"/>
          <p:nvPr/>
        </p:nvSpPr>
        <p:spPr>
          <a:xfrm>
            <a:off x="5495607" y="3185720"/>
            <a:ext cx="3399905" cy="1107996"/>
          </a:xfrm>
          <a:prstGeom prst="rect">
            <a:avLst/>
          </a:prstGeom>
          <a:noFill/>
        </p:spPr>
        <p:txBody>
          <a:bodyPr wrap="none" rtlCol="0">
            <a:spAutoFit/>
          </a:bodyPr>
          <a:lstStyle/>
          <a:p>
            <a:r>
              <a:rPr lang="en-US" sz="2200" b="1" dirty="0"/>
              <a:t>URL: </a:t>
            </a:r>
          </a:p>
          <a:p>
            <a:r>
              <a:rPr lang="en-US" sz="2200" b="1" dirty="0">
                <a:solidFill>
                  <a:srgbClr val="FF0000"/>
                </a:solidFill>
              </a:rPr>
              <a:t>localhost:3000/articles/add</a:t>
            </a:r>
            <a:br>
              <a:rPr lang="en-US" sz="2200" b="1" dirty="0"/>
            </a:br>
            <a:r>
              <a:rPr lang="en-US" sz="2200" b="1" dirty="0"/>
              <a:t>Method: </a:t>
            </a:r>
            <a:r>
              <a:rPr lang="en-US" sz="2200" b="1" u="sng" dirty="0"/>
              <a:t>Get</a:t>
            </a:r>
          </a:p>
        </p:txBody>
      </p:sp>
      <p:pic>
        <p:nvPicPr>
          <p:cNvPr id="16" name="Picture 15">
            <a:extLst>
              <a:ext uri="{FF2B5EF4-FFF2-40B4-BE49-F238E27FC236}">
                <a16:creationId xmlns:a16="http://schemas.microsoft.com/office/drawing/2014/main" id="{F7ADFB8F-9816-4CF2-AF84-34C825C9974D}"/>
              </a:ext>
            </a:extLst>
          </p:cNvPr>
          <p:cNvPicPr>
            <a:picLocks noChangeAspect="1"/>
          </p:cNvPicPr>
          <p:nvPr/>
        </p:nvPicPr>
        <p:blipFill>
          <a:blip r:embed="rId3"/>
          <a:stretch>
            <a:fillRect/>
          </a:stretch>
        </p:blipFill>
        <p:spPr>
          <a:xfrm>
            <a:off x="-13171" y="3235440"/>
            <a:ext cx="5229225" cy="1152525"/>
          </a:xfrm>
          <a:prstGeom prst="rect">
            <a:avLst/>
          </a:prstGeom>
        </p:spPr>
      </p:pic>
      <p:pic>
        <p:nvPicPr>
          <p:cNvPr id="17" name="Picture 16">
            <a:extLst>
              <a:ext uri="{FF2B5EF4-FFF2-40B4-BE49-F238E27FC236}">
                <a16:creationId xmlns:a16="http://schemas.microsoft.com/office/drawing/2014/main" id="{4F5E1E15-36E2-4DFD-841C-8DF33293593A}"/>
              </a:ext>
            </a:extLst>
          </p:cNvPr>
          <p:cNvPicPr>
            <a:picLocks noChangeAspect="1"/>
          </p:cNvPicPr>
          <p:nvPr/>
        </p:nvPicPr>
        <p:blipFill>
          <a:blip r:embed="rId4"/>
          <a:stretch>
            <a:fillRect/>
          </a:stretch>
        </p:blipFill>
        <p:spPr>
          <a:xfrm>
            <a:off x="-1237" y="4479485"/>
            <a:ext cx="5286375" cy="990600"/>
          </a:xfrm>
          <a:prstGeom prst="rect">
            <a:avLst/>
          </a:prstGeom>
        </p:spPr>
      </p:pic>
      <p:sp>
        <p:nvSpPr>
          <p:cNvPr id="18" name="TextBox 17">
            <a:extLst>
              <a:ext uri="{FF2B5EF4-FFF2-40B4-BE49-F238E27FC236}">
                <a16:creationId xmlns:a16="http://schemas.microsoft.com/office/drawing/2014/main" id="{CD09067E-EFB9-4633-95EA-0983D57117CB}"/>
              </a:ext>
            </a:extLst>
          </p:cNvPr>
          <p:cNvSpPr txBox="1"/>
          <p:nvPr/>
        </p:nvSpPr>
        <p:spPr>
          <a:xfrm>
            <a:off x="5482572" y="4386049"/>
            <a:ext cx="3399905" cy="1107996"/>
          </a:xfrm>
          <a:prstGeom prst="rect">
            <a:avLst/>
          </a:prstGeom>
          <a:noFill/>
        </p:spPr>
        <p:txBody>
          <a:bodyPr wrap="none" rtlCol="0">
            <a:spAutoFit/>
          </a:bodyPr>
          <a:lstStyle/>
          <a:p>
            <a:r>
              <a:rPr lang="en-US" sz="2200" b="1" dirty="0"/>
              <a:t>URL: </a:t>
            </a:r>
          </a:p>
          <a:p>
            <a:r>
              <a:rPr lang="en-US" sz="2200" b="1" dirty="0">
                <a:solidFill>
                  <a:srgbClr val="FF0000"/>
                </a:solidFill>
              </a:rPr>
              <a:t>localhost:3000/articles/add</a:t>
            </a:r>
            <a:br>
              <a:rPr lang="en-US" sz="2200" b="1" dirty="0"/>
            </a:br>
            <a:r>
              <a:rPr lang="en-US" sz="2200" b="1" dirty="0"/>
              <a:t>Method: </a:t>
            </a:r>
            <a:r>
              <a:rPr lang="en-US" sz="2200" b="1" u="sng" dirty="0"/>
              <a:t>Post</a:t>
            </a:r>
          </a:p>
        </p:txBody>
      </p:sp>
      <p:sp>
        <p:nvSpPr>
          <p:cNvPr id="19" name="TextBox 18">
            <a:extLst>
              <a:ext uri="{FF2B5EF4-FFF2-40B4-BE49-F238E27FC236}">
                <a16:creationId xmlns:a16="http://schemas.microsoft.com/office/drawing/2014/main" id="{709C0930-376C-48C8-9EA3-AD4B2832E870}"/>
              </a:ext>
            </a:extLst>
          </p:cNvPr>
          <p:cNvSpPr txBox="1"/>
          <p:nvPr/>
        </p:nvSpPr>
        <p:spPr>
          <a:xfrm>
            <a:off x="5512868" y="5594135"/>
            <a:ext cx="2981522" cy="1107996"/>
          </a:xfrm>
          <a:prstGeom prst="rect">
            <a:avLst/>
          </a:prstGeom>
          <a:noFill/>
        </p:spPr>
        <p:txBody>
          <a:bodyPr wrap="none" rtlCol="0">
            <a:spAutoFit/>
          </a:bodyPr>
          <a:lstStyle/>
          <a:p>
            <a:r>
              <a:rPr lang="en-US" sz="2200" b="1" dirty="0"/>
              <a:t>URL: </a:t>
            </a:r>
          </a:p>
          <a:p>
            <a:r>
              <a:rPr lang="en-US" sz="2200" b="1" dirty="0">
                <a:solidFill>
                  <a:srgbClr val="FF0000"/>
                </a:solidFill>
              </a:rPr>
              <a:t>localhost:3000/article/5</a:t>
            </a:r>
            <a:br>
              <a:rPr lang="en-US" sz="2200" b="1" dirty="0"/>
            </a:br>
            <a:r>
              <a:rPr lang="en-US" sz="2200" b="1" dirty="0"/>
              <a:t>Method: Get</a:t>
            </a:r>
          </a:p>
        </p:txBody>
      </p:sp>
      <p:pic>
        <p:nvPicPr>
          <p:cNvPr id="20" name="Picture 19">
            <a:extLst>
              <a:ext uri="{FF2B5EF4-FFF2-40B4-BE49-F238E27FC236}">
                <a16:creationId xmlns:a16="http://schemas.microsoft.com/office/drawing/2014/main" id="{65265D46-E3CF-4B75-8A6F-4E7CA144D2FC}"/>
              </a:ext>
            </a:extLst>
          </p:cNvPr>
          <p:cNvPicPr>
            <a:picLocks noChangeAspect="1"/>
          </p:cNvPicPr>
          <p:nvPr/>
        </p:nvPicPr>
        <p:blipFill>
          <a:blip r:embed="rId5"/>
          <a:stretch>
            <a:fillRect/>
          </a:stretch>
        </p:blipFill>
        <p:spPr>
          <a:xfrm>
            <a:off x="-17761" y="5667313"/>
            <a:ext cx="5500333" cy="1114514"/>
          </a:xfrm>
          <a:prstGeom prst="rect">
            <a:avLst/>
          </a:prstGeom>
        </p:spPr>
      </p:pic>
    </p:spTree>
    <p:extLst>
      <p:ext uri="{BB962C8B-B14F-4D97-AF65-F5344CB8AC3E}">
        <p14:creationId xmlns:p14="http://schemas.microsoft.com/office/powerpoint/2010/main" val="80237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FE3D-410C-4A29-AF2D-24E96525B8B1}"/>
              </a:ext>
            </a:extLst>
          </p:cNvPr>
          <p:cNvSpPr>
            <a:spLocks noGrp="1"/>
          </p:cNvSpPr>
          <p:nvPr>
            <p:ph type="title"/>
          </p:nvPr>
        </p:nvSpPr>
        <p:spPr/>
        <p:txBody>
          <a:bodyPr>
            <a:normAutofit/>
          </a:bodyPr>
          <a:lstStyle/>
          <a:p>
            <a:r>
              <a:rPr lang="en-US" b="1" dirty="0"/>
              <a:t>Response methods</a:t>
            </a:r>
            <a:endParaRPr lang="en-US" dirty="0"/>
          </a:p>
        </p:txBody>
      </p:sp>
      <p:sp>
        <p:nvSpPr>
          <p:cNvPr id="3" name="Slide Number Placeholder 2">
            <a:extLst>
              <a:ext uri="{FF2B5EF4-FFF2-40B4-BE49-F238E27FC236}">
                <a16:creationId xmlns:a16="http://schemas.microsoft.com/office/drawing/2014/main" id="{5F3DC057-BF31-4DC8-99E5-555D63045B96}"/>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
        <p:nvSpPr>
          <p:cNvPr id="4" name="Content Placeholder 3">
            <a:extLst>
              <a:ext uri="{FF2B5EF4-FFF2-40B4-BE49-F238E27FC236}">
                <a16:creationId xmlns:a16="http://schemas.microsoft.com/office/drawing/2014/main" id="{363B68AF-D688-475A-BD14-7F1CD3E7E43E}"/>
              </a:ext>
            </a:extLst>
          </p:cNvPr>
          <p:cNvSpPr>
            <a:spLocks noGrp="1"/>
          </p:cNvSpPr>
          <p:nvPr>
            <p:ph sz="quarter" idx="1"/>
          </p:nvPr>
        </p:nvSpPr>
        <p:spPr/>
        <p:txBody>
          <a:bodyPr/>
          <a:lstStyle/>
          <a:p>
            <a:r>
              <a:rPr lang="en-US" dirty="0"/>
              <a:t>The methods on the response object (</a:t>
            </a:r>
            <a:r>
              <a:rPr lang="en-US" b="1" dirty="0"/>
              <a:t>res</a:t>
            </a:r>
            <a:r>
              <a:rPr lang="en-US" dirty="0"/>
              <a:t>) in the following table can </a:t>
            </a:r>
            <a:r>
              <a:rPr lang="en-US" b="1" dirty="0"/>
              <a:t>send a response to the client</a:t>
            </a:r>
            <a:r>
              <a:rPr lang="en-US" dirty="0"/>
              <a:t>, and terminate the request-response cycle.</a:t>
            </a:r>
          </a:p>
        </p:txBody>
      </p:sp>
      <p:pic>
        <p:nvPicPr>
          <p:cNvPr id="7" name="Picture 6">
            <a:extLst>
              <a:ext uri="{FF2B5EF4-FFF2-40B4-BE49-F238E27FC236}">
                <a16:creationId xmlns:a16="http://schemas.microsoft.com/office/drawing/2014/main" id="{FBCA81BF-9CD6-44D7-8041-0BB52CC4015F}"/>
              </a:ext>
            </a:extLst>
          </p:cNvPr>
          <p:cNvPicPr>
            <a:picLocks noChangeAspect="1"/>
          </p:cNvPicPr>
          <p:nvPr/>
        </p:nvPicPr>
        <p:blipFill>
          <a:blip r:embed="rId2"/>
          <a:stretch>
            <a:fillRect/>
          </a:stretch>
        </p:blipFill>
        <p:spPr>
          <a:xfrm>
            <a:off x="762000" y="3037966"/>
            <a:ext cx="7240212" cy="3792492"/>
          </a:xfrm>
          <a:prstGeom prst="rect">
            <a:avLst/>
          </a:prstGeom>
        </p:spPr>
      </p:pic>
      <p:sp>
        <p:nvSpPr>
          <p:cNvPr id="8" name="Rectangle 7">
            <a:extLst>
              <a:ext uri="{FF2B5EF4-FFF2-40B4-BE49-F238E27FC236}">
                <a16:creationId xmlns:a16="http://schemas.microsoft.com/office/drawing/2014/main" id="{621C1F91-0853-45A5-B30A-8EC8777FA837}"/>
              </a:ext>
            </a:extLst>
          </p:cNvPr>
          <p:cNvSpPr/>
          <p:nvPr/>
        </p:nvSpPr>
        <p:spPr>
          <a:xfrm>
            <a:off x="612648" y="6324600"/>
            <a:ext cx="7921752"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C763C8-57C8-4E7A-A88A-B2A967275223}"/>
              </a:ext>
            </a:extLst>
          </p:cNvPr>
          <p:cNvSpPr/>
          <p:nvPr/>
        </p:nvSpPr>
        <p:spPr>
          <a:xfrm>
            <a:off x="609600" y="5829300"/>
            <a:ext cx="7921752"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E2542F-0E00-49B1-841F-206A5444E1E7}"/>
              </a:ext>
            </a:extLst>
          </p:cNvPr>
          <p:cNvSpPr/>
          <p:nvPr/>
        </p:nvSpPr>
        <p:spPr>
          <a:xfrm>
            <a:off x="609600" y="5334000"/>
            <a:ext cx="7921752"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32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06F3-52CF-42E2-BD83-66BE5069F229}"/>
              </a:ext>
            </a:extLst>
          </p:cNvPr>
          <p:cNvSpPr>
            <a:spLocks noGrp="1"/>
          </p:cNvSpPr>
          <p:nvPr>
            <p:ph type="title"/>
          </p:nvPr>
        </p:nvSpPr>
        <p:spPr/>
        <p:txBody>
          <a:bodyPr/>
          <a:lstStyle/>
          <a:p>
            <a:r>
              <a:rPr lang="en-US" dirty="0"/>
              <a:t>Template Engines</a:t>
            </a:r>
          </a:p>
        </p:txBody>
      </p:sp>
      <p:sp>
        <p:nvSpPr>
          <p:cNvPr id="3" name="Slide Number Placeholder 2">
            <a:extLst>
              <a:ext uri="{FF2B5EF4-FFF2-40B4-BE49-F238E27FC236}">
                <a16:creationId xmlns:a16="http://schemas.microsoft.com/office/drawing/2014/main" id="{9DD60B4A-274B-4456-A8D0-D063456FAE2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sp>
        <p:nvSpPr>
          <p:cNvPr id="4" name="Content Placeholder 3">
            <a:extLst>
              <a:ext uri="{FF2B5EF4-FFF2-40B4-BE49-F238E27FC236}">
                <a16:creationId xmlns:a16="http://schemas.microsoft.com/office/drawing/2014/main" id="{229A0B27-E5A5-4C10-8E2D-F48A5CC67DF7}"/>
              </a:ext>
            </a:extLst>
          </p:cNvPr>
          <p:cNvSpPr>
            <a:spLocks noGrp="1"/>
          </p:cNvSpPr>
          <p:nvPr>
            <p:ph sz="quarter" idx="1"/>
          </p:nvPr>
        </p:nvSpPr>
        <p:spPr>
          <a:xfrm>
            <a:off x="228600" y="1828800"/>
            <a:ext cx="8686800" cy="4495800"/>
          </a:xfrm>
        </p:spPr>
        <p:txBody>
          <a:bodyPr>
            <a:normAutofit/>
          </a:bodyPr>
          <a:lstStyle/>
          <a:p>
            <a:r>
              <a:rPr lang="en-US" sz="2800" dirty="0"/>
              <a:t>At runtime, </a:t>
            </a:r>
            <a:r>
              <a:rPr lang="en-US" sz="2800" b="1" dirty="0"/>
              <a:t>the template engine </a:t>
            </a:r>
            <a:r>
              <a:rPr lang="en-US" sz="2800" dirty="0"/>
              <a:t>replaces </a:t>
            </a:r>
            <a:r>
              <a:rPr lang="en-US" sz="2800" b="1" dirty="0"/>
              <a:t>variables</a:t>
            </a:r>
            <a:r>
              <a:rPr lang="en-US" sz="2800" dirty="0"/>
              <a:t> </a:t>
            </a:r>
            <a:r>
              <a:rPr lang="en-US" sz="2800" u="sng" dirty="0"/>
              <a:t>in a template file</a:t>
            </a:r>
            <a:r>
              <a:rPr lang="en-US" sz="2800" dirty="0"/>
              <a:t> with </a:t>
            </a:r>
            <a:r>
              <a:rPr lang="en-US" sz="2800" b="1" dirty="0"/>
              <a:t>actual values</a:t>
            </a:r>
            <a:r>
              <a:rPr lang="en-US" sz="2800" dirty="0"/>
              <a:t>, and transforms the template into </a:t>
            </a:r>
            <a:r>
              <a:rPr lang="en-US" sz="2800" u="sng" dirty="0"/>
              <a:t>an HTML file</a:t>
            </a:r>
            <a:r>
              <a:rPr lang="en-US" sz="2800" dirty="0"/>
              <a:t> sent to the client. </a:t>
            </a:r>
          </a:p>
          <a:p>
            <a:r>
              <a:rPr lang="en-US" sz="2800" dirty="0"/>
              <a:t>This approach makes it easier to design an HTML page.</a:t>
            </a:r>
          </a:p>
          <a:p>
            <a:r>
              <a:rPr lang="en-US" sz="2800" dirty="0"/>
              <a:t>Some popular template engines that work with Express are </a:t>
            </a:r>
            <a:r>
              <a:rPr lang="en-US" sz="2800" b="1" dirty="0"/>
              <a:t>Pug</a:t>
            </a:r>
            <a:r>
              <a:rPr lang="en-US" sz="2800" dirty="0"/>
              <a:t>, </a:t>
            </a:r>
            <a:r>
              <a:rPr lang="en-US" sz="2800" b="1" dirty="0"/>
              <a:t>Mustache</a:t>
            </a:r>
            <a:r>
              <a:rPr lang="en-US" sz="2800" dirty="0"/>
              <a:t>, and </a:t>
            </a:r>
            <a:r>
              <a:rPr lang="en-US" sz="2800" b="1" dirty="0"/>
              <a:t>EJS</a:t>
            </a:r>
            <a:r>
              <a:rPr lang="en-US" sz="2800" dirty="0"/>
              <a:t>. </a:t>
            </a:r>
          </a:p>
          <a:p>
            <a:r>
              <a:rPr lang="en-US" sz="2800" dirty="0"/>
              <a:t>The Express application generator uses </a:t>
            </a:r>
            <a:r>
              <a:rPr lang="en-US" sz="2800" b="1" u="sng" dirty="0"/>
              <a:t>PUG</a:t>
            </a:r>
            <a:r>
              <a:rPr lang="en-US" sz="2800" b="1" dirty="0"/>
              <a:t> (Jade)</a:t>
            </a:r>
            <a:r>
              <a:rPr lang="en-US" sz="2800" dirty="0"/>
              <a:t> as its default, but it also supports several others.</a:t>
            </a:r>
          </a:p>
        </p:txBody>
      </p:sp>
    </p:spTree>
    <p:extLst>
      <p:ext uri="{BB962C8B-B14F-4D97-AF65-F5344CB8AC3E}">
        <p14:creationId xmlns:p14="http://schemas.microsoft.com/office/powerpoint/2010/main" val="151139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06F3-52CF-42E2-BD83-66BE5069F229}"/>
              </a:ext>
            </a:extLst>
          </p:cNvPr>
          <p:cNvSpPr>
            <a:spLocks noGrp="1"/>
          </p:cNvSpPr>
          <p:nvPr>
            <p:ph type="title"/>
          </p:nvPr>
        </p:nvSpPr>
        <p:spPr/>
        <p:txBody>
          <a:bodyPr/>
          <a:lstStyle/>
          <a:p>
            <a:r>
              <a:rPr lang="en-US" dirty="0"/>
              <a:t>PUG Template Engine</a:t>
            </a:r>
          </a:p>
        </p:txBody>
      </p:sp>
      <p:sp>
        <p:nvSpPr>
          <p:cNvPr id="3" name="Slide Number Placeholder 2">
            <a:extLst>
              <a:ext uri="{FF2B5EF4-FFF2-40B4-BE49-F238E27FC236}">
                <a16:creationId xmlns:a16="http://schemas.microsoft.com/office/drawing/2014/main" id="{9DD60B4A-274B-4456-A8D0-D063456FAE2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
        <p:nvSpPr>
          <p:cNvPr id="4" name="Content Placeholder 3">
            <a:extLst>
              <a:ext uri="{FF2B5EF4-FFF2-40B4-BE49-F238E27FC236}">
                <a16:creationId xmlns:a16="http://schemas.microsoft.com/office/drawing/2014/main" id="{229A0B27-E5A5-4C10-8E2D-F48A5CC67DF7}"/>
              </a:ext>
            </a:extLst>
          </p:cNvPr>
          <p:cNvSpPr>
            <a:spLocks noGrp="1"/>
          </p:cNvSpPr>
          <p:nvPr>
            <p:ph sz="quarter" idx="1"/>
          </p:nvPr>
        </p:nvSpPr>
        <p:spPr/>
        <p:txBody>
          <a:bodyPr>
            <a:normAutofit/>
          </a:bodyPr>
          <a:lstStyle/>
          <a:p>
            <a:r>
              <a:rPr lang="en-US" sz="2800" dirty="0"/>
              <a:t>To Install PUG,</a:t>
            </a:r>
          </a:p>
          <a:p>
            <a:r>
              <a:rPr lang="en-US" sz="2800" b="1" dirty="0"/>
              <a:t>$ </a:t>
            </a:r>
            <a:r>
              <a:rPr lang="en-US" sz="2800" b="1" dirty="0" err="1"/>
              <a:t>npm</a:t>
            </a:r>
            <a:r>
              <a:rPr lang="en-US" sz="2800" b="1" dirty="0"/>
              <a:t> install --save pug</a:t>
            </a:r>
            <a:br>
              <a:rPr lang="en-US" sz="2800" b="1" dirty="0"/>
            </a:br>
            <a:endParaRPr lang="en-US" sz="2800" b="1" dirty="0"/>
          </a:p>
          <a:p>
            <a:r>
              <a:rPr lang="en-US" sz="2800" dirty="0"/>
              <a:t>Create a </a:t>
            </a:r>
            <a:r>
              <a:rPr lang="en-US" sz="2800" b="1" dirty="0"/>
              <a:t>‘views’ folder </a:t>
            </a:r>
            <a:r>
              <a:rPr lang="en-US" sz="2800" dirty="0"/>
              <a:t>inside your application folder</a:t>
            </a:r>
          </a:p>
          <a:p>
            <a:r>
              <a:rPr lang="en-US" sz="2800" b="1" dirty="0"/>
              <a:t>The ‘views’ folder </a:t>
            </a:r>
            <a:r>
              <a:rPr lang="en-US" sz="2800" dirty="0"/>
              <a:t>will contain all the template files </a:t>
            </a:r>
            <a:br>
              <a:rPr lang="en-US" sz="2800" dirty="0"/>
            </a:br>
            <a:r>
              <a:rPr lang="en-US" sz="2800" dirty="0"/>
              <a:t>(the </a:t>
            </a:r>
            <a:r>
              <a:rPr lang="en-US" sz="2800" b="1" dirty="0"/>
              <a:t>.pug </a:t>
            </a:r>
            <a:r>
              <a:rPr lang="en-US" sz="2800" dirty="0"/>
              <a:t>files) of your application (i.e. the </a:t>
            </a:r>
            <a:r>
              <a:rPr lang="en-US" sz="2800" b="1" i="1" dirty="0"/>
              <a:t>Views</a:t>
            </a:r>
            <a:r>
              <a:rPr lang="en-US" sz="2800" dirty="0"/>
              <a:t> of your application).</a:t>
            </a:r>
          </a:p>
          <a:p>
            <a:r>
              <a:rPr lang="en-US" sz="2800" dirty="0"/>
              <a:t>In app.js, write:</a:t>
            </a:r>
          </a:p>
        </p:txBody>
      </p:sp>
      <p:pic>
        <p:nvPicPr>
          <p:cNvPr id="9" name="Picture 8">
            <a:extLst>
              <a:ext uri="{FF2B5EF4-FFF2-40B4-BE49-F238E27FC236}">
                <a16:creationId xmlns:a16="http://schemas.microsoft.com/office/drawing/2014/main" id="{583C707B-C21E-477B-98DD-2B08A78E5EE0}"/>
              </a:ext>
            </a:extLst>
          </p:cNvPr>
          <p:cNvPicPr>
            <a:picLocks noChangeAspect="1"/>
          </p:cNvPicPr>
          <p:nvPr/>
        </p:nvPicPr>
        <p:blipFill>
          <a:blip r:embed="rId2"/>
          <a:stretch>
            <a:fillRect/>
          </a:stretch>
        </p:blipFill>
        <p:spPr>
          <a:xfrm>
            <a:off x="3505200" y="5486400"/>
            <a:ext cx="4012563" cy="823913"/>
          </a:xfrm>
          <a:prstGeom prst="rect">
            <a:avLst/>
          </a:prstGeom>
        </p:spPr>
      </p:pic>
    </p:spTree>
    <p:extLst>
      <p:ext uri="{BB962C8B-B14F-4D97-AF65-F5344CB8AC3E}">
        <p14:creationId xmlns:p14="http://schemas.microsoft.com/office/powerpoint/2010/main" val="298441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34A662-9ED5-48B6-ACD1-94811D8BFE5D}"/>
              </a:ext>
            </a:extLst>
          </p:cNvPr>
          <p:cNvPicPr>
            <a:picLocks noChangeAspect="1"/>
          </p:cNvPicPr>
          <p:nvPr/>
        </p:nvPicPr>
        <p:blipFill>
          <a:blip r:embed="rId3"/>
          <a:stretch>
            <a:fillRect/>
          </a:stretch>
        </p:blipFill>
        <p:spPr>
          <a:xfrm>
            <a:off x="4537113" y="2027101"/>
            <a:ext cx="4400270" cy="3592691"/>
          </a:xfrm>
          <a:prstGeom prst="rect">
            <a:avLst/>
          </a:prstGeom>
        </p:spPr>
      </p:pic>
      <p:sp>
        <p:nvSpPr>
          <p:cNvPr id="2" name="Title 1">
            <a:extLst>
              <a:ext uri="{FF2B5EF4-FFF2-40B4-BE49-F238E27FC236}">
                <a16:creationId xmlns:a16="http://schemas.microsoft.com/office/drawing/2014/main" id="{62E4D2AF-D5B0-48A2-AA78-0E4907813C3F}"/>
              </a:ext>
            </a:extLst>
          </p:cNvPr>
          <p:cNvSpPr>
            <a:spLocks noGrp="1"/>
          </p:cNvSpPr>
          <p:nvPr>
            <p:ph type="title"/>
          </p:nvPr>
        </p:nvSpPr>
        <p:spPr/>
        <p:txBody>
          <a:bodyPr/>
          <a:lstStyle/>
          <a:p>
            <a:r>
              <a:rPr lang="en-US" dirty="0"/>
              <a:t>Examples of Pug: Example 1</a:t>
            </a:r>
          </a:p>
        </p:txBody>
      </p:sp>
      <p:sp>
        <p:nvSpPr>
          <p:cNvPr id="3" name="Slide Number Placeholder 2">
            <a:extLst>
              <a:ext uri="{FF2B5EF4-FFF2-40B4-BE49-F238E27FC236}">
                <a16:creationId xmlns:a16="http://schemas.microsoft.com/office/drawing/2014/main" id="{25F47706-F032-4080-A9F9-0FC76FCA113E}"/>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pic>
        <p:nvPicPr>
          <p:cNvPr id="5" name="Picture 4">
            <a:extLst>
              <a:ext uri="{FF2B5EF4-FFF2-40B4-BE49-F238E27FC236}">
                <a16:creationId xmlns:a16="http://schemas.microsoft.com/office/drawing/2014/main" id="{C532B219-7EB0-425F-911B-D382D190A018}"/>
              </a:ext>
            </a:extLst>
          </p:cNvPr>
          <p:cNvPicPr>
            <a:picLocks noChangeAspect="1"/>
          </p:cNvPicPr>
          <p:nvPr/>
        </p:nvPicPr>
        <p:blipFill>
          <a:blip r:embed="rId4"/>
          <a:stretch>
            <a:fillRect/>
          </a:stretch>
        </p:blipFill>
        <p:spPr>
          <a:xfrm>
            <a:off x="19330" y="2027101"/>
            <a:ext cx="4400270" cy="4026982"/>
          </a:xfrm>
          <a:prstGeom prst="rect">
            <a:avLst/>
          </a:prstGeom>
        </p:spPr>
      </p:pic>
      <p:sp>
        <p:nvSpPr>
          <p:cNvPr id="8" name="TextBox 7">
            <a:extLst>
              <a:ext uri="{FF2B5EF4-FFF2-40B4-BE49-F238E27FC236}">
                <a16:creationId xmlns:a16="http://schemas.microsoft.com/office/drawing/2014/main" id="{8A4A0806-D7D2-4AC2-8E66-74E17A53CDE2}"/>
              </a:ext>
            </a:extLst>
          </p:cNvPr>
          <p:cNvSpPr txBox="1"/>
          <p:nvPr/>
        </p:nvSpPr>
        <p:spPr>
          <a:xfrm>
            <a:off x="5203719" y="1565436"/>
            <a:ext cx="2331279" cy="461665"/>
          </a:xfrm>
          <a:prstGeom prst="rect">
            <a:avLst/>
          </a:prstGeom>
          <a:noFill/>
          <a:ln>
            <a:solidFill>
              <a:schemeClr val="tx1"/>
            </a:solidFill>
          </a:ln>
        </p:spPr>
        <p:txBody>
          <a:bodyPr wrap="none" rtlCol="0">
            <a:spAutoFit/>
          </a:bodyPr>
          <a:lstStyle>
            <a:defPPr>
              <a:defRPr lang="en-US"/>
            </a:defPPr>
            <a:lvl1pPr>
              <a:defRPr sz="2400" b="1">
                <a:solidFill>
                  <a:srgbClr val="FF0000"/>
                </a:solidFill>
              </a:defRPr>
            </a:lvl1pPr>
          </a:lstStyle>
          <a:p>
            <a:r>
              <a:rPr lang="en-US" dirty="0"/>
              <a:t>Equivalent HTML</a:t>
            </a:r>
          </a:p>
        </p:txBody>
      </p:sp>
      <p:sp>
        <p:nvSpPr>
          <p:cNvPr id="10" name="TextBox 9">
            <a:extLst>
              <a:ext uri="{FF2B5EF4-FFF2-40B4-BE49-F238E27FC236}">
                <a16:creationId xmlns:a16="http://schemas.microsoft.com/office/drawing/2014/main" id="{71493884-3850-4EA9-9C4A-DB78305AC1DD}"/>
              </a:ext>
            </a:extLst>
          </p:cNvPr>
          <p:cNvSpPr txBox="1"/>
          <p:nvPr/>
        </p:nvSpPr>
        <p:spPr>
          <a:xfrm>
            <a:off x="266700" y="1539690"/>
            <a:ext cx="2854371" cy="461665"/>
          </a:xfrm>
          <a:prstGeom prst="rect">
            <a:avLst/>
          </a:prstGeom>
          <a:noFill/>
          <a:ln>
            <a:solidFill>
              <a:schemeClr val="tx1"/>
            </a:solidFill>
          </a:ln>
        </p:spPr>
        <p:txBody>
          <a:bodyPr wrap="none" rtlCol="0">
            <a:spAutoFit/>
          </a:bodyPr>
          <a:lstStyle/>
          <a:p>
            <a:r>
              <a:rPr lang="en-US" sz="2400" b="1" dirty="0">
                <a:solidFill>
                  <a:srgbClr val="FF0000"/>
                </a:solidFill>
              </a:rPr>
              <a:t>views/</a:t>
            </a:r>
            <a:r>
              <a:rPr lang="en-US" sz="2400" b="1" dirty="0" err="1">
                <a:solidFill>
                  <a:srgbClr val="FF0000"/>
                </a:solidFill>
              </a:rPr>
              <a:t>index.pug</a:t>
            </a:r>
            <a:r>
              <a:rPr lang="en-US" sz="2400" b="1" dirty="0">
                <a:solidFill>
                  <a:srgbClr val="FF0000"/>
                </a:solidFill>
              </a:rPr>
              <a:t> file</a:t>
            </a:r>
          </a:p>
        </p:txBody>
      </p:sp>
      <p:sp>
        <p:nvSpPr>
          <p:cNvPr id="11" name="TextBox 10">
            <a:extLst>
              <a:ext uri="{FF2B5EF4-FFF2-40B4-BE49-F238E27FC236}">
                <a16:creationId xmlns:a16="http://schemas.microsoft.com/office/drawing/2014/main" id="{5EED5B0F-1AA3-4738-92BB-024D90F8F9F6}"/>
              </a:ext>
            </a:extLst>
          </p:cNvPr>
          <p:cNvSpPr txBox="1"/>
          <p:nvPr/>
        </p:nvSpPr>
        <p:spPr>
          <a:xfrm>
            <a:off x="266700" y="6210482"/>
            <a:ext cx="8242193" cy="461665"/>
          </a:xfrm>
          <a:prstGeom prst="rect">
            <a:avLst/>
          </a:prstGeom>
          <a:noFill/>
          <a:ln>
            <a:solidFill>
              <a:schemeClr val="tx1"/>
            </a:solidFill>
          </a:ln>
        </p:spPr>
        <p:txBody>
          <a:bodyPr wrap="none" rtlCol="0">
            <a:spAutoFit/>
          </a:bodyPr>
          <a:lstStyle/>
          <a:p>
            <a:r>
              <a:rPr lang="en-US" sz="2400" b="1" dirty="0"/>
              <a:t>Note: PUG uses </a:t>
            </a:r>
            <a:r>
              <a:rPr lang="en-US" sz="2400" b="1" u="sng" dirty="0">
                <a:solidFill>
                  <a:srgbClr val="FF0000"/>
                </a:solidFill>
              </a:rPr>
              <a:t>indentation</a:t>
            </a:r>
            <a:r>
              <a:rPr lang="en-US" sz="2400" b="1" dirty="0"/>
              <a:t> to represent nested HTML elements</a:t>
            </a:r>
          </a:p>
        </p:txBody>
      </p:sp>
    </p:spTree>
    <p:extLst>
      <p:ext uri="{BB962C8B-B14F-4D97-AF65-F5344CB8AC3E}">
        <p14:creationId xmlns:p14="http://schemas.microsoft.com/office/powerpoint/2010/main" val="301794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D2AF-D5B0-48A2-AA78-0E4907813C3F}"/>
              </a:ext>
            </a:extLst>
          </p:cNvPr>
          <p:cNvSpPr>
            <a:spLocks noGrp="1"/>
          </p:cNvSpPr>
          <p:nvPr>
            <p:ph type="title"/>
          </p:nvPr>
        </p:nvSpPr>
        <p:spPr/>
        <p:txBody>
          <a:bodyPr>
            <a:normAutofit/>
          </a:bodyPr>
          <a:lstStyle/>
          <a:p>
            <a:r>
              <a:rPr lang="en-US" dirty="0"/>
              <a:t>Examples of Pug: Example 2</a:t>
            </a:r>
          </a:p>
        </p:txBody>
      </p:sp>
      <p:sp>
        <p:nvSpPr>
          <p:cNvPr id="3" name="Slide Number Placeholder 2">
            <a:extLst>
              <a:ext uri="{FF2B5EF4-FFF2-40B4-BE49-F238E27FC236}">
                <a16:creationId xmlns:a16="http://schemas.microsoft.com/office/drawing/2014/main" id="{25F47706-F032-4080-A9F9-0FC76FCA113E}"/>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sp>
        <p:nvSpPr>
          <p:cNvPr id="10" name="TextBox 9">
            <a:extLst>
              <a:ext uri="{FF2B5EF4-FFF2-40B4-BE49-F238E27FC236}">
                <a16:creationId xmlns:a16="http://schemas.microsoft.com/office/drawing/2014/main" id="{71493884-3850-4EA9-9C4A-DB78305AC1DD}"/>
              </a:ext>
            </a:extLst>
          </p:cNvPr>
          <p:cNvSpPr txBox="1"/>
          <p:nvPr/>
        </p:nvSpPr>
        <p:spPr>
          <a:xfrm>
            <a:off x="266700" y="1643950"/>
            <a:ext cx="1287725" cy="461665"/>
          </a:xfrm>
          <a:prstGeom prst="rect">
            <a:avLst/>
          </a:prstGeom>
          <a:noFill/>
          <a:ln>
            <a:solidFill>
              <a:schemeClr val="tx1"/>
            </a:solidFill>
          </a:ln>
        </p:spPr>
        <p:txBody>
          <a:bodyPr wrap="none" rtlCol="0">
            <a:spAutoFit/>
          </a:bodyPr>
          <a:lstStyle/>
          <a:p>
            <a:r>
              <a:rPr lang="en-US" sz="2400" b="1" dirty="0">
                <a:solidFill>
                  <a:srgbClr val="FF0000"/>
                </a:solidFill>
              </a:rPr>
              <a:t>In app.js</a:t>
            </a:r>
          </a:p>
        </p:txBody>
      </p:sp>
      <p:pic>
        <p:nvPicPr>
          <p:cNvPr id="7" name="Picture 6">
            <a:extLst>
              <a:ext uri="{FF2B5EF4-FFF2-40B4-BE49-F238E27FC236}">
                <a16:creationId xmlns:a16="http://schemas.microsoft.com/office/drawing/2014/main" id="{A8B89F2C-0E91-4B51-930D-2D940B8A6C3F}"/>
              </a:ext>
            </a:extLst>
          </p:cNvPr>
          <p:cNvPicPr>
            <a:picLocks noChangeAspect="1"/>
          </p:cNvPicPr>
          <p:nvPr/>
        </p:nvPicPr>
        <p:blipFill>
          <a:blip r:embed="rId2"/>
          <a:stretch>
            <a:fillRect/>
          </a:stretch>
        </p:blipFill>
        <p:spPr>
          <a:xfrm>
            <a:off x="152400" y="2209800"/>
            <a:ext cx="8615829" cy="2871943"/>
          </a:xfrm>
          <a:prstGeom prst="rect">
            <a:avLst/>
          </a:prstGeom>
        </p:spPr>
      </p:pic>
      <p:sp>
        <p:nvSpPr>
          <p:cNvPr id="9" name="TextBox 8">
            <a:extLst>
              <a:ext uri="{FF2B5EF4-FFF2-40B4-BE49-F238E27FC236}">
                <a16:creationId xmlns:a16="http://schemas.microsoft.com/office/drawing/2014/main" id="{DFA5BD49-9F78-4285-A9D2-28011A7CD0AC}"/>
              </a:ext>
            </a:extLst>
          </p:cNvPr>
          <p:cNvSpPr txBox="1"/>
          <p:nvPr/>
        </p:nvSpPr>
        <p:spPr>
          <a:xfrm>
            <a:off x="612648" y="5267670"/>
            <a:ext cx="4890762" cy="461665"/>
          </a:xfrm>
          <a:prstGeom prst="rect">
            <a:avLst/>
          </a:prstGeom>
          <a:noFill/>
          <a:ln>
            <a:solidFill>
              <a:schemeClr val="tx1"/>
            </a:solidFill>
          </a:ln>
        </p:spPr>
        <p:txBody>
          <a:bodyPr wrap="none" rtlCol="0">
            <a:spAutoFit/>
          </a:bodyPr>
          <a:lstStyle>
            <a:defPPr>
              <a:defRPr lang="en-US"/>
            </a:defPPr>
            <a:lvl1pPr>
              <a:defRPr sz="2400" b="1">
                <a:solidFill>
                  <a:srgbClr val="FF0000"/>
                </a:solidFill>
              </a:defRPr>
            </a:lvl1pPr>
          </a:lstStyle>
          <a:p>
            <a:r>
              <a:rPr lang="en-US" dirty="0"/>
              <a:t>We want the resultant page to be </a:t>
            </a:r>
            <a:r>
              <a:rPr lang="en-US" dirty="0">
                <a:sym typeface="Wingdings" panose="05000000000000000000" pitchFamily="2" charset="2"/>
              </a:rPr>
              <a:t></a:t>
            </a:r>
            <a:endParaRPr lang="en-US" dirty="0"/>
          </a:p>
        </p:txBody>
      </p:sp>
      <p:pic>
        <p:nvPicPr>
          <p:cNvPr id="11" name="Picture 10">
            <a:extLst>
              <a:ext uri="{FF2B5EF4-FFF2-40B4-BE49-F238E27FC236}">
                <a16:creationId xmlns:a16="http://schemas.microsoft.com/office/drawing/2014/main" id="{F5C8CA56-26CB-4F29-88A8-5E4C222D3045}"/>
              </a:ext>
            </a:extLst>
          </p:cNvPr>
          <p:cNvPicPr>
            <a:picLocks noChangeAspect="1"/>
          </p:cNvPicPr>
          <p:nvPr/>
        </p:nvPicPr>
        <p:blipFill>
          <a:blip r:embed="rId3"/>
          <a:stretch>
            <a:fillRect/>
          </a:stretch>
        </p:blipFill>
        <p:spPr>
          <a:xfrm>
            <a:off x="5715000" y="3615769"/>
            <a:ext cx="2076450" cy="2171700"/>
          </a:xfrm>
          <a:prstGeom prst="rect">
            <a:avLst/>
          </a:prstGeom>
          <a:ln>
            <a:solidFill>
              <a:schemeClr val="tx1"/>
            </a:solidFill>
          </a:ln>
        </p:spPr>
      </p:pic>
      <p:sp>
        <p:nvSpPr>
          <p:cNvPr id="12" name="TextBox 11">
            <a:extLst>
              <a:ext uri="{FF2B5EF4-FFF2-40B4-BE49-F238E27FC236}">
                <a16:creationId xmlns:a16="http://schemas.microsoft.com/office/drawing/2014/main" id="{3961443A-CAF9-4A60-A4C6-17CE2A019F6E}"/>
              </a:ext>
            </a:extLst>
          </p:cNvPr>
          <p:cNvSpPr txBox="1"/>
          <p:nvPr/>
        </p:nvSpPr>
        <p:spPr>
          <a:xfrm>
            <a:off x="2116336" y="1497232"/>
            <a:ext cx="5146024" cy="707886"/>
          </a:xfrm>
          <a:prstGeom prst="rect">
            <a:avLst/>
          </a:prstGeom>
          <a:noFill/>
          <a:ln>
            <a:solidFill>
              <a:schemeClr val="tx1"/>
            </a:solidFill>
          </a:ln>
        </p:spPr>
        <p:txBody>
          <a:bodyPr wrap="none" rtlCol="0">
            <a:spAutoFit/>
          </a:bodyPr>
          <a:lstStyle>
            <a:defPPr>
              <a:defRPr lang="en-US"/>
            </a:defPPr>
            <a:lvl1pPr>
              <a:defRPr sz="2400" b="1">
                <a:solidFill>
                  <a:srgbClr val="FF0000"/>
                </a:solidFill>
              </a:defRPr>
            </a:lvl1pPr>
          </a:lstStyle>
          <a:p>
            <a:r>
              <a:rPr lang="en-US" sz="2000" dirty="0">
                <a:solidFill>
                  <a:schemeClr val="tx1"/>
                </a:solidFill>
              </a:rPr>
              <a:t>The following function will be executed at:</a:t>
            </a:r>
            <a:br>
              <a:rPr lang="en-US" sz="2000" dirty="0">
                <a:solidFill>
                  <a:schemeClr val="tx1"/>
                </a:solidFill>
              </a:rPr>
            </a:br>
            <a:r>
              <a:rPr lang="en-US" sz="2000" dirty="0">
                <a:solidFill>
                  <a:schemeClr val="tx1"/>
                </a:solidFill>
              </a:rPr>
              <a:t>URL:    localhost:3000           &amp;  Method:  Get</a:t>
            </a:r>
          </a:p>
        </p:txBody>
      </p:sp>
      <p:sp>
        <p:nvSpPr>
          <p:cNvPr id="5" name="Rectangle 4">
            <a:extLst>
              <a:ext uri="{FF2B5EF4-FFF2-40B4-BE49-F238E27FC236}">
                <a16:creationId xmlns:a16="http://schemas.microsoft.com/office/drawing/2014/main" id="{063AE3C6-5A04-4094-8624-ED0DD6D793BB}"/>
              </a:ext>
            </a:extLst>
          </p:cNvPr>
          <p:cNvSpPr/>
          <p:nvPr/>
        </p:nvSpPr>
        <p:spPr>
          <a:xfrm>
            <a:off x="375771" y="3200400"/>
            <a:ext cx="1300629" cy="30479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5" name="Straight Connector 14">
            <a:extLst>
              <a:ext uri="{FF2B5EF4-FFF2-40B4-BE49-F238E27FC236}">
                <a16:creationId xmlns:a16="http://schemas.microsoft.com/office/drawing/2014/main" id="{0DA6A6A7-0C16-43DE-A0D8-195398D68A89}"/>
              </a:ext>
            </a:extLst>
          </p:cNvPr>
          <p:cNvCxnSpPr/>
          <p:nvPr/>
        </p:nvCxnSpPr>
        <p:spPr>
          <a:xfrm>
            <a:off x="1828800" y="3505200"/>
            <a:ext cx="11430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sp>
        <p:nvSpPr>
          <p:cNvPr id="16" name="TextBox 15">
            <a:extLst>
              <a:ext uri="{FF2B5EF4-FFF2-40B4-BE49-F238E27FC236}">
                <a16:creationId xmlns:a16="http://schemas.microsoft.com/office/drawing/2014/main" id="{16AA336E-A009-4FAC-A0BD-73897F7FF20F}"/>
              </a:ext>
            </a:extLst>
          </p:cNvPr>
          <p:cNvSpPr txBox="1"/>
          <p:nvPr/>
        </p:nvSpPr>
        <p:spPr>
          <a:xfrm>
            <a:off x="266700" y="5915262"/>
            <a:ext cx="7104958" cy="830997"/>
          </a:xfrm>
          <a:prstGeom prst="rect">
            <a:avLst/>
          </a:prstGeom>
          <a:noFill/>
          <a:ln>
            <a:solidFill>
              <a:schemeClr val="tx1"/>
            </a:solidFill>
          </a:ln>
        </p:spPr>
        <p:txBody>
          <a:bodyPr wrap="none" rtlCol="0">
            <a:spAutoFit/>
          </a:bodyPr>
          <a:lstStyle>
            <a:defPPr>
              <a:defRPr lang="en-US"/>
            </a:defPPr>
            <a:lvl1pPr>
              <a:defRPr sz="2400" b="1">
                <a:solidFill>
                  <a:srgbClr val="FF0000"/>
                </a:solidFill>
              </a:defRPr>
            </a:lvl1pPr>
          </a:lstStyle>
          <a:p>
            <a:r>
              <a:rPr lang="en-US" dirty="0">
                <a:solidFill>
                  <a:schemeClr val="tx1"/>
                </a:solidFill>
              </a:rPr>
              <a:t>Note that we used: </a:t>
            </a:r>
            <a:r>
              <a:rPr lang="en-US" dirty="0" err="1"/>
              <a:t>res.render</a:t>
            </a:r>
            <a:r>
              <a:rPr lang="en-US" dirty="0"/>
              <a:t>( ) </a:t>
            </a:r>
            <a:r>
              <a:rPr lang="en-US" dirty="0">
                <a:solidFill>
                  <a:schemeClr val="tx1"/>
                </a:solidFill>
              </a:rPr>
              <a:t>instead of </a:t>
            </a:r>
            <a:r>
              <a:rPr lang="en-US" dirty="0" err="1"/>
              <a:t>res.send</a:t>
            </a:r>
            <a:r>
              <a:rPr lang="en-US" dirty="0"/>
              <a:t>( ) </a:t>
            </a:r>
            <a:br>
              <a:rPr lang="en-US" dirty="0">
                <a:solidFill>
                  <a:schemeClr val="tx1"/>
                </a:solidFill>
              </a:rPr>
            </a:br>
            <a:r>
              <a:rPr lang="en-US" dirty="0">
                <a:solidFill>
                  <a:schemeClr val="tx1"/>
                </a:solidFill>
              </a:rPr>
              <a:t>to render a template page (.pug file).</a:t>
            </a:r>
          </a:p>
        </p:txBody>
      </p:sp>
    </p:spTree>
    <p:extLst>
      <p:ext uri="{BB962C8B-B14F-4D97-AF65-F5344CB8AC3E}">
        <p14:creationId xmlns:p14="http://schemas.microsoft.com/office/powerpoint/2010/main" val="3704091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AA6180-B8AE-46F4-9467-F8C147222455}"/>
              </a:ext>
            </a:extLst>
          </p:cNvPr>
          <p:cNvPicPr>
            <a:picLocks noChangeAspect="1"/>
          </p:cNvPicPr>
          <p:nvPr/>
        </p:nvPicPr>
        <p:blipFill>
          <a:blip r:embed="rId2"/>
          <a:stretch>
            <a:fillRect/>
          </a:stretch>
        </p:blipFill>
        <p:spPr>
          <a:xfrm>
            <a:off x="296996" y="2098673"/>
            <a:ext cx="8029575" cy="3181350"/>
          </a:xfrm>
          <a:prstGeom prst="rect">
            <a:avLst/>
          </a:prstGeom>
        </p:spPr>
      </p:pic>
      <p:sp>
        <p:nvSpPr>
          <p:cNvPr id="2" name="Title 1">
            <a:extLst>
              <a:ext uri="{FF2B5EF4-FFF2-40B4-BE49-F238E27FC236}">
                <a16:creationId xmlns:a16="http://schemas.microsoft.com/office/drawing/2014/main" id="{62E4D2AF-D5B0-48A2-AA78-0E4907813C3F}"/>
              </a:ext>
            </a:extLst>
          </p:cNvPr>
          <p:cNvSpPr>
            <a:spLocks noGrp="1"/>
          </p:cNvSpPr>
          <p:nvPr>
            <p:ph type="title"/>
          </p:nvPr>
        </p:nvSpPr>
        <p:spPr/>
        <p:txBody>
          <a:bodyPr>
            <a:normAutofit/>
          </a:bodyPr>
          <a:lstStyle/>
          <a:p>
            <a:r>
              <a:rPr lang="en-US" dirty="0"/>
              <a:t>Examples of Pug: Example 2</a:t>
            </a:r>
          </a:p>
        </p:txBody>
      </p:sp>
      <p:sp>
        <p:nvSpPr>
          <p:cNvPr id="3" name="Slide Number Placeholder 2">
            <a:extLst>
              <a:ext uri="{FF2B5EF4-FFF2-40B4-BE49-F238E27FC236}">
                <a16:creationId xmlns:a16="http://schemas.microsoft.com/office/drawing/2014/main" id="{25F47706-F032-4080-A9F9-0FC76FCA113E}"/>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
        <p:nvSpPr>
          <p:cNvPr id="10" name="TextBox 9">
            <a:extLst>
              <a:ext uri="{FF2B5EF4-FFF2-40B4-BE49-F238E27FC236}">
                <a16:creationId xmlns:a16="http://schemas.microsoft.com/office/drawing/2014/main" id="{71493884-3850-4EA9-9C4A-DB78305AC1DD}"/>
              </a:ext>
            </a:extLst>
          </p:cNvPr>
          <p:cNvSpPr txBox="1"/>
          <p:nvPr/>
        </p:nvSpPr>
        <p:spPr>
          <a:xfrm>
            <a:off x="266700" y="1539690"/>
            <a:ext cx="2854371" cy="461665"/>
          </a:xfrm>
          <a:prstGeom prst="rect">
            <a:avLst/>
          </a:prstGeom>
          <a:noFill/>
          <a:ln>
            <a:solidFill>
              <a:schemeClr val="tx1"/>
            </a:solidFill>
          </a:ln>
        </p:spPr>
        <p:txBody>
          <a:bodyPr wrap="none" rtlCol="0">
            <a:spAutoFit/>
          </a:bodyPr>
          <a:lstStyle/>
          <a:p>
            <a:r>
              <a:rPr lang="en-US" sz="2400" b="1" dirty="0">
                <a:solidFill>
                  <a:srgbClr val="FF0000"/>
                </a:solidFill>
              </a:rPr>
              <a:t>views/</a:t>
            </a:r>
            <a:r>
              <a:rPr lang="en-US" sz="2400" b="1" dirty="0" err="1">
                <a:solidFill>
                  <a:srgbClr val="FF0000"/>
                </a:solidFill>
              </a:rPr>
              <a:t>index.pug</a:t>
            </a:r>
            <a:r>
              <a:rPr lang="en-US" sz="2400" b="1" dirty="0">
                <a:solidFill>
                  <a:srgbClr val="FF0000"/>
                </a:solidFill>
              </a:rPr>
              <a:t> file</a:t>
            </a:r>
          </a:p>
        </p:txBody>
      </p:sp>
      <p:pic>
        <p:nvPicPr>
          <p:cNvPr id="9" name="Picture 8">
            <a:extLst>
              <a:ext uri="{FF2B5EF4-FFF2-40B4-BE49-F238E27FC236}">
                <a16:creationId xmlns:a16="http://schemas.microsoft.com/office/drawing/2014/main" id="{BE041B4F-64D2-4836-9603-1BBC54ED4A1B}"/>
              </a:ext>
            </a:extLst>
          </p:cNvPr>
          <p:cNvPicPr>
            <a:picLocks noChangeAspect="1"/>
          </p:cNvPicPr>
          <p:nvPr/>
        </p:nvPicPr>
        <p:blipFill>
          <a:blip r:embed="rId3"/>
          <a:stretch>
            <a:fillRect/>
          </a:stretch>
        </p:blipFill>
        <p:spPr>
          <a:xfrm>
            <a:off x="6019800" y="2209800"/>
            <a:ext cx="2076450" cy="2171700"/>
          </a:xfrm>
          <a:prstGeom prst="rect">
            <a:avLst/>
          </a:prstGeom>
          <a:ln>
            <a:solidFill>
              <a:schemeClr val="tx1"/>
            </a:solidFill>
          </a:ln>
        </p:spPr>
      </p:pic>
      <p:sp>
        <p:nvSpPr>
          <p:cNvPr id="11" name="TextBox 10">
            <a:extLst>
              <a:ext uri="{FF2B5EF4-FFF2-40B4-BE49-F238E27FC236}">
                <a16:creationId xmlns:a16="http://schemas.microsoft.com/office/drawing/2014/main" id="{850FA0D2-5B2D-48DF-A8AA-C4168F801ECD}"/>
              </a:ext>
            </a:extLst>
          </p:cNvPr>
          <p:cNvSpPr txBox="1"/>
          <p:nvPr/>
        </p:nvSpPr>
        <p:spPr>
          <a:xfrm>
            <a:off x="188364" y="5391150"/>
            <a:ext cx="8767272" cy="1323439"/>
          </a:xfrm>
          <a:prstGeom prst="rect">
            <a:avLst/>
          </a:prstGeom>
          <a:noFill/>
          <a:ln>
            <a:solidFill>
              <a:schemeClr val="tx1"/>
            </a:solidFill>
          </a:ln>
        </p:spPr>
        <p:txBody>
          <a:bodyPr wrap="none" rtlCol="0">
            <a:spAutoFit/>
          </a:bodyPr>
          <a:lstStyle>
            <a:defPPr>
              <a:defRPr lang="en-US"/>
            </a:defPPr>
            <a:lvl1pPr>
              <a:defRPr sz="2400" b="1">
                <a:solidFill>
                  <a:srgbClr val="FF0000"/>
                </a:solidFill>
              </a:defRPr>
            </a:lvl1pPr>
          </a:lstStyle>
          <a:p>
            <a:r>
              <a:rPr lang="en-US" sz="2000" dirty="0">
                <a:solidFill>
                  <a:schemeClr val="tx1"/>
                </a:solidFill>
              </a:rPr>
              <a:t>Note that when an &lt;a&gt; link is clicked in the page, that will go to:</a:t>
            </a:r>
            <a:br>
              <a:rPr lang="en-US" sz="2000" dirty="0">
                <a:solidFill>
                  <a:schemeClr val="tx1"/>
                </a:solidFill>
              </a:rPr>
            </a:br>
            <a:r>
              <a:rPr lang="en-US" sz="2000" dirty="0"/>
              <a:t>localhost:3000/article/1</a:t>
            </a:r>
            <a:r>
              <a:rPr lang="en-US" sz="2000" dirty="0">
                <a:solidFill>
                  <a:schemeClr val="tx1"/>
                </a:solidFill>
              </a:rPr>
              <a:t>       OR     </a:t>
            </a:r>
            <a:r>
              <a:rPr lang="en-US" sz="2000" dirty="0"/>
              <a:t>localhost:3000/article/2</a:t>
            </a:r>
            <a:br>
              <a:rPr lang="en-US" sz="2000" dirty="0"/>
            </a:br>
            <a:r>
              <a:rPr lang="en-US" sz="2000" dirty="0">
                <a:solidFill>
                  <a:schemeClr val="tx1"/>
                </a:solidFill>
              </a:rPr>
              <a:t>depending on the id of the article that is clicked.</a:t>
            </a:r>
          </a:p>
          <a:p>
            <a:r>
              <a:rPr lang="en-US" sz="2000" dirty="0">
                <a:solidFill>
                  <a:schemeClr val="tx1"/>
                </a:solidFill>
              </a:rPr>
              <a:t>So, we should add a function: </a:t>
            </a:r>
            <a:r>
              <a:rPr lang="en-US" sz="2000" dirty="0" err="1"/>
              <a:t>app.get</a:t>
            </a:r>
            <a:r>
              <a:rPr lang="en-US" sz="2000" dirty="0"/>
              <a:t>(’/article/:id’, ……. ) </a:t>
            </a:r>
            <a:r>
              <a:rPr lang="en-US" sz="2000" dirty="0">
                <a:solidFill>
                  <a:schemeClr val="tx1"/>
                </a:solidFill>
              </a:rPr>
              <a:t>in app.js to handle it.</a:t>
            </a:r>
          </a:p>
        </p:txBody>
      </p:sp>
      <p:cxnSp>
        <p:nvCxnSpPr>
          <p:cNvPr id="7" name="Straight Arrow Connector 6">
            <a:extLst>
              <a:ext uri="{FF2B5EF4-FFF2-40B4-BE49-F238E27FC236}">
                <a16:creationId xmlns:a16="http://schemas.microsoft.com/office/drawing/2014/main" id="{4B71D14B-2662-4D0B-AE2A-C0F69116B5F2}"/>
              </a:ext>
            </a:extLst>
          </p:cNvPr>
          <p:cNvCxnSpPr/>
          <p:nvPr/>
        </p:nvCxnSpPr>
        <p:spPr>
          <a:xfrm flipH="1">
            <a:off x="2133600" y="3505200"/>
            <a:ext cx="5334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0A99D5-438A-48D3-B8CA-34A3BE35C02F}"/>
              </a:ext>
            </a:extLst>
          </p:cNvPr>
          <p:cNvCxnSpPr/>
          <p:nvPr/>
        </p:nvCxnSpPr>
        <p:spPr>
          <a:xfrm flipH="1">
            <a:off x="2286000" y="3733800"/>
            <a:ext cx="5334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8E278AC-6860-4F46-A500-82A44BA165E2}"/>
              </a:ext>
            </a:extLst>
          </p:cNvPr>
          <p:cNvCxnSpPr>
            <a:cxnSpLocks/>
          </p:cNvCxnSpPr>
          <p:nvPr/>
        </p:nvCxnSpPr>
        <p:spPr>
          <a:xfrm>
            <a:off x="5638800" y="4314481"/>
            <a:ext cx="0" cy="48611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23140E-53C1-4818-9BF7-500AB5477C3F}"/>
              </a:ext>
            </a:extLst>
          </p:cNvPr>
          <p:cNvCxnSpPr>
            <a:cxnSpLocks/>
          </p:cNvCxnSpPr>
          <p:nvPr/>
        </p:nvCxnSpPr>
        <p:spPr>
          <a:xfrm>
            <a:off x="7391400" y="4314481"/>
            <a:ext cx="0" cy="48611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17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C2D0-2EA1-42B4-B0F0-ABCB36A3B724}"/>
              </a:ext>
            </a:extLst>
          </p:cNvPr>
          <p:cNvSpPr>
            <a:spLocks noGrp="1"/>
          </p:cNvSpPr>
          <p:nvPr>
            <p:ph type="title"/>
          </p:nvPr>
        </p:nvSpPr>
        <p:spPr/>
        <p:txBody>
          <a:bodyPr/>
          <a:lstStyle/>
          <a:p>
            <a:r>
              <a:rPr lang="en-US" dirty="0"/>
              <a:t>Inheritance of Pug Files</a:t>
            </a:r>
          </a:p>
        </p:txBody>
      </p:sp>
      <p:sp>
        <p:nvSpPr>
          <p:cNvPr id="3" name="Slide Number Placeholder 2">
            <a:extLst>
              <a:ext uri="{FF2B5EF4-FFF2-40B4-BE49-F238E27FC236}">
                <a16:creationId xmlns:a16="http://schemas.microsoft.com/office/drawing/2014/main" id="{18984409-1BE5-4EB6-8FB0-EFA1B1417718}"/>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27</a:t>
            </a:fld>
            <a:endParaRPr lang="en-US"/>
          </a:p>
        </p:txBody>
      </p:sp>
      <p:pic>
        <p:nvPicPr>
          <p:cNvPr id="5" name="Picture 4">
            <a:extLst>
              <a:ext uri="{FF2B5EF4-FFF2-40B4-BE49-F238E27FC236}">
                <a16:creationId xmlns:a16="http://schemas.microsoft.com/office/drawing/2014/main" id="{84226A90-8726-423B-BFB3-6D631596FD07}"/>
              </a:ext>
            </a:extLst>
          </p:cNvPr>
          <p:cNvPicPr>
            <a:picLocks noChangeAspect="1"/>
          </p:cNvPicPr>
          <p:nvPr/>
        </p:nvPicPr>
        <p:blipFill>
          <a:blip r:embed="rId2"/>
          <a:stretch>
            <a:fillRect/>
          </a:stretch>
        </p:blipFill>
        <p:spPr>
          <a:xfrm>
            <a:off x="4419601" y="3924065"/>
            <a:ext cx="1722858" cy="2857821"/>
          </a:xfrm>
          <a:prstGeom prst="rect">
            <a:avLst/>
          </a:prstGeom>
          <a:ln>
            <a:solidFill>
              <a:schemeClr val="tx1">
                <a:lumMod val="65000"/>
                <a:lumOff val="35000"/>
              </a:schemeClr>
            </a:solidFill>
          </a:ln>
        </p:spPr>
      </p:pic>
      <p:pic>
        <p:nvPicPr>
          <p:cNvPr id="6" name="Picture 5">
            <a:extLst>
              <a:ext uri="{FF2B5EF4-FFF2-40B4-BE49-F238E27FC236}">
                <a16:creationId xmlns:a16="http://schemas.microsoft.com/office/drawing/2014/main" id="{3DCF72F4-9BFD-445C-82CC-2B860E204064}"/>
              </a:ext>
            </a:extLst>
          </p:cNvPr>
          <p:cNvPicPr>
            <a:picLocks noChangeAspect="1"/>
          </p:cNvPicPr>
          <p:nvPr/>
        </p:nvPicPr>
        <p:blipFill>
          <a:blip r:embed="rId3"/>
          <a:stretch>
            <a:fillRect/>
          </a:stretch>
        </p:blipFill>
        <p:spPr>
          <a:xfrm>
            <a:off x="2362200" y="5033762"/>
            <a:ext cx="1895243" cy="1748124"/>
          </a:xfrm>
          <a:prstGeom prst="rect">
            <a:avLst/>
          </a:prstGeom>
          <a:ln>
            <a:solidFill>
              <a:schemeClr val="tx1">
                <a:lumMod val="65000"/>
                <a:lumOff val="35000"/>
              </a:schemeClr>
            </a:solidFill>
          </a:ln>
        </p:spPr>
      </p:pic>
      <p:pic>
        <p:nvPicPr>
          <p:cNvPr id="7" name="Picture 6">
            <a:extLst>
              <a:ext uri="{FF2B5EF4-FFF2-40B4-BE49-F238E27FC236}">
                <a16:creationId xmlns:a16="http://schemas.microsoft.com/office/drawing/2014/main" id="{D6D2B318-6FFA-488F-9D85-19F502FFCCA4}"/>
              </a:ext>
            </a:extLst>
          </p:cNvPr>
          <p:cNvPicPr>
            <a:picLocks noChangeAspect="1"/>
          </p:cNvPicPr>
          <p:nvPr/>
        </p:nvPicPr>
        <p:blipFill>
          <a:blip r:embed="rId4"/>
          <a:stretch>
            <a:fillRect/>
          </a:stretch>
        </p:blipFill>
        <p:spPr>
          <a:xfrm>
            <a:off x="0" y="2219325"/>
            <a:ext cx="2847975" cy="2581275"/>
          </a:xfrm>
          <a:prstGeom prst="rect">
            <a:avLst/>
          </a:prstGeom>
        </p:spPr>
      </p:pic>
      <p:pic>
        <p:nvPicPr>
          <p:cNvPr id="8" name="Picture 7">
            <a:extLst>
              <a:ext uri="{FF2B5EF4-FFF2-40B4-BE49-F238E27FC236}">
                <a16:creationId xmlns:a16="http://schemas.microsoft.com/office/drawing/2014/main" id="{84268A5A-F2B3-4AF5-A631-730F5A2D3600}"/>
              </a:ext>
            </a:extLst>
          </p:cNvPr>
          <p:cNvPicPr>
            <a:picLocks noChangeAspect="1"/>
          </p:cNvPicPr>
          <p:nvPr/>
        </p:nvPicPr>
        <p:blipFill>
          <a:blip r:embed="rId5"/>
          <a:stretch>
            <a:fillRect/>
          </a:stretch>
        </p:blipFill>
        <p:spPr>
          <a:xfrm>
            <a:off x="2895600" y="2204332"/>
            <a:ext cx="3196000" cy="1626200"/>
          </a:xfrm>
          <a:prstGeom prst="rect">
            <a:avLst/>
          </a:prstGeom>
        </p:spPr>
      </p:pic>
      <p:pic>
        <p:nvPicPr>
          <p:cNvPr id="9" name="Picture 8">
            <a:extLst>
              <a:ext uri="{FF2B5EF4-FFF2-40B4-BE49-F238E27FC236}">
                <a16:creationId xmlns:a16="http://schemas.microsoft.com/office/drawing/2014/main" id="{FA478ECD-9EEA-4DEC-AFAD-BC63D28C8E4F}"/>
              </a:ext>
            </a:extLst>
          </p:cNvPr>
          <p:cNvPicPr>
            <a:picLocks noChangeAspect="1"/>
          </p:cNvPicPr>
          <p:nvPr/>
        </p:nvPicPr>
        <p:blipFill>
          <a:blip r:embed="rId6"/>
          <a:stretch>
            <a:fillRect/>
          </a:stretch>
        </p:blipFill>
        <p:spPr>
          <a:xfrm>
            <a:off x="6112717" y="2204332"/>
            <a:ext cx="3031284" cy="2504013"/>
          </a:xfrm>
          <a:prstGeom prst="rect">
            <a:avLst/>
          </a:prstGeom>
        </p:spPr>
      </p:pic>
      <p:sp>
        <p:nvSpPr>
          <p:cNvPr id="10" name="TextBox 9">
            <a:extLst>
              <a:ext uri="{FF2B5EF4-FFF2-40B4-BE49-F238E27FC236}">
                <a16:creationId xmlns:a16="http://schemas.microsoft.com/office/drawing/2014/main" id="{BB277461-EF68-4F38-B943-B8B5889812D1}"/>
              </a:ext>
            </a:extLst>
          </p:cNvPr>
          <p:cNvSpPr txBox="1"/>
          <p:nvPr/>
        </p:nvSpPr>
        <p:spPr>
          <a:xfrm>
            <a:off x="55154" y="1600200"/>
            <a:ext cx="2437334" cy="461665"/>
          </a:xfrm>
          <a:prstGeom prst="rect">
            <a:avLst/>
          </a:prstGeom>
          <a:noFill/>
          <a:ln>
            <a:solidFill>
              <a:schemeClr val="tx1"/>
            </a:solidFill>
          </a:ln>
        </p:spPr>
        <p:txBody>
          <a:bodyPr wrap="none" rtlCol="0">
            <a:spAutoFit/>
          </a:bodyPr>
          <a:lstStyle/>
          <a:p>
            <a:r>
              <a:rPr lang="en-US" sz="2400" b="1" dirty="0">
                <a:solidFill>
                  <a:srgbClr val="FF0000"/>
                </a:solidFill>
              </a:rPr>
              <a:t>views/</a:t>
            </a:r>
            <a:r>
              <a:rPr lang="en-US" sz="2400" b="1" dirty="0" err="1">
                <a:solidFill>
                  <a:srgbClr val="FF0000"/>
                </a:solidFill>
              </a:rPr>
              <a:t>layout.pug</a:t>
            </a:r>
            <a:endParaRPr lang="en-US" sz="2400" b="1" dirty="0">
              <a:solidFill>
                <a:srgbClr val="FF0000"/>
              </a:solidFill>
            </a:endParaRPr>
          </a:p>
        </p:txBody>
      </p:sp>
      <p:sp>
        <p:nvSpPr>
          <p:cNvPr id="11" name="TextBox 10">
            <a:extLst>
              <a:ext uri="{FF2B5EF4-FFF2-40B4-BE49-F238E27FC236}">
                <a16:creationId xmlns:a16="http://schemas.microsoft.com/office/drawing/2014/main" id="{30309B99-5EB2-44B6-ADE1-2D1C9ADAAD39}"/>
              </a:ext>
            </a:extLst>
          </p:cNvPr>
          <p:cNvSpPr txBox="1"/>
          <p:nvPr/>
        </p:nvSpPr>
        <p:spPr>
          <a:xfrm>
            <a:off x="3038475" y="1600200"/>
            <a:ext cx="2623988" cy="461665"/>
          </a:xfrm>
          <a:prstGeom prst="rect">
            <a:avLst/>
          </a:prstGeom>
          <a:noFill/>
          <a:ln>
            <a:solidFill>
              <a:schemeClr val="tx1"/>
            </a:solidFill>
          </a:ln>
        </p:spPr>
        <p:txBody>
          <a:bodyPr wrap="none" rtlCol="0">
            <a:spAutoFit/>
          </a:bodyPr>
          <a:lstStyle/>
          <a:p>
            <a:r>
              <a:rPr lang="en-US" sz="2400" b="1" dirty="0">
                <a:solidFill>
                  <a:srgbClr val="FF0000"/>
                </a:solidFill>
              </a:rPr>
              <a:t>views/</a:t>
            </a:r>
            <a:r>
              <a:rPr lang="en-US" sz="2400" b="1" dirty="0" err="1">
                <a:solidFill>
                  <a:srgbClr val="FF0000"/>
                </a:solidFill>
              </a:rPr>
              <a:t>add_art.pug</a:t>
            </a:r>
            <a:endParaRPr lang="en-US" sz="2400" b="1" dirty="0">
              <a:solidFill>
                <a:srgbClr val="FF0000"/>
              </a:solidFill>
            </a:endParaRPr>
          </a:p>
        </p:txBody>
      </p:sp>
      <p:sp>
        <p:nvSpPr>
          <p:cNvPr id="12" name="TextBox 11">
            <a:extLst>
              <a:ext uri="{FF2B5EF4-FFF2-40B4-BE49-F238E27FC236}">
                <a16:creationId xmlns:a16="http://schemas.microsoft.com/office/drawing/2014/main" id="{0AE8C193-02D2-4958-A272-ABB8667064F4}"/>
              </a:ext>
            </a:extLst>
          </p:cNvPr>
          <p:cNvSpPr txBox="1"/>
          <p:nvPr/>
        </p:nvSpPr>
        <p:spPr>
          <a:xfrm>
            <a:off x="6164094" y="1560038"/>
            <a:ext cx="2763705" cy="461665"/>
          </a:xfrm>
          <a:prstGeom prst="rect">
            <a:avLst/>
          </a:prstGeom>
          <a:noFill/>
          <a:ln>
            <a:solidFill>
              <a:schemeClr val="tx1"/>
            </a:solidFill>
          </a:ln>
        </p:spPr>
        <p:txBody>
          <a:bodyPr wrap="none" rtlCol="0">
            <a:spAutoFit/>
          </a:bodyPr>
          <a:lstStyle/>
          <a:p>
            <a:r>
              <a:rPr lang="en-US" sz="2400" b="1" dirty="0">
                <a:solidFill>
                  <a:srgbClr val="FF0000"/>
                </a:solidFill>
              </a:rPr>
              <a:t>views/</a:t>
            </a:r>
            <a:r>
              <a:rPr lang="en-US" sz="2400" b="1" dirty="0" err="1">
                <a:solidFill>
                  <a:srgbClr val="FF0000"/>
                </a:solidFill>
              </a:rPr>
              <a:t>view_art.pug</a:t>
            </a:r>
            <a:endParaRPr lang="en-US" sz="2400" b="1" dirty="0">
              <a:solidFill>
                <a:srgbClr val="FF0000"/>
              </a:solidFill>
            </a:endParaRPr>
          </a:p>
        </p:txBody>
      </p:sp>
      <p:sp>
        <p:nvSpPr>
          <p:cNvPr id="13" name="Rectangle 12">
            <a:extLst>
              <a:ext uri="{FF2B5EF4-FFF2-40B4-BE49-F238E27FC236}">
                <a16:creationId xmlns:a16="http://schemas.microsoft.com/office/drawing/2014/main" id="{2B99402D-BF8B-40C3-BBAD-680537E623E2}"/>
              </a:ext>
            </a:extLst>
          </p:cNvPr>
          <p:cNvSpPr/>
          <p:nvPr/>
        </p:nvSpPr>
        <p:spPr>
          <a:xfrm>
            <a:off x="471532" y="3357562"/>
            <a:ext cx="1662067" cy="37623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13">
            <a:extLst>
              <a:ext uri="{FF2B5EF4-FFF2-40B4-BE49-F238E27FC236}">
                <a16:creationId xmlns:a16="http://schemas.microsoft.com/office/drawing/2014/main" id="{A582291D-D1E9-42BE-B2FC-B1F95FF11055}"/>
              </a:ext>
            </a:extLst>
          </p:cNvPr>
          <p:cNvSpPr/>
          <p:nvPr/>
        </p:nvSpPr>
        <p:spPr>
          <a:xfrm>
            <a:off x="2971800" y="2745228"/>
            <a:ext cx="2998041" cy="98857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tangle 14">
            <a:extLst>
              <a:ext uri="{FF2B5EF4-FFF2-40B4-BE49-F238E27FC236}">
                <a16:creationId xmlns:a16="http://schemas.microsoft.com/office/drawing/2014/main" id="{4E22C6F3-0B10-418F-A5F6-56036FE6C14D}"/>
              </a:ext>
            </a:extLst>
          </p:cNvPr>
          <p:cNvSpPr/>
          <p:nvPr/>
        </p:nvSpPr>
        <p:spPr>
          <a:xfrm>
            <a:off x="6172200" y="2591814"/>
            <a:ext cx="2819491" cy="205638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6" name="Straight Connector 15">
            <a:extLst>
              <a:ext uri="{FF2B5EF4-FFF2-40B4-BE49-F238E27FC236}">
                <a16:creationId xmlns:a16="http://schemas.microsoft.com/office/drawing/2014/main" id="{988FFAF4-5BAC-43CA-9C4C-98319C4F833D}"/>
              </a:ext>
            </a:extLst>
          </p:cNvPr>
          <p:cNvCxnSpPr>
            <a:cxnSpLocks/>
          </p:cNvCxnSpPr>
          <p:nvPr/>
        </p:nvCxnSpPr>
        <p:spPr>
          <a:xfrm flipV="1">
            <a:off x="3038475" y="2591814"/>
            <a:ext cx="1914525" cy="1836"/>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id="{2EC7641C-5DEC-4CE6-A337-9D3C8EDDBCDA}"/>
              </a:ext>
            </a:extLst>
          </p:cNvPr>
          <p:cNvCxnSpPr>
            <a:cxnSpLocks/>
          </p:cNvCxnSpPr>
          <p:nvPr/>
        </p:nvCxnSpPr>
        <p:spPr>
          <a:xfrm flipV="1">
            <a:off x="6257490" y="2499582"/>
            <a:ext cx="1914525" cy="1836"/>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17950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20E9-CC59-4A78-AB90-3F32064AEE43}"/>
              </a:ext>
            </a:extLst>
          </p:cNvPr>
          <p:cNvSpPr>
            <a:spLocks noGrp="1"/>
          </p:cNvSpPr>
          <p:nvPr>
            <p:ph type="title"/>
          </p:nvPr>
        </p:nvSpPr>
        <p:spPr/>
        <p:txBody>
          <a:bodyPr/>
          <a:lstStyle/>
          <a:p>
            <a:r>
              <a:rPr lang="en-US" dirty="0"/>
              <a:t>Inheritance of Pug Files</a:t>
            </a:r>
          </a:p>
        </p:txBody>
      </p:sp>
      <p:sp>
        <p:nvSpPr>
          <p:cNvPr id="3" name="Slide Number Placeholder 2">
            <a:extLst>
              <a:ext uri="{FF2B5EF4-FFF2-40B4-BE49-F238E27FC236}">
                <a16:creationId xmlns:a16="http://schemas.microsoft.com/office/drawing/2014/main" id="{E562A1F7-FCCE-424C-9335-1C768F60416A}"/>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
        <p:nvSpPr>
          <p:cNvPr id="4" name="Content Placeholder 3">
            <a:extLst>
              <a:ext uri="{FF2B5EF4-FFF2-40B4-BE49-F238E27FC236}">
                <a16:creationId xmlns:a16="http://schemas.microsoft.com/office/drawing/2014/main" id="{A8E8662D-4667-47CC-BE40-3429A04521AE}"/>
              </a:ext>
            </a:extLst>
          </p:cNvPr>
          <p:cNvSpPr>
            <a:spLocks noGrp="1"/>
          </p:cNvSpPr>
          <p:nvPr>
            <p:ph sz="quarter" idx="1"/>
          </p:nvPr>
        </p:nvSpPr>
        <p:spPr>
          <a:xfrm>
            <a:off x="229486" y="1752600"/>
            <a:ext cx="8536562" cy="4572000"/>
          </a:xfrm>
        </p:spPr>
        <p:txBody>
          <a:bodyPr>
            <a:normAutofit fontScale="92500" lnSpcReduction="10000"/>
          </a:bodyPr>
          <a:lstStyle/>
          <a:p>
            <a:r>
              <a:rPr lang="en-US" dirty="0"/>
              <a:t>If you have a layout that are repeated in many pages, it is better to:</a:t>
            </a:r>
          </a:p>
          <a:p>
            <a:pPr lvl="1"/>
            <a:r>
              <a:rPr lang="en-US" dirty="0"/>
              <a:t>Add the common parts of the pages of your site in a file </a:t>
            </a:r>
            <a:br>
              <a:rPr lang="en-US" dirty="0"/>
            </a:br>
            <a:r>
              <a:rPr lang="en-US" dirty="0"/>
              <a:t>(e.g. </a:t>
            </a:r>
            <a:r>
              <a:rPr lang="en-US" dirty="0" err="1"/>
              <a:t>layout.pug</a:t>
            </a:r>
            <a:r>
              <a:rPr lang="en-US" dirty="0"/>
              <a:t> in our example)</a:t>
            </a:r>
          </a:p>
          <a:p>
            <a:pPr lvl="1"/>
            <a:r>
              <a:rPr lang="en-US" dirty="0"/>
              <a:t>Make the other pages extend that common layout file</a:t>
            </a:r>
            <a:br>
              <a:rPr lang="en-US" dirty="0"/>
            </a:br>
            <a:endParaRPr lang="en-US" dirty="0"/>
          </a:p>
          <a:p>
            <a:r>
              <a:rPr lang="en-US" dirty="0"/>
              <a:t>In the previous example, </a:t>
            </a:r>
            <a:br>
              <a:rPr lang="en-US" dirty="0"/>
            </a:br>
            <a:r>
              <a:rPr lang="en-US" dirty="0"/>
              <a:t>the final content of </a:t>
            </a:r>
            <a:r>
              <a:rPr lang="en-US" b="1" dirty="0" err="1"/>
              <a:t>add_art.pug</a:t>
            </a:r>
            <a:r>
              <a:rPr lang="en-US" b="1" dirty="0"/>
              <a:t> </a:t>
            </a:r>
            <a:r>
              <a:rPr lang="en-US" dirty="0"/>
              <a:t>will be:</a:t>
            </a:r>
          </a:p>
          <a:p>
            <a:pPr lvl="1"/>
            <a:r>
              <a:rPr lang="en-US" dirty="0"/>
              <a:t>The content of the </a:t>
            </a:r>
            <a:r>
              <a:rPr lang="en-US" b="1" dirty="0" err="1"/>
              <a:t>layout.pug</a:t>
            </a:r>
            <a:r>
              <a:rPr lang="en-US" b="1" dirty="0"/>
              <a:t> </a:t>
            </a:r>
            <a:r>
              <a:rPr lang="en-US" dirty="0"/>
              <a:t>after replacing “</a:t>
            </a:r>
            <a:r>
              <a:rPr lang="en-US" b="1" dirty="0"/>
              <a:t>block content</a:t>
            </a:r>
            <a:r>
              <a:rPr lang="en-US" dirty="0"/>
              <a:t>” line with the lines written below “</a:t>
            </a:r>
            <a:r>
              <a:rPr lang="en-US" b="1" dirty="0"/>
              <a:t>block content</a:t>
            </a:r>
            <a:r>
              <a:rPr lang="en-US" dirty="0"/>
              <a:t>” of </a:t>
            </a:r>
            <a:r>
              <a:rPr lang="en-US" b="1" dirty="0" err="1"/>
              <a:t>add_art.put</a:t>
            </a:r>
            <a:r>
              <a:rPr lang="en-US" b="1" dirty="0"/>
              <a:t> </a:t>
            </a:r>
            <a:r>
              <a:rPr lang="en-US" dirty="0"/>
              <a:t>file.</a:t>
            </a:r>
          </a:p>
        </p:txBody>
      </p:sp>
    </p:spTree>
    <p:extLst>
      <p:ext uri="{BB962C8B-B14F-4D97-AF65-F5344CB8AC3E}">
        <p14:creationId xmlns:p14="http://schemas.microsoft.com/office/powerpoint/2010/main" val="2988712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F1E7-5D40-4289-BF71-F51BE073F353}"/>
              </a:ext>
            </a:extLst>
          </p:cNvPr>
          <p:cNvSpPr>
            <a:spLocks noGrp="1"/>
          </p:cNvSpPr>
          <p:nvPr>
            <p:ph type="title"/>
          </p:nvPr>
        </p:nvSpPr>
        <p:spPr/>
        <p:txBody>
          <a:bodyPr/>
          <a:lstStyle/>
          <a:p>
            <a:r>
              <a:rPr lang="en-US" dirty="0"/>
              <a:t>Taking Form Data</a:t>
            </a:r>
          </a:p>
        </p:txBody>
      </p:sp>
      <p:sp>
        <p:nvSpPr>
          <p:cNvPr id="3" name="Slide Number Placeholder 2">
            <a:extLst>
              <a:ext uri="{FF2B5EF4-FFF2-40B4-BE49-F238E27FC236}">
                <a16:creationId xmlns:a16="http://schemas.microsoft.com/office/drawing/2014/main" id="{3901790F-3065-4DB1-BB42-F67F720E220F}"/>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
        <p:nvSpPr>
          <p:cNvPr id="4" name="Content Placeholder 3">
            <a:extLst>
              <a:ext uri="{FF2B5EF4-FFF2-40B4-BE49-F238E27FC236}">
                <a16:creationId xmlns:a16="http://schemas.microsoft.com/office/drawing/2014/main" id="{6A8BE547-A1C1-49CD-8A9B-5E9305145B9A}"/>
              </a:ext>
            </a:extLst>
          </p:cNvPr>
          <p:cNvSpPr>
            <a:spLocks noGrp="1"/>
          </p:cNvSpPr>
          <p:nvPr>
            <p:ph sz="quarter" idx="1"/>
          </p:nvPr>
        </p:nvSpPr>
        <p:spPr/>
        <p:txBody>
          <a:bodyPr/>
          <a:lstStyle/>
          <a:p>
            <a:r>
              <a:rPr lang="en-US" dirty="0"/>
              <a:t>To be able to take form data using</a:t>
            </a:r>
            <a:br>
              <a:rPr lang="en-US" dirty="0"/>
            </a:br>
            <a:r>
              <a:rPr lang="en-US" b="1" dirty="0" err="1"/>
              <a:t>req.body.</a:t>
            </a:r>
            <a:r>
              <a:rPr lang="en-US" i="1" dirty="0" err="1"/>
              <a:t>InputName</a:t>
            </a:r>
            <a:r>
              <a:rPr lang="en-US" i="1" dirty="0"/>
              <a:t>, we need to install </a:t>
            </a:r>
            <a:r>
              <a:rPr lang="en-US" b="1" i="1" dirty="0"/>
              <a:t>body-parser</a:t>
            </a:r>
          </a:p>
          <a:p>
            <a:r>
              <a:rPr lang="en-US" dirty="0"/>
              <a:t>Install body-parser using </a:t>
            </a:r>
            <a:r>
              <a:rPr lang="en-US" dirty="0" err="1"/>
              <a:t>npm</a:t>
            </a:r>
            <a:r>
              <a:rPr lang="en-US" dirty="0"/>
              <a:t>:</a:t>
            </a:r>
          </a:p>
          <a:p>
            <a:pPr lvl="1"/>
            <a:r>
              <a:rPr lang="en-US" b="1" dirty="0"/>
              <a:t>$ </a:t>
            </a:r>
            <a:r>
              <a:rPr lang="en-US" b="1" dirty="0" err="1"/>
              <a:t>npm</a:t>
            </a:r>
            <a:r>
              <a:rPr lang="en-US" b="1" dirty="0"/>
              <a:t> install --save body-parser</a:t>
            </a:r>
            <a:endParaRPr lang="en-US" dirty="0"/>
          </a:p>
          <a:p>
            <a:r>
              <a:rPr lang="en-US" dirty="0"/>
              <a:t>Then write this at the beginning of app.js file:</a:t>
            </a:r>
          </a:p>
          <a:p>
            <a:endParaRPr lang="en-US" dirty="0"/>
          </a:p>
        </p:txBody>
      </p:sp>
      <p:pic>
        <p:nvPicPr>
          <p:cNvPr id="6" name="Picture 5">
            <a:extLst>
              <a:ext uri="{FF2B5EF4-FFF2-40B4-BE49-F238E27FC236}">
                <a16:creationId xmlns:a16="http://schemas.microsoft.com/office/drawing/2014/main" id="{E663124A-397E-40BC-93FD-E971F1F1E21E}"/>
              </a:ext>
            </a:extLst>
          </p:cNvPr>
          <p:cNvPicPr>
            <a:picLocks noChangeAspect="1"/>
          </p:cNvPicPr>
          <p:nvPr/>
        </p:nvPicPr>
        <p:blipFill>
          <a:blip r:embed="rId2"/>
          <a:stretch>
            <a:fillRect/>
          </a:stretch>
        </p:blipFill>
        <p:spPr>
          <a:xfrm>
            <a:off x="990600" y="4271962"/>
            <a:ext cx="6296740" cy="2052638"/>
          </a:xfrm>
          <a:prstGeom prst="rect">
            <a:avLst/>
          </a:prstGeom>
        </p:spPr>
      </p:pic>
    </p:spTree>
    <p:extLst>
      <p:ext uri="{BB962C8B-B14F-4D97-AF65-F5344CB8AC3E}">
        <p14:creationId xmlns:p14="http://schemas.microsoft.com/office/powerpoint/2010/main" val="31690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003F-1ABF-4B7B-BC18-1B34FDAB4F7D}"/>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5A839CA7-551D-4C8A-9852-5EDFB7064A36}"/>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
        <p:nvSpPr>
          <p:cNvPr id="4" name="Content Placeholder 3">
            <a:extLst>
              <a:ext uri="{FF2B5EF4-FFF2-40B4-BE49-F238E27FC236}">
                <a16:creationId xmlns:a16="http://schemas.microsoft.com/office/drawing/2014/main" id="{A96C627A-4707-4412-B236-03FDFCD4FECA}"/>
              </a:ext>
            </a:extLst>
          </p:cNvPr>
          <p:cNvSpPr>
            <a:spLocks noGrp="1"/>
          </p:cNvSpPr>
          <p:nvPr>
            <p:ph sz="quarter" idx="1"/>
          </p:nvPr>
        </p:nvSpPr>
        <p:spPr/>
        <p:txBody>
          <a:bodyPr/>
          <a:lstStyle/>
          <a:p>
            <a:r>
              <a:rPr lang="en-US" dirty="0"/>
              <a:t>Introduction</a:t>
            </a:r>
          </a:p>
          <a:p>
            <a:r>
              <a:rPr lang="en-US" dirty="0"/>
              <a:t>Installation</a:t>
            </a:r>
          </a:p>
          <a:p>
            <a:r>
              <a:rPr lang="en-US" dirty="0"/>
              <a:t>Creating the Application and Using Express.JS</a:t>
            </a:r>
          </a:p>
          <a:p>
            <a:r>
              <a:rPr lang="en-US" dirty="0"/>
              <a:t>Routing</a:t>
            </a:r>
          </a:p>
          <a:p>
            <a:r>
              <a:rPr lang="en-US" dirty="0"/>
              <a:t>Templating (PUG)</a:t>
            </a:r>
          </a:p>
          <a:p>
            <a:r>
              <a:rPr lang="en-US" dirty="0"/>
              <a:t>Taking Form Data</a:t>
            </a:r>
          </a:p>
          <a:p>
            <a:r>
              <a:rPr lang="en-US" dirty="0"/>
              <a:t>Dealing with Database (MongoDB)</a:t>
            </a:r>
          </a:p>
          <a:p>
            <a:r>
              <a:rPr lang="en-US" dirty="0"/>
              <a:t>Integrating with Bootstrap</a:t>
            </a:r>
          </a:p>
          <a:p>
            <a:endParaRPr lang="en-US" dirty="0"/>
          </a:p>
        </p:txBody>
      </p:sp>
    </p:spTree>
    <p:extLst>
      <p:ext uri="{BB962C8B-B14F-4D97-AF65-F5344CB8AC3E}">
        <p14:creationId xmlns:p14="http://schemas.microsoft.com/office/powerpoint/2010/main" val="332466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F1E7-5D40-4289-BF71-F51BE073F353}"/>
              </a:ext>
            </a:extLst>
          </p:cNvPr>
          <p:cNvSpPr>
            <a:spLocks noGrp="1"/>
          </p:cNvSpPr>
          <p:nvPr>
            <p:ph type="title"/>
          </p:nvPr>
        </p:nvSpPr>
        <p:spPr/>
        <p:txBody>
          <a:bodyPr/>
          <a:lstStyle/>
          <a:p>
            <a:r>
              <a:rPr lang="en-US" dirty="0"/>
              <a:t>Taking Form Data</a:t>
            </a:r>
          </a:p>
        </p:txBody>
      </p:sp>
      <p:sp>
        <p:nvSpPr>
          <p:cNvPr id="3" name="Slide Number Placeholder 2">
            <a:extLst>
              <a:ext uri="{FF2B5EF4-FFF2-40B4-BE49-F238E27FC236}">
                <a16:creationId xmlns:a16="http://schemas.microsoft.com/office/drawing/2014/main" id="{3901790F-3065-4DB1-BB42-F67F720E220F}"/>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sp>
        <p:nvSpPr>
          <p:cNvPr id="4" name="Content Placeholder 3">
            <a:extLst>
              <a:ext uri="{FF2B5EF4-FFF2-40B4-BE49-F238E27FC236}">
                <a16:creationId xmlns:a16="http://schemas.microsoft.com/office/drawing/2014/main" id="{6A8BE547-A1C1-49CD-8A9B-5E9305145B9A}"/>
              </a:ext>
            </a:extLst>
          </p:cNvPr>
          <p:cNvSpPr>
            <a:spLocks noGrp="1"/>
          </p:cNvSpPr>
          <p:nvPr>
            <p:ph sz="quarter" idx="1"/>
          </p:nvPr>
        </p:nvSpPr>
        <p:spPr>
          <a:xfrm>
            <a:off x="612648" y="1524000"/>
            <a:ext cx="8153400" cy="4495800"/>
          </a:xfrm>
        </p:spPr>
        <p:txBody>
          <a:bodyPr/>
          <a:lstStyle/>
          <a:p>
            <a:endParaRPr lang="en-US" dirty="0"/>
          </a:p>
        </p:txBody>
      </p:sp>
      <p:pic>
        <p:nvPicPr>
          <p:cNvPr id="5" name="Picture 4">
            <a:extLst>
              <a:ext uri="{FF2B5EF4-FFF2-40B4-BE49-F238E27FC236}">
                <a16:creationId xmlns:a16="http://schemas.microsoft.com/office/drawing/2014/main" id="{2DE7DCA4-CB81-425B-8A95-5E9F5DFED0B6}"/>
              </a:ext>
            </a:extLst>
          </p:cNvPr>
          <p:cNvPicPr>
            <a:picLocks noChangeAspect="1"/>
          </p:cNvPicPr>
          <p:nvPr/>
        </p:nvPicPr>
        <p:blipFill>
          <a:blip r:embed="rId2"/>
          <a:stretch>
            <a:fillRect/>
          </a:stretch>
        </p:blipFill>
        <p:spPr>
          <a:xfrm>
            <a:off x="545335" y="1272222"/>
            <a:ext cx="5382662" cy="1026693"/>
          </a:xfrm>
          <a:prstGeom prst="rect">
            <a:avLst/>
          </a:prstGeom>
        </p:spPr>
      </p:pic>
      <p:pic>
        <p:nvPicPr>
          <p:cNvPr id="8" name="Picture 7">
            <a:extLst>
              <a:ext uri="{FF2B5EF4-FFF2-40B4-BE49-F238E27FC236}">
                <a16:creationId xmlns:a16="http://schemas.microsoft.com/office/drawing/2014/main" id="{4EBDA2D2-D014-434C-B451-2621FA7B0745}"/>
              </a:ext>
            </a:extLst>
          </p:cNvPr>
          <p:cNvPicPr>
            <a:picLocks noChangeAspect="1"/>
          </p:cNvPicPr>
          <p:nvPr/>
        </p:nvPicPr>
        <p:blipFill>
          <a:blip r:embed="rId3"/>
          <a:stretch>
            <a:fillRect/>
          </a:stretch>
        </p:blipFill>
        <p:spPr>
          <a:xfrm>
            <a:off x="545335" y="2415960"/>
            <a:ext cx="5382662" cy="4396003"/>
          </a:xfrm>
          <a:prstGeom prst="rect">
            <a:avLst/>
          </a:prstGeom>
        </p:spPr>
      </p:pic>
      <p:sp>
        <p:nvSpPr>
          <p:cNvPr id="9" name="TextBox 8">
            <a:extLst>
              <a:ext uri="{FF2B5EF4-FFF2-40B4-BE49-F238E27FC236}">
                <a16:creationId xmlns:a16="http://schemas.microsoft.com/office/drawing/2014/main" id="{283B4232-CA5A-4397-B2CD-746E5646B6B5}"/>
              </a:ext>
            </a:extLst>
          </p:cNvPr>
          <p:cNvSpPr txBox="1"/>
          <p:nvPr/>
        </p:nvSpPr>
        <p:spPr>
          <a:xfrm>
            <a:off x="6460305" y="1554735"/>
            <a:ext cx="1773434" cy="461665"/>
          </a:xfrm>
          <a:prstGeom prst="rect">
            <a:avLst/>
          </a:prstGeom>
          <a:noFill/>
          <a:ln>
            <a:solidFill>
              <a:schemeClr val="tx1"/>
            </a:solidFill>
          </a:ln>
        </p:spPr>
        <p:txBody>
          <a:bodyPr wrap="none" rtlCol="0">
            <a:spAutoFit/>
          </a:bodyPr>
          <a:lstStyle/>
          <a:p>
            <a:r>
              <a:rPr lang="en-US" sz="2400" b="1" dirty="0">
                <a:solidFill>
                  <a:srgbClr val="FF0000"/>
                </a:solidFill>
              </a:rPr>
              <a:t>in app.js file</a:t>
            </a:r>
          </a:p>
        </p:txBody>
      </p:sp>
      <p:sp>
        <p:nvSpPr>
          <p:cNvPr id="10" name="TextBox 9">
            <a:extLst>
              <a:ext uri="{FF2B5EF4-FFF2-40B4-BE49-F238E27FC236}">
                <a16:creationId xmlns:a16="http://schemas.microsoft.com/office/drawing/2014/main" id="{F66BF0DA-0F23-4162-8C09-2EDBF2CD6304}"/>
              </a:ext>
            </a:extLst>
          </p:cNvPr>
          <p:cNvSpPr txBox="1"/>
          <p:nvPr/>
        </p:nvSpPr>
        <p:spPr>
          <a:xfrm>
            <a:off x="6505644" y="4152296"/>
            <a:ext cx="2623667" cy="461665"/>
          </a:xfrm>
          <a:prstGeom prst="rect">
            <a:avLst/>
          </a:prstGeom>
          <a:noFill/>
          <a:ln>
            <a:solidFill>
              <a:schemeClr val="tx1"/>
            </a:solidFill>
          </a:ln>
        </p:spPr>
        <p:txBody>
          <a:bodyPr wrap="none" rtlCol="0">
            <a:spAutoFit/>
          </a:bodyPr>
          <a:lstStyle/>
          <a:p>
            <a:r>
              <a:rPr lang="en-US" sz="2400" b="1" dirty="0">
                <a:solidFill>
                  <a:srgbClr val="FF0000"/>
                </a:solidFill>
              </a:rPr>
              <a:t>in </a:t>
            </a:r>
            <a:r>
              <a:rPr lang="en-US" sz="2400" b="1" dirty="0" err="1">
                <a:solidFill>
                  <a:srgbClr val="FF0000"/>
                </a:solidFill>
              </a:rPr>
              <a:t>article_form.pug</a:t>
            </a:r>
            <a:endParaRPr lang="en-US" sz="2400" b="1" dirty="0">
              <a:solidFill>
                <a:srgbClr val="FF0000"/>
              </a:solidFill>
            </a:endParaRPr>
          </a:p>
        </p:txBody>
      </p:sp>
      <p:cxnSp>
        <p:nvCxnSpPr>
          <p:cNvPr id="11" name="Straight Arrow Connector 10">
            <a:extLst>
              <a:ext uri="{FF2B5EF4-FFF2-40B4-BE49-F238E27FC236}">
                <a16:creationId xmlns:a16="http://schemas.microsoft.com/office/drawing/2014/main" id="{EB7CD592-25AF-4C28-B79E-F742CBB83F94}"/>
              </a:ext>
            </a:extLst>
          </p:cNvPr>
          <p:cNvCxnSpPr>
            <a:cxnSpLocks/>
          </p:cNvCxnSpPr>
          <p:nvPr/>
        </p:nvCxnSpPr>
        <p:spPr>
          <a:xfrm flipH="1">
            <a:off x="5927997" y="1821372"/>
            <a:ext cx="47280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2D503A-D01D-4E65-8EAD-14C7127B518B}"/>
              </a:ext>
            </a:extLst>
          </p:cNvPr>
          <p:cNvCxnSpPr>
            <a:cxnSpLocks/>
          </p:cNvCxnSpPr>
          <p:nvPr/>
        </p:nvCxnSpPr>
        <p:spPr>
          <a:xfrm>
            <a:off x="3343165" y="1938378"/>
            <a:ext cx="162035" cy="68851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0FF38C9-1F8A-4E87-B4AE-B03F884F2F04}"/>
              </a:ext>
            </a:extLst>
          </p:cNvPr>
          <p:cNvSpPr/>
          <p:nvPr/>
        </p:nvSpPr>
        <p:spPr>
          <a:xfrm>
            <a:off x="990600" y="1295400"/>
            <a:ext cx="533401" cy="33007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5" name="Straight Connector 14">
            <a:extLst>
              <a:ext uri="{FF2B5EF4-FFF2-40B4-BE49-F238E27FC236}">
                <a16:creationId xmlns:a16="http://schemas.microsoft.com/office/drawing/2014/main" id="{8F65BF61-2789-47C2-AAE1-D9B700AB5719}"/>
              </a:ext>
            </a:extLst>
          </p:cNvPr>
          <p:cNvCxnSpPr>
            <a:cxnSpLocks/>
          </p:cNvCxnSpPr>
          <p:nvPr/>
        </p:nvCxnSpPr>
        <p:spPr>
          <a:xfrm>
            <a:off x="2286000" y="3657600"/>
            <a:ext cx="6858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a:extLst>
              <a:ext uri="{FF2B5EF4-FFF2-40B4-BE49-F238E27FC236}">
                <a16:creationId xmlns:a16="http://schemas.microsoft.com/office/drawing/2014/main" id="{FD538756-8195-48C9-BA85-86089F228F20}"/>
              </a:ext>
            </a:extLst>
          </p:cNvPr>
          <p:cNvCxnSpPr>
            <a:cxnSpLocks/>
          </p:cNvCxnSpPr>
          <p:nvPr/>
        </p:nvCxnSpPr>
        <p:spPr>
          <a:xfrm>
            <a:off x="3962400" y="3657600"/>
            <a:ext cx="1775097"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Arrow Connector 23">
            <a:extLst>
              <a:ext uri="{FF2B5EF4-FFF2-40B4-BE49-F238E27FC236}">
                <a16:creationId xmlns:a16="http://schemas.microsoft.com/office/drawing/2014/main" id="{48D66BF3-6959-4F36-9D3A-AA361CDC16FB}"/>
              </a:ext>
            </a:extLst>
          </p:cNvPr>
          <p:cNvCxnSpPr>
            <a:cxnSpLocks/>
          </p:cNvCxnSpPr>
          <p:nvPr/>
        </p:nvCxnSpPr>
        <p:spPr>
          <a:xfrm flipH="1">
            <a:off x="5987502" y="4383128"/>
            <a:ext cx="47280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816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45E4-AFD5-4B9D-9ECF-7C4028770C1A}"/>
              </a:ext>
            </a:extLst>
          </p:cNvPr>
          <p:cNvSpPr>
            <a:spLocks noGrp="1"/>
          </p:cNvSpPr>
          <p:nvPr>
            <p:ph type="title"/>
          </p:nvPr>
        </p:nvSpPr>
        <p:spPr/>
        <p:txBody>
          <a:bodyPr/>
          <a:lstStyle/>
          <a:p>
            <a:r>
              <a:rPr lang="en-US" dirty="0"/>
              <a:t>Taking Form Data</a:t>
            </a:r>
          </a:p>
        </p:txBody>
      </p:sp>
      <p:sp>
        <p:nvSpPr>
          <p:cNvPr id="3" name="Slide Number Placeholder 2">
            <a:extLst>
              <a:ext uri="{FF2B5EF4-FFF2-40B4-BE49-F238E27FC236}">
                <a16:creationId xmlns:a16="http://schemas.microsoft.com/office/drawing/2014/main" id="{8AA65099-37FA-4FCB-B32F-B8D8319D113F}"/>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sp>
        <p:nvSpPr>
          <p:cNvPr id="4" name="Content Placeholder 3">
            <a:extLst>
              <a:ext uri="{FF2B5EF4-FFF2-40B4-BE49-F238E27FC236}">
                <a16:creationId xmlns:a16="http://schemas.microsoft.com/office/drawing/2014/main" id="{8D5CAB4D-54CD-4FFF-A7DC-8169435CD071}"/>
              </a:ext>
            </a:extLst>
          </p:cNvPr>
          <p:cNvSpPr>
            <a:spLocks noGrp="1"/>
          </p:cNvSpPr>
          <p:nvPr>
            <p:ph sz="quarter" idx="1"/>
          </p:nvPr>
        </p:nvSpPr>
        <p:spPr>
          <a:xfrm>
            <a:off x="612648" y="1600200"/>
            <a:ext cx="8153400" cy="4191000"/>
          </a:xfrm>
        </p:spPr>
        <p:txBody>
          <a:bodyPr>
            <a:normAutofit/>
          </a:bodyPr>
          <a:lstStyle/>
          <a:p>
            <a:r>
              <a:rPr lang="en-US" dirty="0"/>
              <a:t>As you see in the previous slide, we make the form submit with “POST” method to “/article/add” URL</a:t>
            </a:r>
          </a:p>
          <a:p>
            <a:r>
              <a:rPr lang="en-US" dirty="0"/>
              <a:t>So, we need to define a route for this URL with this method to receive the form data in</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9361BF0A-1E7A-40FF-BF85-87A22E2A6BB1}"/>
              </a:ext>
            </a:extLst>
          </p:cNvPr>
          <p:cNvPicPr>
            <a:picLocks noChangeAspect="1"/>
          </p:cNvPicPr>
          <p:nvPr/>
        </p:nvPicPr>
        <p:blipFill>
          <a:blip r:embed="rId2"/>
          <a:stretch>
            <a:fillRect/>
          </a:stretch>
        </p:blipFill>
        <p:spPr>
          <a:xfrm>
            <a:off x="-18361" y="3690303"/>
            <a:ext cx="9048750" cy="1895475"/>
          </a:xfrm>
          <a:prstGeom prst="rect">
            <a:avLst/>
          </a:prstGeom>
        </p:spPr>
      </p:pic>
      <p:sp>
        <p:nvSpPr>
          <p:cNvPr id="6" name="Rectangle 5">
            <a:extLst>
              <a:ext uri="{FF2B5EF4-FFF2-40B4-BE49-F238E27FC236}">
                <a16:creationId xmlns:a16="http://schemas.microsoft.com/office/drawing/2014/main" id="{C5BDA36A-12B5-415B-8B16-2E928C233243}"/>
              </a:ext>
            </a:extLst>
          </p:cNvPr>
          <p:cNvSpPr/>
          <p:nvPr/>
        </p:nvSpPr>
        <p:spPr>
          <a:xfrm>
            <a:off x="397232" y="3683063"/>
            <a:ext cx="669568" cy="30473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7" name="Straight Connector 6">
            <a:extLst>
              <a:ext uri="{FF2B5EF4-FFF2-40B4-BE49-F238E27FC236}">
                <a16:creationId xmlns:a16="http://schemas.microsoft.com/office/drawing/2014/main" id="{DFDA2595-26A1-4C88-9EE4-EB3931E13431}"/>
              </a:ext>
            </a:extLst>
          </p:cNvPr>
          <p:cNvCxnSpPr>
            <a:cxnSpLocks/>
          </p:cNvCxnSpPr>
          <p:nvPr/>
        </p:nvCxnSpPr>
        <p:spPr>
          <a:xfrm>
            <a:off x="3962400" y="3657600"/>
            <a:ext cx="1775097"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a:extLst>
              <a:ext uri="{FF2B5EF4-FFF2-40B4-BE49-F238E27FC236}">
                <a16:creationId xmlns:a16="http://schemas.microsoft.com/office/drawing/2014/main" id="{005B820B-81E8-49C0-8C76-54A68FCFA207}"/>
              </a:ext>
            </a:extLst>
          </p:cNvPr>
          <p:cNvCxnSpPr>
            <a:cxnSpLocks/>
          </p:cNvCxnSpPr>
          <p:nvPr/>
        </p:nvCxnSpPr>
        <p:spPr>
          <a:xfrm>
            <a:off x="1219200" y="3987801"/>
            <a:ext cx="14478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Arrow Connector 9">
            <a:extLst>
              <a:ext uri="{FF2B5EF4-FFF2-40B4-BE49-F238E27FC236}">
                <a16:creationId xmlns:a16="http://schemas.microsoft.com/office/drawing/2014/main" id="{D3D64C6B-9180-4D51-A975-211860179B2F}"/>
              </a:ext>
            </a:extLst>
          </p:cNvPr>
          <p:cNvCxnSpPr>
            <a:cxnSpLocks/>
          </p:cNvCxnSpPr>
          <p:nvPr/>
        </p:nvCxnSpPr>
        <p:spPr>
          <a:xfrm flipH="1">
            <a:off x="3657600" y="4114800"/>
            <a:ext cx="7620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ADA471E-C5F4-40B8-BCE4-DC51CDA923D5}"/>
              </a:ext>
            </a:extLst>
          </p:cNvPr>
          <p:cNvCxnSpPr>
            <a:cxnSpLocks/>
          </p:cNvCxnSpPr>
          <p:nvPr/>
        </p:nvCxnSpPr>
        <p:spPr>
          <a:xfrm flipH="1">
            <a:off x="3810000" y="4419600"/>
            <a:ext cx="7620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6D7401-206F-49BC-A700-96F8474FE42A}"/>
              </a:ext>
            </a:extLst>
          </p:cNvPr>
          <p:cNvCxnSpPr>
            <a:cxnSpLocks/>
          </p:cNvCxnSpPr>
          <p:nvPr/>
        </p:nvCxnSpPr>
        <p:spPr>
          <a:xfrm flipH="1">
            <a:off x="3429000" y="4724400"/>
            <a:ext cx="7620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3">
            <a:extLst>
              <a:ext uri="{FF2B5EF4-FFF2-40B4-BE49-F238E27FC236}">
                <a16:creationId xmlns:a16="http://schemas.microsoft.com/office/drawing/2014/main" id="{91269BA0-EB4A-4DB5-8BE6-A641D638FB56}"/>
              </a:ext>
            </a:extLst>
          </p:cNvPr>
          <p:cNvSpPr txBox="1">
            <a:spLocks/>
          </p:cNvSpPr>
          <p:nvPr/>
        </p:nvSpPr>
        <p:spPr>
          <a:xfrm>
            <a:off x="765048" y="5453697"/>
            <a:ext cx="8153400" cy="106679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dirty="0"/>
          </a:p>
        </p:txBody>
      </p:sp>
      <p:sp>
        <p:nvSpPr>
          <p:cNvPr id="15" name="TextBox 14">
            <a:extLst>
              <a:ext uri="{FF2B5EF4-FFF2-40B4-BE49-F238E27FC236}">
                <a16:creationId xmlns:a16="http://schemas.microsoft.com/office/drawing/2014/main" id="{26EF74D9-4B32-432C-B912-BD39F761999C}"/>
              </a:ext>
            </a:extLst>
          </p:cNvPr>
          <p:cNvSpPr txBox="1"/>
          <p:nvPr/>
        </p:nvSpPr>
        <p:spPr>
          <a:xfrm>
            <a:off x="670729" y="5767496"/>
            <a:ext cx="6876691" cy="830997"/>
          </a:xfrm>
          <a:prstGeom prst="rect">
            <a:avLst/>
          </a:prstGeom>
          <a:noFill/>
          <a:ln>
            <a:solidFill>
              <a:schemeClr val="tx1"/>
            </a:solidFill>
          </a:ln>
        </p:spPr>
        <p:txBody>
          <a:bodyPr wrap="none" rtlCol="0">
            <a:spAutoFit/>
          </a:bodyPr>
          <a:lstStyle/>
          <a:p>
            <a:r>
              <a:rPr lang="en-US" sz="2400" b="1" dirty="0">
                <a:solidFill>
                  <a:srgbClr val="FF0000"/>
                </a:solidFill>
              </a:rPr>
              <a:t>Note that ‘title’, ‘author’ and ‘body’ are the “Name” </a:t>
            </a:r>
            <a:br>
              <a:rPr lang="en-US" sz="2400" b="1" dirty="0">
                <a:solidFill>
                  <a:srgbClr val="FF0000"/>
                </a:solidFill>
              </a:rPr>
            </a:br>
            <a:r>
              <a:rPr lang="en-US" sz="2400" b="1" dirty="0">
                <a:solidFill>
                  <a:srgbClr val="FF0000"/>
                </a:solidFill>
              </a:rPr>
              <a:t>attributes of input elements of the form.</a:t>
            </a:r>
          </a:p>
        </p:txBody>
      </p:sp>
    </p:spTree>
    <p:extLst>
      <p:ext uri="{BB962C8B-B14F-4D97-AF65-F5344CB8AC3E}">
        <p14:creationId xmlns:p14="http://schemas.microsoft.com/office/powerpoint/2010/main" val="3868932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EF7C-DD0C-4650-9E58-B7D3141BDFC5}"/>
              </a:ext>
            </a:extLst>
          </p:cNvPr>
          <p:cNvSpPr>
            <a:spLocks noGrp="1"/>
          </p:cNvSpPr>
          <p:nvPr>
            <p:ph type="title"/>
          </p:nvPr>
        </p:nvSpPr>
        <p:spPr/>
        <p:txBody>
          <a:bodyPr/>
          <a:lstStyle/>
          <a:p>
            <a:r>
              <a:rPr lang="en-US" dirty="0"/>
              <a:t>Create Database in MongoDB</a:t>
            </a:r>
          </a:p>
        </p:txBody>
      </p:sp>
      <p:sp>
        <p:nvSpPr>
          <p:cNvPr id="3" name="Slide Number Placeholder 2">
            <a:extLst>
              <a:ext uri="{FF2B5EF4-FFF2-40B4-BE49-F238E27FC236}">
                <a16:creationId xmlns:a16="http://schemas.microsoft.com/office/drawing/2014/main" id="{20CA305F-C3D2-4C37-A809-D2D13DE91E1E}"/>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32</a:t>
            </a:fld>
            <a:endParaRPr lang="en-US"/>
          </a:p>
        </p:txBody>
      </p:sp>
      <p:sp>
        <p:nvSpPr>
          <p:cNvPr id="4" name="Content Placeholder 3">
            <a:extLst>
              <a:ext uri="{FF2B5EF4-FFF2-40B4-BE49-F238E27FC236}">
                <a16:creationId xmlns:a16="http://schemas.microsoft.com/office/drawing/2014/main" id="{E3907017-B9A1-46E3-99E6-CA37C5A5538A}"/>
              </a:ext>
            </a:extLst>
          </p:cNvPr>
          <p:cNvSpPr>
            <a:spLocks noGrp="1"/>
          </p:cNvSpPr>
          <p:nvPr>
            <p:ph sz="quarter" idx="1"/>
          </p:nvPr>
        </p:nvSpPr>
        <p:spPr>
          <a:xfrm>
            <a:off x="0" y="1600200"/>
            <a:ext cx="9067800" cy="5029200"/>
          </a:xfrm>
        </p:spPr>
        <p:txBody>
          <a:bodyPr>
            <a:normAutofit/>
          </a:bodyPr>
          <a:lstStyle/>
          <a:p>
            <a:r>
              <a:rPr lang="en-US" sz="2400" dirty="0"/>
              <a:t>After installing MongoDB from its website and starting the service (Search about it!), perform the following: </a:t>
            </a:r>
          </a:p>
          <a:p>
            <a:r>
              <a:rPr lang="en-US" sz="2400" dirty="0"/>
              <a:t>Open the normal command line in the bin folder of </a:t>
            </a:r>
            <a:r>
              <a:rPr lang="en-US" sz="2400" dirty="0" err="1"/>
              <a:t>mongodb</a:t>
            </a:r>
            <a:r>
              <a:rPr lang="en-US" sz="2400" dirty="0"/>
              <a:t> installed folder, then write the following commands:</a:t>
            </a:r>
          </a:p>
          <a:p>
            <a:r>
              <a:rPr lang="en-US" sz="2400" b="1" dirty="0"/>
              <a:t>$ mongo</a:t>
            </a:r>
          </a:p>
          <a:p>
            <a:r>
              <a:rPr lang="en-US" sz="2400" dirty="0"/>
              <a:t>Create and use database called: </a:t>
            </a:r>
            <a:r>
              <a:rPr lang="en-US" sz="2400" dirty="0" err="1"/>
              <a:t>nodekb</a:t>
            </a:r>
            <a:br>
              <a:rPr lang="en-US" sz="2400" dirty="0"/>
            </a:br>
            <a:r>
              <a:rPr lang="en-US" sz="2400" b="1" dirty="0"/>
              <a:t>$ use </a:t>
            </a:r>
            <a:r>
              <a:rPr lang="en-US" sz="2400" b="1" dirty="0" err="1"/>
              <a:t>nodekb</a:t>
            </a:r>
            <a:endParaRPr lang="en-US" sz="2400" b="1" dirty="0"/>
          </a:p>
          <a:p>
            <a:r>
              <a:rPr lang="en-US" sz="2400" dirty="0"/>
              <a:t>Create a collection (table) called: articles</a:t>
            </a:r>
            <a:br>
              <a:rPr lang="en-US" sz="2400" dirty="0"/>
            </a:br>
            <a:r>
              <a:rPr lang="en-US" sz="2400" b="1" dirty="0"/>
              <a:t>$ </a:t>
            </a:r>
            <a:r>
              <a:rPr lang="en-US" sz="2400" b="1" dirty="0" err="1"/>
              <a:t>db.createCollection</a:t>
            </a:r>
            <a:r>
              <a:rPr lang="en-US" sz="2400" b="1" dirty="0"/>
              <a:t>(‘articles’)</a:t>
            </a:r>
          </a:p>
          <a:p>
            <a:r>
              <a:rPr lang="en-US" sz="2400" dirty="0"/>
              <a:t>Insert a document (row) in the articles collection</a:t>
            </a:r>
            <a:br>
              <a:rPr lang="en-US" sz="2400" dirty="0"/>
            </a:br>
            <a:r>
              <a:rPr lang="en-US" sz="2400" b="1" dirty="0"/>
              <a:t>$ </a:t>
            </a:r>
            <a:r>
              <a:rPr lang="en-US" sz="2400" b="1" dirty="0" err="1"/>
              <a:t>db.articles.insert</a:t>
            </a:r>
            <a:r>
              <a:rPr lang="en-US" sz="2400" b="1" dirty="0"/>
              <a:t>( { </a:t>
            </a:r>
            <a:r>
              <a:rPr lang="en-US" sz="2400" b="1" dirty="0" err="1"/>
              <a:t>title:’article</a:t>
            </a:r>
            <a:r>
              <a:rPr lang="en-US" sz="2400" b="1" dirty="0"/>
              <a:t> 1’, </a:t>
            </a:r>
            <a:r>
              <a:rPr lang="en-US" sz="2400" b="1" dirty="0" err="1"/>
              <a:t>author:’Omar</a:t>
            </a:r>
            <a:r>
              <a:rPr lang="en-US" sz="2400" b="1" dirty="0"/>
              <a:t>’, </a:t>
            </a:r>
            <a:r>
              <a:rPr lang="en-US" sz="2400" b="1" dirty="0" err="1"/>
              <a:t>body:’hello</a:t>
            </a:r>
            <a:r>
              <a:rPr lang="en-US" sz="2400" b="1" dirty="0"/>
              <a:t>’ } )</a:t>
            </a:r>
          </a:p>
          <a:p>
            <a:pPr marL="0" indent="0">
              <a:buNone/>
            </a:pPr>
            <a:r>
              <a:rPr lang="en-US" sz="2400" b="1" dirty="0"/>
              <a:t>   $ </a:t>
            </a:r>
            <a:r>
              <a:rPr lang="en-US" sz="2400" b="1" dirty="0" err="1"/>
              <a:t>db.articles.insert</a:t>
            </a:r>
            <a:r>
              <a:rPr lang="en-US" sz="2400" b="1" dirty="0"/>
              <a:t>( { </a:t>
            </a:r>
            <a:r>
              <a:rPr lang="en-US" sz="2400" b="1" dirty="0" err="1"/>
              <a:t>title:’article</a:t>
            </a:r>
            <a:r>
              <a:rPr lang="en-US" sz="2400" b="1" dirty="0"/>
              <a:t> 2’, </a:t>
            </a:r>
            <a:r>
              <a:rPr lang="en-US" sz="2400" b="1" dirty="0" err="1"/>
              <a:t>author:’Adel</a:t>
            </a:r>
            <a:r>
              <a:rPr lang="en-US" sz="2400" b="1" dirty="0"/>
              <a:t>’, </a:t>
            </a:r>
            <a:r>
              <a:rPr lang="en-US" sz="2400" b="1" dirty="0" err="1"/>
              <a:t>body:’hi</a:t>
            </a:r>
            <a:r>
              <a:rPr lang="en-US" sz="2400" b="1" dirty="0"/>
              <a:t>’ } )</a:t>
            </a:r>
          </a:p>
          <a:p>
            <a:pPr marL="0" indent="0">
              <a:buNone/>
            </a:pPr>
            <a:endParaRPr lang="en-US" sz="2400" dirty="0"/>
          </a:p>
        </p:txBody>
      </p:sp>
      <p:sp>
        <p:nvSpPr>
          <p:cNvPr id="5" name="TextBox 4">
            <a:extLst>
              <a:ext uri="{FF2B5EF4-FFF2-40B4-BE49-F238E27FC236}">
                <a16:creationId xmlns:a16="http://schemas.microsoft.com/office/drawing/2014/main" id="{BAA62375-B597-49C2-A0A6-2DB64C7B79C8}"/>
              </a:ext>
            </a:extLst>
          </p:cNvPr>
          <p:cNvSpPr txBox="1"/>
          <p:nvPr/>
        </p:nvSpPr>
        <p:spPr>
          <a:xfrm>
            <a:off x="6228202" y="4038600"/>
            <a:ext cx="2895600" cy="1569660"/>
          </a:xfrm>
          <a:prstGeom prst="rect">
            <a:avLst/>
          </a:prstGeom>
          <a:noFill/>
          <a:ln>
            <a:solidFill>
              <a:schemeClr val="tx1"/>
            </a:solidFill>
          </a:ln>
        </p:spPr>
        <p:txBody>
          <a:bodyPr wrap="square" rtlCol="0">
            <a:spAutoFit/>
          </a:bodyPr>
          <a:lstStyle/>
          <a:p>
            <a:r>
              <a:rPr lang="en-US" sz="2400" b="1" dirty="0">
                <a:solidFill>
                  <a:srgbClr val="FF0000"/>
                </a:solidFill>
              </a:rPr>
              <a:t>Note that MongoDB inserts a unique id (called: _id )</a:t>
            </a:r>
            <a:br>
              <a:rPr lang="en-US" sz="2400" b="1" dirty="0">
                <a:solidFill>
                  <a:srgbClr val="FF0000"/>
                </a:solidFill>
              </a:rPr>
            </a:br>
            <a:r>
              <a:rPr lang="en-US" sz="2400" b="1" dirty="0">
                <a:solidFill>
                  <a:srgbClr val="FF0000"/>
                </a:solidFill>
              </a:rPr>
              <a:t>for each document</a:t>
            </a:r>
          </a:p>
        </p:txBody>
      </p:sp>
    </p:spTree>
    <p:extLst>
      <p:ext uri="{BB962C8B-B14F-4D97-AF65-F5344CB8AC3E}">
        <p14:creationId xmlns:p14="http://schemas.microsoft.com/office/powerpoint/2010/main" val="226646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6810-F7DD-439E-8170-9905BE79C9EC}"/>
              </a:ext>
            </a:extLst>
          </p:cNvPr>
          <p:cNvSpPr>
            <a:spLocks noGrp="1"/>
          </p:cNvSpPr>
          <p:nvPr>
            <p:ph type="title"/>
          </p:nvPr>
        </p:nvSpPr>
        <p:spPr>
          <a:xfrm>
            <a:off x="233649" y="167322"/>
            <a:ext cx="8153400" cy="990600"/>
          </a:xfrm>
        </p:spPr>
        <p:txBody>
          <a:bodyPr>
            <a:normAutofit fontScale="90000"/>
          </a:bodyPr>
          <a:lstStyle/>
          <a:p>
            <a:r>
              <a:rPr lang="en-US" dirty="0"/>
              <a:t>Installing and Using Mongoose to Connect to the Database</a:t>
            </a:r>
          </a:p>
        </p:txBody>
      </p:sp>
      <p:sp>
        <p:nvSpPr>
          <p:cNvPr id="3" name="Slide Number Placeholder 2">
            <a:extLst>
              <a:ext uri="{FF2B5EF4-FFF2-40B4-BE49-F238E27FC236}">
                <a16:creationId xmlns:a16="http://schemas.microsoft.com/office/drawing/2014/main" id="{C3E22D07-608E-4BD2-AE2F-C786B1B490BF}"/>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33</a:t>
            </a:fld>
            <a:endParaRPr lang="en-US"/>
          </a:p>
        </p:txBody>
      </p:sp>
      <p:sp>
        <p:nvSpPr>
          <p:cNvPr id="4" name="Content Placeholder 3">
            <a:extLst>
              <a:ext uri="{FF2B5EF4-FFF2-40B4-BE49-F238E27FC236}">
                <a16:creationId xmlns:a16="http://schemas.microsoft.com/office/drawing/2014/main" id="{387AA0B3-1880-439C-AE40-16DC7D1DAF10}"/>
              </a:ext>
            </a:extLst>
          </p:cNvPr>
          <p:cNvSpPr>
            <a:spLocks noGrp="1"/>
          </p:cNvSpPr>
          <p:nvPr>
            <p:ph sz="quarter" idx="1"/>
          </p:nvPr>
        </p:nvSpPr>
        <p:spPr>
          <a:xfrm>
            <a:off x="233649" y="1466896"/>
            <a:ext cx="8748770" cy="4724400"/>
          </a:xfrm>
        </p:spPr>
        <p:txBody>
          <a:bodyPr>
            <a:normAutofit/>
          </a:bodyPr>
          <a:lstStyle/>
          <a:p>
            <a:r>
              <a:rPr lang="en-US" sz="2400" dirty="0"/>
              <a:t>Install Mongoose in your application folder using </a:t>
            </a:r>
            <a:r>
              <a:rPr lang="en-US" sz="2400" dirty="0" err="1"/>
              <a:t>npm</a:t>
            </a:r>
            <a:r>
              <a:rPr lang="en-US" sz="2400" dirty="0"/>
              <a:t>:</a:t>
            </a:r>
          </a:p>
          <a:p>
            <a:pPr lvl="1"/>
            <a:r>
              <a:rPr lang="en-US" sz="2400" b="1" dirty="0"/>
              <a:t>$ </a:t>
            </a:r>
            <a:r>
              <a:rPr lang="en-US" sz="2400" b="1" dirty="0" err="1"/>
              <a:t>npm</a:t>
            </a:r>
            <a:r>
              <a:rPr lang="en-US" sz="2400" b="1" dirty="0"/>
              <a:t> install --save mongoose</a:t>
            </a:r>
          </a:p>
          <a:p>
            <a:r>
              <a:rPr lang="en-US" sz="2400" dirty="0"/>
              <a:t>In </a:t>
            </a:r>
            <a:r>
              <a:rPr lang="en-US" sz="2400" b="1" dirty="0"/>
              <a:t>app.js </a:t>
            </a:r>
            <a:r>
              <a:rPr lang="en-US" sz="2400" dirty="0"/>
              <a:t>add the following:</a:t>
            </a:r>
          </a:p>
        </p:txBody>
      </p:sp>
      <p:pic>
        <p:nvPicPr>
          <p:cNvPr id="9" name="Picture 8">
            <a:extLst>
              <a:ext uri="{FF2B5EF4-FFF2-40B4-BE49-F238E27FC236}">
                <a16:creationId xmlns:a16="http://schemas.microsoft.com/office/drawing/2014/main" id="{80B7E745-3459-4121-86E0-5538CFEE1593}"/>
              </a:ext>
            </a:extLst>
          </p:cNvPr>
          <p:cNvPicPr>
            <a:picLocks noChangeAspect="1"/>
          </p:cNvPicPr>
          <p:nvPr/>
        </p:nvPicPr>
        <p:blipFill>
          <a:blip r:embed="rId2"/>
          <a:stretch>
            <a:fillRect/>
          </a:stretch>
        </p:blipFill>
        <p:spPr>
          <a:xfrm>
            <a:off x="533400" y="2897750"/>
            <a:ext cx="7243590" cy="3678628"/>
          </a:xfrm>
          <a:prstGeom prst="rect">
            <a:avLst/>
          </a:prstGeom>
        </p:spPr>
      </p:pic>
      <p:sp>
        <p:nvSpPr>
          <p:cNvPr id="10" name="Rectangle 9">
            <a:extLst>
              <a:ext uri="{FF2B5EF4-FFF2-40B4-BE49-F238E27FC236}">
                <a16:creationId xmlns:a16="http://schemas.microsoft.com/office/drawing/2014/main" id="{0248FC64-E784-4DB3-9CB9-B09EE08B6AF8}"/>
              </a:ext>
            </a:extLst>
          </p:cNvPr>
          <p:cNvSpPr/>
          <p:nvPr/>
        </p:nvSpPr>
        <p:spPr>
          <a:xfrm>
            <a:off x="582058" y="2971800"/>
            <a:ext cx="4523342" cy="304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2" name="Straight Connector 11">
            <a:extLst>
              <a:ext uri="{FF2B5EF4-FFF2-40B4-BE49-F238E27FC236}">
                <a16:creationId xmlns:a16="http://schemas.microsoft.com/office/drawing/2014/main" id="{CB5ECD29-E1C8-462C-B4B5-7D664CFBED1F}"/>
              </a:ext>
            </a:extLst>
          </p:cNvPr>
          <p:cNvCxnSpPr>
            <a:cxnSpLocks/>
          </p:cNvCxnSpPr>
          <p:nvPr/>
        </p:nvCxnSpPr>
        <p:spPr>
          <a:xfrm>
            <a:off x="582058" y="3581400"/>
            <a:ext cx="2008742"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FD78971E-B7FF-49D0-9725-125478DF2D04}"/>
              </a:ext>
            </a:extLst>
          </p:cNvPr>
          <p:cNvCxnSpPr>
            <a:cxnSpLocks/>
          </p:cNvCxnSpPr>
          <p:nvPr/>
        </p:nvCxnSpPr>
        <p:spPr>
          <a:xfrm>
            <a:off x="582058" y="4572000"/>
            <a:ext cx="3989942"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D6CFEE83-4A04-409C-B200-CB2056CC3AB8}"/>
              </a:ext>
            </a:extLst>
          </p:cNvPr>
          <p:cNvCxnSpPr>
            <a:cxnSpLocks/>
          </p:cNvCxnSpPr>
          <p:nvPr/>
        </p:nvCxnSpPr>
        <p:spPr>
          <a:xfrm>
            <a:off x="5105400" y="3886200"/>
            <a:ext cx="8382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056969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3E82-4730-4772-BDB0-85CDAE913DF4}"/>
              </a:ext>
            </a:extLst>
          </p:cNvPr>
          <p:cNvSpPr>
            <a:spLocks noGrp="1"/>
          </p:cNvSpPr>
          <p:nvPr>
            <p:ph type="title"/>
          </p:nvPr>
        </p:nvSpPr>
        <p:spPr>
          <a:xfrm>
            <a:off x="266700" y="266700"/>
            <a:ext cx="8153400" cy="990600"/>
          </a:xfrm>
        </p:spPr>
        <p:txBody>
          <a:bodyPr/>
          <a:lstStyle/>
          <a:p>
            <a:r>
              <a:rPr lang="en-US" dirty="0"/>
              <a:t>Creating the Model</a:t>
            </a:r>
          </a:p>
        </p:txBody>
      </p:sp>
      <p:sp>
        <p:nvSpPr>
          <p:cNvPr id="3" name="Slide Number Placeholder 2">
            <a:extLst>
              <a:ext uri="{FF2B5EF4-FFF2-40B4-BE49-F238E27FC236}">
                <a16:creationId xmlns:a16="http://schemas.microsoft.com/office/drawing/2014/main" id="{AFA8C37E-C5F5-4102-8EC7-BA240DD47B91}"/>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34</a:t>
            </a:fld>
            <a:endParaRPr lang="en-US"/>
          </a:p>
        </p:txBody>
      </p:sp>
      <p:sp>
        <p:nvSpPr>
          <p:cNvPr id="4" name="Content Placeholder 3">
            <a:extLst>
              <a:ext uri="{FF2B5EF4-FFF2-40B4-BE49-F238E27FC236}">
                <a16:creationId xmlns:a16="http://schemas.microsoft.com/office/drawing/2014/main" id="{F1EAF802-8D15-4A6F-B6B8-4ABACBA207EA}"/>
              </a:ext>
            </a:extLst>
          </p:cNvPr>
          <p:cNvSpPr>
            <a:spLocks noGrp="1"/>
          </p:cNvSpPr>
          <p:nvPr>
            <p:ph sz="quarter" idx="1"/>
          </p:nvPr>
        </p:nvSpPr>
        <p:spPr>
          <a:xfrm>
            <a:off x="266700" y="1600200"/>
            <a:ext cx="8724900" cy="4495800"/>
          </a:xfrm>
        </p:spPr>
        <p:txBody>
          <a:bodyPr>
            <a:normAutofit lnSpcReduction="10000"/>
          </a:bodyPr>
          <a:lstStyle/>
          <a:p>
            <a:r>
              <a:rPr lang="en-US" dirty="0"/>
              <a:t>Create a folder called “</a:t>
            </a:r>
            <a:r>
              <a:rPr lang="en-US" b="1" dirty="0"/>
              <a:t>models</a:t>
            </a:r>
            <a:r>
              <a:rPr lang="en-US" dirty="0"/>
              <a:t>” inside your application folder</a:t>
            </a:r>
          </a:p>
          <a:p>
            <a:r>
              <a:rPr lang="en-US" dirty="0"/>
              <a:t>The </a:t>
            </a:r>
            <a:r>
              <a:rPr lang="en-US" b="1" dirty="0"/>
              <a:t>“models” folder</a:t>
            </a:r>
            <a:r>
              <a:rPr lang="en-US" dirty="0"/>
              <a:t> will contain your models files </a:t>
            </a:r>
            <a:r>
              <a:rPr lang="en-US" b="1" dirty="0"/>
              <a:t>(.</a:t>
            </a:r>
            <a:r>
              <a:rPr lang="en-US" b="1" dirty="0" err="1"/>
              <a:t>js</a:t>
            </a:r>
            <a:r>
              <a:rPr lang="en-US" b="1" dirty="0"/>
              <a:t> files</a:t>
            </a:r>
            <a:r>
              <a:rPr lang="en-US" dirty="0"/>
              <a:t>, each one is corresponding to a </a:t>
            </a:r>
            <a:r>
              <a:rPr lang="en-US" dirty="0" err="1"/>
              <a:t>db</a:t>
            </a:r>
            <a:r>
              <a:rPr lang="en-US" dirty="0"/>
              <a:t> collection - </a:t>
            </a:r>
            <a:r>
              <a:rPr lang="en-US" i="1" dirty="0"/>
              <a:t>table</a:t>
            </a:r>
            <a:r>
              <a:rPr lang="en-US" dirty="0"/>
              <a:t>)</a:t>
            </a:r>
          </a:p>
          <a:p>
            <a:r>
              <a:rPr lang="en-US" dirty="0"/>
              <a:t>Create file called: </a:t>
            </a:r>
            <a:r>
              <a:rPr lang="en-US" b="1" dirty="0"/>
              <a:t>article.js </a:t>
            </a:r>
            <a:r>
              <a:rPr lang="en-US" dirty="0"/>
              <a:t>inside the “models” folder</a:t>
            </a:r>
          </a:p>
          <a:p>
            <a:endParaRPr lang="en-US" dirty="0"/>
          </a:p>
          <a:p>
            <a:r>
              <a:rPr lang="en-US" dirty="0"/>
              <a:t>Remember: NoSQL is unstructured. </a:t>
            </a:r>
            <a:r>
              <a:rPr lang="en-US" b="1" dirty="0"/>
              <a:t>Mongoose</a:t>
            </a:r>
            <a:r>
              <a:rPr lang="en-US" dirty="0"/>
              <a:t> enables us to give some structure to our collection in </a:t>
            </a:r>
            <a:r>
              <a:rPr lang="en-US" b="1" dirty="0"/>
              <a:t>Application Level</a:t>
            </a:r>
            <a:r>
              <a:rPr lang="en-US" dirty="0"/>
              <a:t>. This is what we will make in </a:t>
            </a:r>
            <a:r>
              <a:rPr lang="en-US" b="1" dirty="0"/>
              <a:t>article.js</a:t>
            </a:r>
            <a:r>
              <a:rPr lang="en-US" dirty="0"/>
              <a:t> file.</a:t>
            </a:r>
          </a:p>
        </p:txBody>
      </p:sp>
    </p:spTree>
    <p:extLst>
      <p:ext uri="{BB962C8B-B14F-4D97-AF65-F5344CB8AC3E}">
        <p14:creationId xmlns:p14="http://schemas.microsoft.com/office/powerpoint/2010/main" val="656318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7FF8-2F72-4C7E-A3A5-22F7F66AD1D9}"/>
              </a:ext>
            </a:extLst>
          </p:cNvPr>
          <p:cNvSpPr>
            <a:spLocks noGrp="1"/>
          </p:cNvSpPr>
          <p:nvPr>
            <p:ph type="title"/>
          </p:nvPr>
        </p:nvSpPr>
        <p:spPr/>
        <p:txBody>
          <a:bodyPr/>
          <a:lstStyle/>
          <a:p>
            <a:r>
              <a:rPr lang="en-US" dirty="0"/>
              <a:t>The model file: article.js</a:t>
            </a:r>
          </a:p>
        </p:txBody>
      </p:sp>
      <p:sp>
        <p:nvSpPr>
          <p:cNvPr id="3" name="Slide Number Placeholder 2">
            <a:extLst>
              <a:ext uri="{FF2B5EF4-FFF2-40B4-BE49-F238E27FC236}">
                <a16:creationId xmlns:a16="http://schemas.microsoft.com/office/drawing/2014/main" id="{C21085D2-57C3-4CB1-9A33-C9B91FA6251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35</a:t>
            </a:fld>
            <a:endParaRPr lang="en-US"/>
          </a:p>
        </p:txBody>
      </p:sp>
      <p:sp>
        <p:nvSpPr>
          <p:cNvPr id="4" name="Content Placeholder 3">
            <a:extLst>
              <a:ext uri="{FF2B5EF4-FFF2-40B4-BE49-F238E27FC236}">
                <a16:creationId xmlns:a16="http://schemas.microsoft.com/office/drawing/2014/main" id="{5704B052-9807-4F33-9B27-9349886A36A7}"/>
              </a:ext>
            </a:extLst>
          </p:cNvPr>
          <p:cNvSpPr>
            <a:spLocks noGrp="1"/>
          </p:cNvSpPr>
          <p:nvPr>
            <p:ph sz="quarter" idx="1"/>
          </p:nvPr>
        </p:nvSpPr>
        <p:spPr/>
        <p:txBody>
          <a:bodyPr/>
          <a:lstStyle/>
          <a:p>
            <a:r>
              <a:rPr lang="en-US" dirty="0"/>
              <a:t>In the model file:  </a:t>
            </a:r>
            <a:r>
              <a:rPr lang="en-US" b="1" dirty="0"/>
              <a:t>article.js</a:t>
            </a:r>
          </a:p>
          <a:p>
            <a:endParaRPr lang="en-US" dirty="0"/>
          </a:p>
        </p:txBody>
      </p:sp>
      <p:pic>
        <p:nvPicPr>
          <p:cNvPr id="5" name="Picture 4">
            <a:extLst>
              <a:ext uri="{FF2B5EF4-FFF2-40B4-BE49-F238E27FC236}">
                <a16:creationId xmlns:a16="http://schemas.microsoft.com/office/drawing/2014/main" id="{A19D9F97-FC5A-491F-A938-3A3C9F2493C1}"/>
              </a:ext>
            </a:extLst>
          </p:cNvPr>
          <p:cNvPicPr>
            <a:picLocks noChangeAspect="1"/>
          </p:cNvPicPr>
          <p:nvPr/>
        </p:nvPicPr>
        <p:blipFill>
          <a:blip r:embed="rId2"/>
          <a:stretch>
            <a:fillRect/>
          </a:stretch>
        </p:blipFill>
        <p:spPr>
          <a:xfrm>
            <a:off x="0" y="2250739"/>
            <a:ext cx="9144000" cy="3481218"/>
          </a:xfrm>
          <a:prstGeom prst="rect">
            <a:avLst/>
          </a:prstGeom>
        </p:spPr>
      </p:pic>
      <p:cxnSp>
        <p:nvCxnSpPr>
          <p:cNvPr id="6" name="Straight Connector 5">
            <a:extLst>
              <a:ext uri="{FF2B5EF4-FFF2-40B4-BE49-F238E27FC236}">
                <a16:creationId xmlns:a16="http://schemas.microsoft.com/office/drawing/2014/main" id="{B0132BE8-7046-4B95-8DB1-0DE689D26C30}"/>
              </a:ext>
            </a:extLst>
          </p:cNvPr>
          <p:cNvCxnSpPr>
            <a:cxnSpLocks/>
          </p:cNvCxnSpPr>
          <p:nvPr/>
        </p:nvCxnSpPr>
        <p:spPr>
          <a:xfrm>
            <a:off x="457200" y="3241339"/>
            <a:ext cx="1551542"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EB7B7E19-838A-42F7-8AC6-E72AAF871F86}"/>
              </a:ext>
            </a:extLst>
          </p:cNvPr>
          <p:cNvCxnSpPr>
            <a:cxnSpLocks/>
          </p:cNvCxnSpPr>
          <p:nvPr/>
        </p:nvCxnSpPr>
        <p:spPr>
          <a:xfrm>
            <a:off x="2971800" y="5222539"/>
            <a:ext cx="6096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a:extLst>
              <a:ext uri="{FF2B5EF4-FFF2-40B4-BE49-F238E27FC236}">
                <a16:creationId xmlns:a16="http://schemas.microsoft.com/office/drawing/2014/main" id="{A53EF68F-CB58-49B9-A290-F6933BF96C75}"/>
              </a:ext>
            </a:extLst>
          </p:cNvPr>
          <p:cNvCxnSpPr>
            <a:cxnSpLocks/>
          </p:cNvCxnSpPr>
          <p:nvPr/>
        </p:nvCxnSpPr>
        <p:spPr>
          <a:xfrm>
            <a:off x="3810000" y="5222539"/>
            <a:ext cx="51816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a16="http://schemas.microsoft.com/office/drawing/2014/main" id="{728EAF88-0B88-45E0-920D-7321001521A1}"/>
              </a:ext>
            </a:extLst>
          </p:cNvPr>
          <p:cNvCxnSpPr>
            <a:cxnSpLocks/>
          </p:cNvCxnSpPr>
          <p:nvPr/>
        </p:nvCxnSpPr>
        <p:spPr>
          <a:xfrm>
            <a:off x="3276600" y="3469939"/>
            <a:ext cx="6096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D0CCA76A-9EFC-446F-94A7-72D174F1DC57}"/>
              </a:ext>
            </a:extLst>
          </p:cNvPr>
          <p:cNvCxnSpPr>
            <a:cxnSpLocks/>
          </p:cNvCxnSpPr>
          <p:nvPr/>
        </p:nvCxnSpPr>
        <p:spPr>
          <a:xfrm>
            <a:off x="4419600" y="5506450"/>
            <a:ext cx="6096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a:extLst>
              <a:ext uri="{FF2B5EF4-FFF2-40B4-BE49-F238E27FC236}">
                <a16:creationId xmlns:a16="http://schemas.microsoft.com/office/drawing/2014/main" id="{BDC933AD-D06C-4B11-9F5B-DD2B8E433CEE}"/>
              </a:ext>
            </a:extLst>
          </p:cNvPr>
          <p:cNvSpPr txBox="1"/>
          <p:nvPr/>
        </p:nvSpPr>
        <p:spPr>
          <a:xfrm>
            <a:off x="377952" y="5832902"/>
            <a:ext cx="5260848" cy="830997"/>
          </a:xfrm>
          <a:prstGeom prst="rect">
            <a:avLst/>
          </a:prstGeom>
          <a:noFill/>
          <a:ln>
            <a:solidFill>
              <a:schemeClr val="tx1"/>
            </a:solidFill>
          </a:ln>
        </p:spPr>
        <p:txBody>
          <a:bodyPr wrap="square" rtlCol="0">
            <a:spAutoFit/>
          </a:bodyPr>
          <a:lstStyle/>
          <a:p>
            <a:r>
              <a:rPr lang="en-US" sz="2400" b="1" dirty="0">
                <a:solidFill>
                  <a:srgbClr val="FF0000"/>
                </a:solidFill>
              </a:rPr>
              <a:t>Now we have a model called: ‘</a:t>
            </a:r>
            <a:r>
              <a:rPr lang="en-US" sz="2400" b="1" u="sng" dirty="0">
                <a:solidFill>
                  <a:srgbClr val="FF0000"/>
                </a:solidFill>
              </a:rPr>
              <a:t>Article</a:t>
            </a:r>
            <a:r>
              <a:rPr lang="en-US" sz="2400" b="1" dirty="0">
                <a:solidFill>
                  <a:srgbClr val="FF0000"/>
                </a:solidFill>
              </a:rPr>
              <a:t>’ </a:t>
            </a:r>
            <a:br>
              <a:rPr lang="en-US" sz="2400" b="1" dirty="0">
                <a:solidFill>
                  <a:srgbClr val="FF0000"/>
                </a:solidFill>
              </a:rPr>
            </a:br>
            <a:r>
              <a:rPr lang="en-US" sz="2400" b="1" dirty="0">
                <a:solidFill>
                  <a:srgbClr val="FF0000"/>
                </a:solidFill>
              </a:rPr>
              <a:t>that we can make instances from</a:t>
            </a:r>
          </a:p>
        </p:txBody>
      </p:sp>
    </p:spTree>
    <p:extLst>
      <p:ext uri="{BB962C8B-B14F-4D97-AF65-F5344CB8AC3E}">
        <p14:creationId xmlns:p14="http://schemas.microsoft.com/office/powerpoint/2010/main" val="1330769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EB55E6-1EAA-476C-BF7C-5A03D43CBC66}"/>
              </a:ext>
            </a:extLst>
          </p:cNvPr>
          <p:cNvPicPr>
            <a:picLocks noChangeAspect="1"/>
          </p:cNvPicPr>
          <p:nvPr/>
        </p:nvPicPr>
        <p:blipFill>
          <a:blip r:embed="rId2"/>
          <a:stretch>
            <a:fillRect/>
          </a:stretch>
        </p:blipFill>
        <p:spPr>
          <a:xfrm>
            <a:off x="23812" y="3505200"/>
            <a:ext cx="9096375" cy="2409825"/>
          </a:xfrm>
          <a:prstGeom prst="rect">
            <a:avLst/>
          </a:prstGeom>
        </p:spPr>
      </p:pic>
      <p:sp>
        <p:nvSpPr>
          <p:cNvPr id="2" name="Title 1">
            <a:extLst>
              <a:ext uri="{FF2B5EF4-FFF2-40B4-BE49-F238E27FC236}">
                <a16:creationId xmlns:a16="http://schemas.microsoft.com/office/drawing/2014/main" id="{119F7CD8-4D13-47A5-A15F-30D2334A6162}"/>
              </a:ext>
            </a:extLst>
          </p:cNvPr>
          <p:cNvSpPr>
            <a:spLocks noGrp="1"/>
          </p:cNvSpPr>
          <p:nvPr>
            <p:ph type="title"/>
          </p:nvPr>
        </p:nvSpPr>
        <p:spPr>
          <a:xfrm>
            <a:off x="304799" y="228600"/>
            <a:ext cx="8638317" cy="990600"/>
          </a:xfrm>
        </p:spPr>
        <p:txBody>
          <a:bodyPr>
            <a:normAutofit/>
          </a:bodyPr>
          <a:lstStyle/>
          <a:p>
            <a:r>
              <a:rPr lang="en-US" sz="3600" dirty="0"/>
              <a:t>Retrieve All Documents of a DB Collection</a:t>
            </a:r>
          </a:p>
        </p:txBody>
      </p:sp>
      <p:sp>
        <p:nvSpPr>
          <p:cNvPr id="3" name="Slide Number Placeholder 2">
            <a:extLst>
              <a:ext uri="{FF2B5EF4-FFF2-40B4-BE49-F238E27FC236}">
                <a16:creationId xmlns:a16="http://schemas.microsoft.com/office/drawing/2014/main" id="{8429F2DB-3FA2-4FF5-A2C4-8B3A51F535AE}"/>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36</a:t>
            </a:fld>
            <a:endParaRPr lang="en-US"/>
          </a:p>
        </p:txBody>
      </p:sp>
      <p:sp>
        <p:nvSpPr>
          <p:cNvPr id="4" name="Content Placeholder 3">
            <a:extLst>
              <a:ext uri="{FF2B5EF4-FFF2-40B4-BE49-F238E27FC236}">
                <a16:creationId xmlns:a16="http://schemas.microsoft.com/office/drawing/2014/main" id="{2F8E784C-8FB5-4E45-9F43-E2B9FEF5C7DE}"/>
              </a:ext>
            </a:extLst>
          </p:cNvPr>
          <p:cNvSpPr>
            <a:spLocks noGrp="1"/>
          </p:cNvSpPr>
          <p:nvPr>
            <p:ph sz="quarter" idx="1"/>
          </p:nvPr>
        </p:nvSpPr>
        <p:spPr>
          <a:xfrm>
            <a:off x="176385" y="1447800"/>
            <a:ext cx="8589663" cy="4648200"/>
          </a:xfrm>
        </p:spPr>
        <p:txBody>
          <a:bodyPr>
            <a:normAutofit/>
          </a:bodyPr>
          <a:lstStyle/>
          <a:p>
            <a:r>
              <a:rPr lang="en-US" sz="2400" dirty="0"/>
              <a:t>In </a:t>
            </a:r>
            <a:r>
              <a:rPr lang="en-US" sz="2400" b="1" dirty="0"/>
              <a:t>app.js </a:t>
            </a:r>
            <a:r>
              <a:rPr lang="en-US" sz="2400" dirty="0"/>
              <a:t>file, write:</a:t>
            </a:r>
          </a:p>
          <a:p>
            <a:pPr marL="0" indent="0">
              <a:buNone/>
            </a:pPr>
            <a:endParaRPr lang="en-US" sz="2400" dirty="0"/>
          </a:p>
          <a:p>
            <a:r>
              <a:rPr lang="en-US" sz="2400" dirty="0"/>
              <a:t>Now, you can use model “</a:t>
            </a:r>
            <a:r>
              <a:rPr lang="en-US" sz="2400" b="1" dirty="0"/>
              <a:t>Article</a:t>
            </a:r>
            <a:r>
              <a:rPr lang="en-US" sz="2400" dirty="0"/>
              <a:t>” in your app.js</a:t>
            </a:r>
          </a:p>
          <a:p>
            <a:r>
              <a:rPr lang="en-US" sz="2400" dirty="0"/>
              <a:t>To retrieve all the documents of a collection, function </a:t>
            </a:r>
            <a:r>
              <a:rPr lang="en-US" sz="2400" b="1" dirty="0"/>
              <a:t>find( ) </a:t>
            </a:r>
            <a:r>
              <a:rPr lang="en-US" sz="2400" dirty="0"/>
              <a:t>is used</a:t>
            </a:r>
          </a:p>
        </p:txBody>
      </p:sp>
      <p:pic>
        <p:nvPicPr>
          <p:cNvPr id="5" name="Picture 4">
            <a:extLst>
              <a:ext uri="{FF2B5EF4-FFF2-40B4-BE49-F238E27FC236}">
                <a16:creationId xmlns:a16="http://schemas.microsoft.com/office/drawing/2014/main" id="{69524A43-9251-4CF3-83FC-E11BEE7C6EBD}"/>
              </a:ext>
            </a:extLst>
          </p:cNvPr>
          <p:cNvPicPr>
            <a:picLocks noChangeAspect="1"/>
          </p:cNvPicPr>
          <p:nvPr/>
        </p:nvPicPr>
        <p:blipFill>
          <a:blip r:embed="rId3"/>
          <a:stretch>
            <a:fillRect/>
          </a:stretch>
        </p:blipFill>
        <p:spPr>
          <a:xfrm>
            <a:off x="1219200" y="1920546"/>
            <a:ext cx="5876693" cy="457200"/>
          </a:xfrm>
          <a:prstGeom prst="rect">
            <a:avLst/>
          </a:prstGeom>
        </p:spPr>
      </p:pic>
      <p:sp>
        <p:nvSpPr>
          <p:cNvPr id="7" name="Rectangle 6">
            <a:extLst>
              <a:ext uri="{FF2B5EF4-FFF2-40B4-BE49-F238E27FC236}">
                <a16:creationId xmlns:a16="http://schemas.microsoft.com/office/drawing/2014/main" id="{8C21E165-B346-4008-8395-F319686B3E4E}"/>
              </a:ext>
            </a:extLst>
          </p:cNvPr>
          <p:cNvSpPr/>
          <p:nvPr/>
        </p:nvSpPr>
        <p:spPr>
          <a:xfrm>
            <a:off x="200197" y="3802698"/>
            <a:ext cx="1488195" cy="25013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0" name="Straight Arrow Connector 9">
            <a:extLst>
              <a:ext uri="{FF2B5EF4-FFF2-40B4-BE49-F238E27FC236}">
                <a16:creationId xmlns:a16="http://schemas.microsoft.com/office/drawing/2014/main" id="{58AB1594-4E77-473B-80AB-2B23145FB624}"/>
              </a:ext>
            </a:extLst>
          </p:cNvPr>
          <p:cNvCxnSpPr>
            <a:cxnSpLocks/>
          </p:cNvCxnSpPr>
          <p:nvPr/>
        </p:nvCxnSpPr>
        <p:spPr>
          <a:xfrm>
            <a:off x="4393492" y="4127194"/>
            <a:ext cx="3390900" cy="52830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50E30FA-22FA-474A-B5AD-C27B8D7A7AF1}"/>
              </a:ext>
            </a:extLst>
          </p:cNvPr>
          <p:cNvSpPr txBox="1"/>
          <p:nvPr/>
        </p:nvSpPr>
        <p:spPr>
          <a:xfrm>
            <a:off x="124252" y="6083121"/>
            <a:ext cx="8895493" cy="461665"/>
          </a:xfrm>
          <a:prstGeom prst="rect">
            <a:avLst/>
          </a:prstGeom>
          <a:noFill/>
          <a:ln>
            <a:solidFill>
              <a:schemeClr val="tx1"/>
            </a:solidFill>
          </a:ln>
        </p:spPr>
        <p:txBody>
          <a:bodyPr wrap="square" rtlCol="0">
            <a:spAutoFit/>
          </a:bodyPr>
          <a:lstStyle/>
          <a:p>
            <a:r>
              <a:rPr lang="en-US" sz="2400" b="1" dirty="0">
                <a:solidFill>
                  <a:srgbClr val="FF0000"/>
                </a:solidFill>
              </a:rPr>
              <a:t>The empty { } inside the find function is to select ALL the documents</a:t>
            </a:r>
          </a:p>
        </p:txBody>
      </p:sp>
    </p:spTree>
    <p:extLst>
      <p:ext uri="{BB962C8B-B14F-4D97-AF65-F5344CB8AC3E}">
        <p14:creationId xmlns:p14="http://schemas.microsoft.com/office/powerpoint/2010/main" val="1355620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A314E5-56C1-4E7C-B7D2-8055F7F22A0B}"/>
              </a:ext>
            </a:extLst>
          </p:cNvPr>
          <p:cNvSpPr>
            <a:spLocks noGrp="1"/>
          </p:cNvSpPr>
          <p:nvPr>
            <p:ph sz="quarter" idx="1"/>
          </p:nvPr>
        </p:nvSpPr>
        <p:spPr>
          <a:xfrm>
            <a:off x="495300" y="1549749"/>
            <a:ext cx="8153400" cy="4495800"/>
          </a:xfrm>
        </p:spPr>
        <p:txBody>
          <a:bodyPr>
            <a:normAutofit/>
          </a:bodyPr>
          <a:lstStyle/>
          <a:p>
            <a:r>
              <a:rPr lang="en-US" sz="2800" dirty="0"/>
              <a:t>To retrieve the data of a document given its id, function </a:t>
            </a:r>
            <a:r>
              <a:rPr lang="en-US" sz="2800" b="1" dirty="0" err="1"/>
              <a:t>findById</a:t>
            </a:r>
            <a:r>
              <a:rPr lang="en-US" sz="2800" b="1" dirty="0"/>
              <a:t>( ) </a:t>
            </a:r>
            <a:r>
              <a:rPr lang="en-US" sz="2800" dirty="0"/>
              <a:t>is used</a:t>
            </a:r>
          </a:p>
        </p:txBody>
      </p:sp>
      <p:pic>
        <p:nvPicPr>
          <p:cNvPr id="11" name="Picture 10">
            <a:extLst>
              <a:ext uri="{FF2B5EF4-FFF2-40B4-BE49-F238E27FC236}">
                <a16:creationId xmlns:a16="http://schemas.microsoft.com/office/drawing/2014/main" id="{77087B96-ABEC-40BE-ADFB-8AF7FA6DF709}"/>
              </a:ext>
            </a:extLst>
          </p:cNvPr>
          <p:cNvPicPr>
            <a:picLocks noChangeAspect="1"/>
          </p:cNvPicPr>
          <p:nvPr/>
        </p:nvPicPr>
        <p:blipFill>
          <a:blip r:embed="rId2"/>
          <a:stretch>
            <a:fillRect/>
          </a:stretch>
        </p:blipFill>
        <p:spPr>
          <a:xfrm>
            <a:off x="990600" y="2707926"/>
            <a:ext cx="6705600" cy="2816352"/>
          </a:xfrm>
          <a:prstGeom prst="rect">
            <a:avLst/>
          </a:prstGeom>
        </p:spPr>
      </p:pic>
      <p:sp>
        <p:nvSpPr>
          <p:cNvPr id="2" name="Title 1">
            <a:extLst>
              <a:ext uri="{FF2B5EF4-FFF2-40B4-BE49-F238E27FC236}">
                <a16:creationId xmlns:a16="http://schemas.microsoft.com/office/drawing/2014/main" id="{7A3231D8-74A5-4C55-8B55-63486AFA9FB9}"/>
              </a:ext>
            </a:extLst>
          </p:cNvPr>
          <p:cNvSpPr>
            <a:spLocks noGrp="1"/>
          </p:cNvSpPr>
          <p:nvPr>
            <p:ph type="title"/>
          </p:nvPr>
        </p:nvSpPr>
        <p:spPr>
          <a:xfrm>
            <a:off x="276799" y="114300"/>
            <a:ext cx="9067800" cy="990600"/>
          </a:xfrm>
        </p:spPr>
        <p:txBody>
          <a:bodyPr>
            <a:normAutofit/>
          </a:bodyPr>
          <a:lstStyle/>
          <a:p>
            <a:r>
              <a:rPr lang="en-US" sz="3600" dirty="0"/>
              <a:t>Retrieve the data of a document given its id</a:t>
            </a:r>
          </a:p>
        </p:txBody>
      </p:sp>
      <p:sp>
        <p:nvSpPr>
          <p:cNvPr id="3" name="Slide Number Placeholder 2">
            <a:extLst>
              <a:ext uri="{FF2B5EF4-FFF2-40B4-BE49-F238E27FC236}">
                <a16:creationId xmlns:a16="http://schemas.microsoft.com/office/drawing/2014/main" id="{B94298A1-9BE9-45A4-A3F1-418CDF976339}"/>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37</a:t>
            </a:fld>
            <a:endParaRPr lang="en-US"/>
          </a:p>
        </p:txBody>
      </p:sp>
      <p:sp>
        <p:nvSpPr>
          <p:cNvPr id="6" name="Rectangle 5">
            <a:extLst>
              <a:ext uri="{FF2B5EF4-FFF2-40B4-BE49-F238E27FC236}">
                <a16:creationId xmlns:a16="http://schemas.microsoft.com/office/drawing/2014/main" id="{D21B5A0D-2646-44B3-A8EF-FA3E766ED2EB}"/>
              </a:ext>
            </a:extLst>
          </p:cNvPr>
          <p:cNvSpPr/>
          <p:nvPr/>
        </p:nvSpPr>
        <p:spPr>
          <a:xfrm>
            <a:off x="1143000" y="3124200"/>
            <a:ext cx="2232074" cy="304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8" name="Straight Arrow Connector 7">
            <a:extLst>
              <a:ext uri="{FF2B5EF4-FFF2-40B4-BE49-F238E27FC236}">
                <a16:creationId xmlns:a16="http://schemas.microsoft.com/office/drawing/2014/main" id="{32332CAE-8E47-438F-9589-722D340E07A9}"/>
              </a:ext>
            </a:extLst>
          </p:cNvPr>
          <p:cNvCxnSpPr>
            <a:cxnSpLocks/>
          </p:cNvCxnSpPr>
          <p:nvPr/>
        </p:nvCxnSpPr>
        <p:spPr>
          <a:xfrm flipH="1">
            <a:off x="6629400" y="3429000"/>
            <a:ext cx="457200" cy="60960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B2D83CC-9430-448A-9E59-307FD32CC079}"/>
              </a:ext>
            </a:extLst>
          </p:cNvPr>
          <p:cNvSpPr txBox="1"/>
          <p:nvPr/>
        </p:nvSpPr>
        <p:spPr>
          <a:xfrm>
            <a:off x="996108" y="5783687"/>
            <a:ext cx="6705600" cy="461665"/>
          </a:xfrm>
          <a:prstGeom prst="rect">
            <a:avLst/>
          </a:prstGeom>
          <a:noFill/>
          <a:ln>
            <a:solidFill>
              <a:schemeClr val="tx1"/>
            </a:solidFill>
          </a:ln>
        </p:spPr>
        <p:txBody>
          <a:bodyPr wrap="square" rtlCol="0">
            <a:spAutoFit/>
          </a:bodyPr>
          <a:lstStyle/>
          <a:p>
            <a:r>
              <a:rPr lang="en-US" sz="2400" b="1" u="sng" dirty="0">
                <a:solidFill>
                  <a:srgbClr val="FF0000"/>
                </a:solidFill>
              </a:rPr>
              <a:t>req.params.id</a:t>
            </a:r>
            <a:r>
              <a:rPr lang="en-US" sz="2400" b="1" dirty="0">
                <a:solidFill>
                  <a:srgbClr val="FF0000"/>
                </a:solidFill>
              </a:rPr>
              <a:t> is used to get the id send in the URL.</a:t>
            </a:r>
          </a:p>
        </p:txBody>
      </p:sp>
    </p:spTree>
    <p:extLst>
      <p:ext uri="{BB962C8B-B14F-4D97-AF65-F5344CB8AC3E}">
        <p14:creationId xmlns:p14="http://schemas.microsoft.com/office/powerpoint/2010/main" val="617192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C645-AD3B-4919-931E-454A98344FFA}"/>
              </a:ext>
            </a:extLst>
          </p:cNvPr>
          <p:cNvSpPr>
            <a:spLocks noGrp="1"/>
          </p:cNvSpPr>
          <p:nvPr>
            <p:ph type="title"/>
          </p:nvPr>
        </p:nvSpPr>
        <p:spPr>
          <a:xfrm>
            <a:off x="304800" y="228600"/>
            <a:ext cx="8461248" cy="990600"/>
          </a:xfrm>
        </p:spPr>
        <p:txBody>
          <a:bodyPr>
            <a:normAutofit/>
          </a:bodyPr>
          <a:lstStyle/>
          <a:p>
            <a:r>
              <a:rPr lang="en-US" sz="3600" dirty="0"/>
              <a:t>Update the data of a document</a:t>
            </a:r>
          </a:p>
        </p:txBody>
      </p:sp>
      <p:sp>
        <p:nvSpPr>
          <p:cNvPr id="3" name="Slide Number Placeholder 2">
            <a:extLst>
              <a:ext uri="{FF2B5EF4-FFF2-40B4-BE49-F238E27FC236}">
                <a16:creationId xmlns:a16="http://schemas.microsoft.com/office/drawing/2014/main" id="{7251E75C-8FB3-41A1-AC2F-3A1DB402031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38</a:t>
            </a:fld>
            <a:endParaRPr lang="en-US"/>
          </a:p>
        </p:txBody>
      </p:sp>
      <p:sp>
        <p:nvSpPr>
          <p:cNvPr id="4" name="Content Placeholder 3">
            <a:extLst>
              <a:ext uri="{FF2B5EF4-FFF2-40B4-BE49-F238E27FC236}">
                <a16:creationId xmlns:a16="http://schemas.microsoft.com/office/drawing/2014/main" id="{2D44FE05-9AB2-4EC0-91F7-D103990DBCFA}"/>
              </a:ext>
            </a:extLst>
          </p:cNvPr>
          <p:cNvSpPr>
            <a:spLocks noGrp="1"/>
          </p:cNvSpPr>
          <p:nvPr>
            <p:ph sz="quarter" idx="1"/>
          </p:nvPr>
        </p:nvSpPr>
        <p:spPr>
          <a:xfrm>
            <a:off x="304800" y="1457984"/>
            <a:ext cx="8418723" cy="4495800"/>
          </a:xfrm>
        </p:spPr>
        <p:txBody>
          <a:bodyPr/>
          <a:lstStyle/>
          <a:p>
            <a:r>
              <a:rPr lang="en-US" dirty="0"/>
              <a:t>Assume we have a form that reads the data of an article and submit it </a:t>
            </a:r>
            <a:r>
              <a:rPr lang="en-US" dirty="0" err="1"/>
              <a:t>tothe</a:t>
            </a:r>
            <a:r>
              <a:rPr lang="en-US" dirty="0"/>
              <a:t> following URL using a POST</a:t>
            </a:r>
          </a:p>
        </p:txBody>
      </p:sp>
      <p:pic>
        <p:nvPicPr>
          <p:cNvPr id="8" name="Picture 7">
            <a:extLst>
              <a:ext uri="{FF2B5EF4-FFF2-40B4-BE49-F238E27FC236}">
                <a16:creationId xmlns:a16="http://schemas.microsoft.com/office/drawing/2014/main" id="{3E17EF5F-2746-496A-B364-9D8630F70758}"/>
              </a:ext>
            </a:extLst>
          </p:cNvPr>
          <p:cNvPicPr>
            <a:picLocks noChangeAspect="1"/>
          </p:cNvPicPr>
          <p:nvPr/>
        </p:nvPicPr>
        <p:blipFill>
          <a:blip r:embed="rId2"/>
          <a:stretch>
            <a:fillRect/>
          </a:stretch>
        </p:blipFill>
        <p:spPr>
          <a:xfrm>
            <a:off x="1295400" y="2514600"/>
            <a:ext cx="5943600" cy="4114800"/>
          </a:xfrm>
          <a:prstGeom prst="rect">
            <a:avLst/>
          </a:prstGeom>
        </p:spPr>
      </p:pic>
      <p:sp>
        <p:nvSpPr>
          <p:cNvPr id="7" name="Rectangle 6">
            <a:extLst>
              <a:ext uri="{FF2B5EF4-FFF2-40B4-BE49-F238E27FC236}">
                <a16:creationId xmlns:a16="http://schemas.microsoft.com/office/drawing/2014/main" id="{AAAACCC5-C43F-4055-B2ED-5BFA1670CFFC}"/>
              </a:ext>
            </a:extLst>
          </p:cNvPr>
          <p:cNvSpPr/>
          <p:nvPr/>
        </p:nvSpPr>
        <p:spPr>
          <a:xfrm>
            <a:off x="1676400" y="4419600"/>
            <a:ext cx="1676400" cy="304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735032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C645-AD3B-4919-931E-454A98344FFA}"/>
              </a:ext>
            </a:extLst>
          </p:cNvPr>
          <p:cNvSpPr>
            <a:spLocks noGrp="1"/>
          </p:cNvSpPr>
          <p:nvPr>
            <p:ph type="title"/>
          </p:nvPr>
        </p:nvSpPr>
        <p:spPr>
          <a:xfrm>
            <a:off x="304800" y="228600"/>
            <a:ext cx="8461248" cy="990600"/>
          </a:xfrm>
        </p:spPr>
        <p:txBody>
          <a:bodyPr>
            <a:normAutofit/>
          </a:bodyPr>
          <a:lstStyle/>
          <a:p>
            <a:r>
              <a:rPr lang="en-US" sz="4000" dirty="0"/>
              <a:t>Update the data of a document</a:t>
            </a:r>
          </a:p>
        </p:txBody>
      </p:sp>
      <p:sp>
        <p:nvSpPr>
          <p:cNvPr id="3" name="Slide Number Placeholder 2">
            <a:extLst>
              <a:ext uri="{FF2B5EF4-FFF2-40B4-BE49-F238E27FC236}">
                <a16:creationId xmlns:a16="http://schemas.microsoft.com/office/drawing/2014/main" id="{7251E75C-8FB3-41A1-AC2F-3A1DB402031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39</a:t>
            </a:fld>
            <a:endParaRPr lang="en-US"/>
          </a:p>
        </p:txBody>
      </p:sp>
      <p:sp>
        <p:nvSpPr>
          <p:cNvPr id="4" name="Content Placeholder 3">
            <a:extLst>
              <a:ext uri="{FF2B5EF4-FFF2-40B4-BE49-F238E27FC236}">
                <a16:creationId xmlns:a16="http://schemas.microsoft.com/office/drawing/2014/main" id="{2D44FE05-9AB2-4EC0-91F7-D103990DBCFA}"/>
              </a:ext>
            </a:extLst>
          </p:cNvPr>
          <p:cNvSpPr>
            <a:spLocks noGrp="1"/>
          </p:cNvSpPr>
          <p:nvPr>
            <p:ph sz="quarter" idx="1"/>
          </p:nvPr>
        </p:nvSpPr>
        <p:spPr>
          <a:xfrm>
            <a:off x="285520" y="1516698"/>
            <a:ext cx="8480528" cy="5341302"/>
          </a:xfrm>
        </p:spPr>
        <p:txBody>
          <a:bodyPr>
            <a:normAutofit fontScale="92500" lnSpcReduction="10000"/>
          </a:bodyPr>
          <a:lstStyle/>
          <a:p>
            <a:r>
              <a:rPr lang="en-US" sz="2800" dirty="0"/>
              <a:t>To update the data of a document, use function </a:t>
            </a:r>
            <a:r>
              <a:rPr lang="en-US" sz="2800" b="1" dirty="0"/>
              <a:t>update ( )</a:t>
            </a:r>
            <a:r>
              <a:rPr lang="en-US" sz="2800" dirty="0"/>
              <a:t> which takes :</a:t>
            </a:r>
          </a:p>
          <a:p>
            <a:pPr marL="880110" lvl="1" indent="-514350">
              <a:buFont typeface="+mj-lt"/>
              <a:buAutoNum type="arabicPeriod"/>
            </a:pPr>
            <a:r>
              <a:rPr lang="en-US" sz="2800" b="1" dirty="0"/>
              <a:t>The query </a:t>
            </a:r>
            <a:r>
              <a:rPr lang="en-US" sz="2800" dirty="0"/>
              <a:t>that selects which document(s) to be updated</a:t>
            </a:r>
          </a:p>
          <a:p>
            <a:pPr lvl="2"/>
            <a:r>
              <a:rPr lang="en-US" sz="2600" b="1" dirty="0"/>
              <a:t>let query = { _id: req.params.id };</a:t>
            </a:r>
            <a:br>
              <a:rPr lang="en-US" sz="2600" dirty="0"/>
            </a:br>
            <a:r>
              <a:rPr lang="en-US" sz="2600" dirty="0"/>
              <a:t>Returns the document that _id field of it equals the id passed in the URL.</a:t>
            </a:r>
          </a:p>
          <a:p>
            <a:pPr marL="880110" lvl="1" indent="-514350">
              <a:buFont typeface="+mj-lt"/>
              <a:buAutoNum type="arabicPeriod"/>
            </a:pPr>
            <a:r>
              <a:rPr lang="en-US" sz="2800" b="1" dirty="0"/>
              <a:t>An object </a:t>
            </a:r>
            <a:r>
              <a:rPr lang="en-US" sz="2800" dirty="0"/>
              <a:t>that contains the updated values </a:t>
            </a:r>
          </a:p>
          <a:p>
            <a:pPr marL="880110" lvl="1" indent="-514350">
              <a:buFont typeface="+mj-lt"/>
              <a:buAutoNum type="arabicPeriod"/>
            </a:pPr>
            <a:r>
              <a:rPr lang="en-US" sz="2800" b="1" dirty="0"/>
              <a:t>A callback function </a:t>
            </a:r>
            <a:r>
              <a:rPr lang="en-US" sz="2800" dirty="0"/>
              <a:t>that has an error object as a parameter on which we check if no error occurs to make some action accordingly. In the previous example, if no errors occurred, the response is made by redirecting to the home page:</a:t>
            </a:r>
          </a:p>
          <a:p>
            <a:pPr lvl="2"/>
            <a:r>
              <a:rPr lang="en-US" sz="3000" b="1" dirty="0"/>
              <a:t>res.</a:t>
            </a:r>
            <a:r>
              <a:rPr lang="en-US" sz="3000" b="1" u="sng" dirty="0"/>
              <a:t>redirect</a:t>
            </a:r>
            <a:r>
              <a:rPr lang="en-US" sz="3000" b="1" dirty="0"/>
              <a:t> ('/');</a:t>
            </a:r>
          </a:p>
        </p:txBody>
      </p:sp>
    </p:spTree>
    <p:extLst>
      <p:ext uri="{BB962C8B-B14F-4D97-AF65-F5344CB8AC3E}">
        <p14:creationId xmlns:p14="http://schemas.microsoft.com/office/powerpoint/2010/main" val="320796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F47C-F2FA-42BB-80C8-7FDC67558F44}"/>
              </a:ext>
            </a:extLst>
          </p:cNvPr>
          <p:cNvSpPr>
            <a:spLocks noGrp="1"/>
          </p:cNvSpPr>
          <p:nvPr>
            <p:ph type="title"/>
          </p:nvPr>
        </p:nvSpPr>
        <p:spPr/>
        <p:txBody>
          <a:bodyPr/>
          <a:lstStyle/>
          <a:p>
            <a:r>
              <a:rPr lang="en-US" dirty="0"/>
              <a:t>What is NodeJS ?</a:t>
            </a:r>
          </a:p>
        </p:txBody>
      </p:sp>
      <p:sp>
        <p:nvSpPr>
          <p:cNvPr id="4" name="Slide Number Placeholder 3">
            <a:extLst>
              <a:ext uri="{FF2B5EF4-FFF2-40B4-BE49-F238E27FC236}">
                <a16:creationId xmlns:a16="http://schemas.microsoft.com/office/drawing/2014/main" id="{4682D703-2479-4313-B561-D49DEB4C728A}"/>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
        <p:nvSpPr>
          <p:cNvPr id="3" name="Content Placeholder 2">
            <a:extLst>
              <a:ext uri="{FF2B5EF4-FFF2-40B4-BE49-F238E27FC236}">
                <a16:creationId xmlns:a16="http://schemas.microsoft.com/office/drawing/2014/main" id="{5F2E6A44-8546-4C12-80A9-EEEF9DAB8251}"/>
              </a:ext>
            </a:extLst>
          </p:cNvPr>
          <p:cNvSpPr>
            <a:spLocks noGrp="1"/>
          </p:cNvSpPr>
          <p:nvPr>
            <p:ph sz="quarter" idx="1"/>
          </p:nvPr>
        </p:nvSpPr>
        <p:spPr>
          <a:xfrm>
            <a:off x="304800" y="1600200"/>
            <a:ext cx="8461248" cy="4724400"/>
          </a:xfrm>
        </p:spPr>
        <p:txBody>
          <a:bodyPr>
            <a:normAutofit/>
          </a:bodyPr>
          <a:lstStyle/>
          <a:p>
            <a:r>
              <a:rPr lang="en-US" dirty="0"/>
              <a:t>Node.js is a JavaScript runtime that allows you to run JavaScript on the server.</a:t>
            </a:r>
          </a:p>
          <a:p>
            <a:r>
              <a:rPr lang="en-US" dirty="0"/>
              <a:t>What can Node.js do?</a:t>
            </a:r>
          </a:p>
          <a:p>
            <a:pPr lvl="1"/>
            <a:r>
              <a:rPr lang="en-US" dirty="0"/>
              <a:t>Node.js can generate dynamic page content</a:t>
            </a:r>
          </a:p>
          <a:p>
            <a:pPr lvl="1"/>
            <a:r>
              <a:rPr lang="en-US" dirty="0"/>
              <a:t>Node.js can create, open, read, write, delete, and close files on the server</a:t>
            </a:r>
          </a:p>
          <a:p>
            <a:pPr lvl="1"/>
            <a:r>
              <a:rPr lang="en-US" dirty="0"/>
              <a:t>Node.js can collect form data</a:t>
            </a:r>
          </a:p>
          <a:p>
            <a:pPr lvl="1"/>
            <a:r>
              <a:rPr lang="en-US" dirty="0"/>
              <a:t>Node.js can add, delete, modify data in your database</a:t>
            </a:r>
          </a:p>
          <a:p>
            <a:r>
              <a:rPr lang="en-US" dirty="0"/>
              <a:t>Download and Install: </a:t>
            </a:r>
            <a:r>
              <a:rPr lang="en-US" dirty="0">
                <a:hlinkClick r:id="rId2"/>
              </a:rPr>
              <a:t>https://nodejs.org/en/</a:t>
            </a:r>
            <a:endParaRPr lang="en-US" dirty="0"/>
          </a:p>
          <a:p>
            <a:endParaRPr lang="en-US" dirty="0"/>
          </a:p>
        </p:txBody>
      </p:sp>
    </p:spTree>
    <p:extLst>
      <p:ext uri="{BB962C8B-B14F-4D97-AF65-F5344CB8AC3E}">
        <p14:creationId xmlns:p14="http://schemas.microsoft.com/office/powerpoint/2010/main" val="342651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952F-44F2-4460-8653-4E4A6E231B36}"/>
              </a:ext>
            </a:extLst>
          </p:cNvPr>
          <p:cNvSpPr>
            <a:spLocks noGrp="1"/>
          </p:cNvSpPr>
          <p:nvPr>
            <p:ph type="title"/>
          </p:nvPr>
        </p:nvSpPr>
        <p:spPr>
          <a:xfrm>
            <a:off x="495299" y="162251"/>
            <a:ext cx="8153400" cy="990600"/>
          </a:xfrm>
        </p:spPr>
        <p:txBody>
          <a:bodyPr>
            <a:normAutofit/>
          </a:bodyPr>
          <a:lstStyle/>
          <a:p>
            <a:r>
              <a:rPr lang="en-US" sz="4000" dirty="0"/>
              <a:t>Add a Document in a DB Collection</a:t>
            </a:r>
          </a:p>
        </p:txBody>
      </p:sp>
      <p:sp>
        <p:nvSpPr>
          <p:cNvPr id="3" name="Slide Number Placeholder 2">
            <a:extLst>
              <a:ext uri="{FF2B5EF4-FFF2-40B4-BE49-F238E27FC236}">
                <a16:creationId xmlns:a16="http://schemas.microsoft.com/office/drawing/2014/main" id="{C0892766-1EAA-46D0-AF3F-41BD61819040}"/>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40</a:t>
            </a:fld>
            <a:endParaRPr lang="en-US"/>
          </a:p>
        </p:txBody>
      </p:sp>
      <p:sp>
        <p:nvSpPr>
          <p:cNvPr id="4" name="Content Placeholder 3">
            <a:extLst>
              <a:ext uri="{FF2B5EF4-FFF2-40B4-BE49-F238E27FC236}">
                <a16:creationId xmlns:a16="http://schemas.microsoft.com/office/drawing/2014/main" id="{647776BD-EE8A-4EF6-A87E-5150A9FB0D5C}"/>
              </a:ext>
            </a:extLst>
          </p:cNvPr>
          <p:cNvSpPr>
            <a:spLocks noGrp="1"/>
          </p:cNvSpPr>
          <p:nvPr>
            <p:ph sz="quarter" idx="1"/>
          </p:nvPr>
        </p:nvSpPr>
        <p:spPr>
          <a:xfrm>
            <a:off x="207713" y="1531620"/>
            <a:ext cx="8728573" cy="4495800"/>
          </a:xfrm>
        </p:spPr>
        <p:txBody>
          <a:bodyPr>
            <a:normAutofit/>
          </a:bodyPr>
          <a:lstStyle/>
          <a:p>
            <a:r>
              <a:rPr lang="en-US" sz="2800" dirty="0"/>
              <a:t>To insert a document in the </a:t>
            </a:r>
            <a:r>
              <a:rPr lang="en-US" sz="2800" dirty="0" err="1"/>
              <a:t>db</a:t>
            </a:r>
            <a:r>
              <a:rPr lang="en-US" sz="2800" dirty="0"/>
              <a:t> collection, make an instance of your Model, fill it with data, then use function save ( ) to save it to db.</a:t>
            </a:r>
          </a:p>
        </p:txBody>
      </p:sp>
      <p:pic>
        <p:nvPicPr>
          <p:cNvPr id="5" name="Picture 4">
            <a:extLst>
              <a:ext uri="{FF2B5EF4-FFF2-40B4-BE49-F238E27FC236}">
                <a16:creationId xmlns:a16="http://schemas.microsoft.com/office/drawing/2014/main" id="{63EE8269-3ABE-4EB1-8209-FE5C325E5E0A}"/>
              </a:ext>
            </a:extLst>
          </p:cNvPr>
          <p:cNvPicPr>
            <a:picLocks noChangeAspect="1"/>
          </p:cNvPicPr>
          <p:nvPr/>
        </p:nvPicPr>
        <p:blipFill>
          <a:blip r:embed="rId2"/>
          <a:stretch>
            <a:fillRect/>
          </a:stretch>
        </p:blipFill>
        <p:spPr>
          <a:xfrm>
            <a:off x="598877" y="2944449"/>
            <a:ext cx="5794872" cy="3913551"/>
          </a:xfrm>
          <a:prstGeom prst="rect">
            <a:avLst/>
          </a:prstGeom>
        </p:spPr>
      </p:pic>
      <p:sp>
        <p:nvSpPr>
          <p:cNvPr id="6" name="Rectangle 5">
            <a:extLst>
              <a:ext uri="{FF2B5EF4-FFF2-40B4-BE49-F238E27FC236}">
                <a16:creationId xmlns:a16="http://schemas.microsoft.com/office/drawing/2014/main" id="{A3977B5B-884E-4822-8701-753499E3F1E5}"/>
              </a:ext>
            </a:extLst>
          </p:cNvPr>
          <p:cNvSpPr/>
          <p:nvPr/>
        </p:nvSpPr>
        <p:spPr>
          <a:xfrm>
            <a:off x="903677" y="4544649"/>
            <a:ext cx="965812" cy="31028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7" name="Straight Arrow Connector 6">
            <a:extLst>
              <a:ext uri="{FF2B5EF4-FFF2-40B4-BE49-F238E27FC236}">
                <a16:creationId xmlns:a16="http://schemas.microsoft.com/office/drawing/2014/main" id="{6F49E2A1-E706-4CA9-9554-413C4D90C1DE}"/>
              </a:ext>
            </a:extLst>
          </p:cNvPr>
          <p:cNvCxnSpPr>
            <a:cxnSpLocks/>
          </p:cNvCxnSpPr>
          <p:nvPr/>
        </p:nvCxnSpPr>
        <p:spPr>
          <a:xfrm>
            <a:off x="3705327" y="3477849"/>
            <a:ext cx="402422"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9FA4B6-A34B-4581-9FE8-BB5B39F9D2F8}"/>
              </a:ext>
            </a:extLst>
          </p:cNvPr>
          <p:cNvSpPr txBox="1"/>
          <p:nvPr/>
        </p:nvSpPr>
        <p:spPr>
          <a:xfrm>
            <a:off x="4116930" y="3323217"/>
            <a:ext cx="4566492" cy="461665"/>
          </a:xfrm>
          <a:prstGeom prst="rect">
            <a:avLst/>
          </a:prstGeom>
          <a:solidFill>
            <a:schemeClr val="bg1"/>
          </a:solidFill>
          <a:ln>
            <a:solidFill>
              <a:schemeClr val="tx1"/>
            </a:solidFill>
          </a:ln>
        </p:spPr>
        <p:txBody>
          <a:bodyPr wrap="square" rtlCol="0">
            <a:spAutoFit/>
          </a:bodyPr>
          <a:lstStyle/>
          <a:p>
            <a:r>
              <a:rPr lang="en-US" sz="2400" b="1" dirty="0">
                <a:solidFill>
                  <a:srgbClr val="FF0000"/>
                </a:solidFill>
              </a:rPr>
              <a:t>A1 is an Instance of model Article</a:t>
            </a:r>
          </a:p>
        </p:txBody>
      </p:sp>
      <p:cxnSp>
        <p:nvCxnSpPr>
          <p:cNvPr id="12" name="Straight Arrow Connector 11">
            <a:extLst>
              <a:ext uri="{FF2B5EF4-FFF2-40B4-BE49-F238E27FC236}">
                <a16:creationId xmlns:a16="http://schemas.microsoft.com/office/drawing/2014/main" id="{DD990C9E-9E3C-4E9F-A4B5-2AFC9AFB7451}"/>
              </a:ext>
            </a:extLst>
          </p:cNvPr>
          <p:cNvCxnSpPr>
            <a:cxnSpLocks/>
          </p:cNvCxnSpPr>
          <p:nvPr/>
        </p:nvCxnSpPr>
        <p:spPr>
          <a:xfrm>
            <a:off x="4107749" y="3820750"/>
            <a:ext cx="533400" cy="30703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E479439-EFFB-4014-8E8A-BAF1219E6081}"/>
              </a:ext>
            </a:extLst>
          </p:cNvPr>
          <p:cNvCxnSpPr>
            <a:cxnSpLocks/>
          </p:cNvCxnSpPr>
          <p:nvPr/>
        </p:nvCxnSpPr>
        <p:spPr>
          <a:xfrm>
            <a:off x="4260149" y="4127782"/>
            <a:ext cx="381000" cy="3586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F929F8-19F1-4332-B242-BA0C9716F7C4}"/>
              </a:ext>
            </a:extLst>
          </p:cNvPr>
          <p:cNvCxnSpPr>
            <a:cxnSpLocks/>
          </p:cNvCxnSpPr>
          <p:nvPr/>
        </p:nvCxnSpPr>
        <p:spPr>
          <a:xfrm flipV="1">
            <a:off x="3906538" y="4163651"/>
            <a:ext cx="764601" cy="23845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604AA80-5B25-46D2-8987-0D004E799B66}"/>
              </a:ext>
            </a:extLst>
          </p:cNvPr>
          <p:cNvSpPr txBox="1"/>
          <p:nvPr/>
        </p:nvSpPr>
        <p:spPr>
          <a:xfrm>
            <a:off x="4756826" y="3932817"/>
            <a:ext cx="2215308" cy="461665"/>
          </a:xfrm>
          <a:prstGeom prst="rect">
            <a:avLst/>
          </a:prstGeom>
          <a:solidFill>
            <a:schemeClr val="bg1"/>
          </a:solidFill>
          <a:ln>
            <a:solidFill>
              <a:schemeClr val="tx1"/>
            </a:solidFill>
          </a:ln>
        </p:spPr>
        <p:txBody>
          <a:bodyPr wrap="square" rtlCol="0">
            <a:spAutoFit/>
          </a:bodyPr>
          <a:lstStyle/>
          <a:p>
            <a:r>
              <a:rPr lang="en-US" sz="2400" b="1" dirty="0">
                <a:solidFill>
                  <a:srgbClr val="FF0000"/>
                </a:solidFill>
              </a:rPr>
              <a:t>Here we fill A1</a:t>
            </a:r>
          </a:p>
        </p:txBody>
      </p:sp>
    </p:spTree>
    <p:extLst>
      <p:ext uri="{BB962C8B-B14F-4D97-AF65-F5344CB8AC3E}">
        <p14:creationId xmlns:p14="http://schemas.microsoft.com/office/powerpoint/2010/main" val="1662444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4CEF-320E-425F-8CC3-C0E159E4A924}"/>
              </a:ext>
            </a:extLst>
          </p:cNvPr>
          <p:cNvSpPr>
            <a:spLocks noGrp="1"/>
          </p:cNvSpPr>
          <p:nvPr>
            <p:ph type="title"/>
          </p:nvPr>
        </p:nvSpPr>
        <p:spPr/>
        <p:txBody>
          <a:bodyPr>
            <a:normAutofit/>
          </a:bodyPr>
          <a:lstStyle/>
          <a:p>
            <a:r>
              <a:rPr lang="en-US" dirty="0"/>
              <a:t>How to integrate with bootstrap?</a:t>
            </a:r>
          </a:p>
        </p:txBody>
      </p:sp>
      <p:sp>
        <p:nvSpPr>
          <p:cNvPr id="3" name="Slide Number Placeholder 2">
            <a:extLst>
              <a:ext uri="{FF2B5EF4-FFF2-40B4-BE49-F238E27FC236}">
                <a16:creationId xmlns:a16="http://schemas.microsoft.com/office/drawing/2014/main" id="{E4BF8E2E-EC82-4BD8-A28E-667B99A85038}"/>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41</a:t>
            </a:fld>
            <a:endParaRPr lang="en-US"/>
          </a:p>
        </p:txBody>
      </p:sp>
      <p:sp>
        <p:nvSpPr>
          <p:cNvPr id="4" name="Content Placeholder 3">
            <a:extLst>
              <a:ext uri="{FF2B5EF4-FFF2-40B4-BE49-F238E27FC236}">
                <a16:creationId xmlns:a16="http://schemas.microsoft.com/office/drawing/2014/main" id="{85AD1332-B2E4-4786-A143-80FF4CB6AEF4}"/>
              </a:ext>
            </a:extLst>
          </p:cNvPr>
          <p:cNvSpPr>
            <a:spLocks noGrp="1"/>
          </p:cNvSpPr>
          <p:nvPr>
            <p:ph sz="quarter" idx="1"/>
          </p:nvPr>
        </p:nvSpPr>
        <p:spPr>
          <a:xfrm>
            <a:off x="152400" y="1600200"/>
            <a:ext cx="8991600" cy="5410200"/>
          </a:xfrm>
        </p:spPr>
        <p:txBody>
          <a:bodyPr>
            <a:normAutofit/>
          </a:bodyPr>
          <a:lstStyle/>
          <a:p>
            <a:r>
              <a:rPr lang="en-US" sz="2500" dirty="0"/>
              <a:t>Create folder called “</a:t>
            </a:r>
            <a:r>
              <a:rPr lang="en-US" sz="2500" b="1" dirty="0"/>
              <a:t>public</a:t>
            </a:r>
            <a:r>
              <a:rPr lang="en-US" sz="2500" dirty="0"/>
              <a:t>” inside your application folder</a:t>
            </a:r>
          </a:p>
          <a:p>
            <a:r>
              <a:rPr lang="en-US" sz="2500" dirty="0"/>
              <a:t>Make it a </a:t>
            </a:r>
            <a:r>
              <a:rPr lang="en-US" sz="2500" b="1" dirty="0"/>
              <a:t>static folder</a:t>
            </a:r>
            <a:r>
              <a:rPr lang="en-US" sz="2500" dirty="0"/>
              <a:t> (that contains assets like images, </a:t>
            </a:r>
            <a:r>
              <a:rPr lang="en-US" sz="2500" dirty="0" err="1"/>
              <a:t>css</a:t>
            </a:r>
            <a:r>
              <a:rPr lang="en-US" sz="2500" dirty="0"/>
              <a:t> files, </a:t>
            </a:r>
            <a:r>
              <a:rPr lang="en-US" sz="2500" dirty="0" err="1"/>
              <a:t>js</a:t>
            </a:r>
            <a:r>
              <a:rPr lang="en-US" sz="2500" dirty="0"/>
              <a:t> files, …etc.):</a:t>
            </a:r>
          </a:p>
          <a:p>
            <a:pPr marL="0" indent="0">
              <a:buNone/>
            </a:pPr>
            <a:endParaRPr lang="en-US" sz="2500" dirty="0"/>
          </a:p>
          <a:p>
            <a:r>
              <a:rPr lang="en-US" sz="2500" b="1" dirty="0"/>
              <a:t>Bower</a:t>
            </a:r>
            <a:r>
              <a:rPr lang="en-US" sz="2500" dirty="0"/>
              <a:t> is used to install front-end frameworks (like bootstrap).</a:t>
            </a:r>
          </a:p>
          <a:p>
            <a:r>
              <a:rPr lang="en-US" sz="2500" dirty="0"/>
              <a:t>Install bower:   </a:t>
            </a:r>
            <a:r>
              <a:rPr lang="en-US" sz="2500" b="1" dirty="0"/>
              <a:t>$ </a:t>
            </a:r>
            <a:r>
              <a:rPr lang="en-US" sz="2500" b="1" dirty="0" err="1"/>
              <a:t>npm</a:t>
            </a:r>
            <a:r>
              <a:rPr lang="en-US" sz="2500" b="1" dirty="0"/>
              <a:t> install -g bower</a:t>
            </a:r>
          </a:p>
          <a:p>
            <a:r>
              <a:rPr lang="en-US" sz="2500" dirty="0"/>
              <a:t>Create file called: </a:t>
            </a:r>
            <a:r>
              <a:rPr lang="en-US" sz="2500" b="1" dirty="0"/>
              <a:t>.</a:t>
            </a:r>
            <a:r>
              <a:rPr lang="en-US" sz="2500" b="1" dirty="0" err="1"/>
              <a:t>bowerrc</a:t>
            </a:r>
            <a:r>
              <a:rPr lang="en-US" sz="2500" b="1" dirty="0"/>
              <a:t> </a:t>
            </a:r>
            <a:r>
              <a:rPr lang="en-US" sz="2500" dirty="0"/>
              <a:t>inside your application folder and write inside it:</a:t>
            </a:r>
            <a:br>
              <a:rPr lang="en-US" sz="2500" dirty="0"/>
            </a:br>
            <a:br>
              <a:rPr lang="en-US" sz="2500" dirty="0"/>
            </a:br>
            <a:endParaRPr lang="en-US" sz="2500" dirty="0"/>
          </a:p>
          <a:p>
            <a:r>
              <a:rPr lang="en-US" sz="2500" dirty="0"/>
              <a:t>This directory is where the components installed by bower are stored</a:t>
            </a:r>
          </a:p>
        </p:txBody>
      </p:sp>
      <p:pic>
        <p:nvPicPr>
          <p:cNvPr id="5" name="Picture 4">
            <a:extLst>
              <a:ext uri="{FF2B5EF4-FFF2-40B4-BE49-F238E27FC236}">
                <a16:creationId xmlns:a16="http://schemas.microsoft.com/office/drawing/2014/main" id="{84E95578-7BDA-451C-A9C4-653EB71F484D}"/>
              </a:ext>
            </a:extLst>
          </p:cNvPr>
          <p:cNvPicPr>
            <a:picLocks noChangeAspect="1"/>
          </p:cNvPicPr>
          <p:nvPr/>
        </p:nvPicPr>
        <p:blipFill>
          <a:blip r:embed="rId2"/>
          <a:stretch>
            <a:fillRect/>
          </a:stretch>
        </p:blipFill>
        <p:spPr>
          <a:xfrm>
            <a:off x="2612181" y="2590800"/>
            <a:ext cx="5022516" cy="647700"/>
          </a:xfrm>
          <a:prstGeom prst="rect">
            <a:avLst/>
          </a:prstGeom>
        </p:spPr>
      </p:pic>
      <p:pic>
        <p:nvPicPr>
          <p:cNvPr id="6" name="Picture 5">
            <a:extLst>
              <a:ext uri="{FF2B5EF4-FFF2-40B4-BE49-F238E27FC236}">
                <a16:creationId xmlns:a16="http://schemas.microsoft.com/office/drawing/2014/main" id="{CC8A8832-1F07-478A-A133-D6E3C77DA825}"/>
              </a:ext>
            </a:extLst>
          </p:cNvPr>
          <p:cNvPicPr>
            <a:picLocks noChangeAspect="1"/>
          </p:cNvPicPr>
          <p:nvPr/>
        </p:nvPicPr>
        <p:blipFill>
          <a:blip r:embed="rId3"/>
          <a:stretch>
            <a:fillRect/>
          </a:stretch>
        </p:blipFill>
        <p:spPr>
          <a:xfrm>
            <a:off x="2612181" y="4876800"/>
            <a:ext cx="4780798" cy="1014413"/>
          </a:xfrm>
          <a:prstGeom prst="rect">
            <a:avLst/>
          </a:prstGeom>
        </p:spPr>
      </p:pic>
    </p:spTree>
    <p:extLst>
      <p:ext uri="{BB962C8B-B14F-4D97-AF65-F5344CB8AC3E}">
        <p14:creationId xmlns:p14="http://schemas.microsoft.com/office/powerpoint/2010/main" val="1833867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4CEF-320E-425F-8CC3-C0E159E4A924}"/>
              </a:ext>
            </a:extLst>
          </p:cNvPr>
          <p:cNvSpPr>
            <a:spLocks noGrp="1"/>
          </p:cNvSpPr>
          <p:nvPr>
            <p:ph type="title"/>
          </p:nvPr>
        </p:nvSpPr>
        <p:spPr/>
        <p:txBody>
          <a:bodyPr>
            <a:normAutofit/>
          </a:bodyPr>
          <a:lstStyle/>
          <a:p>
            <a:r>
              <a:rPr lang="en-US" dirty="0"/>
              <a:t>How to integrate with bootstrap?</a:t>
            </a:r>
          </a:p>
        </p:txBody>
      </p:sp>
      <p:sp>
        <p:nvSpPr>
          <p:cNvPr id="3" name="Slide Number Placeholder 2">
            <a:extLst>
              <a:ext uri="{FF2B5EF4-FFF2-40B4-BE49-F238E27FC236}">
                <a16:creationId xmlns:a16="http://schemas.microsoft.com/office/drawing/2014/main" id="{E4BF8E2E-EC82-4BD8-A28E-667B99A85038}"/>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42</a:t>
            </a:fld>
            <a:endParaRPr lang="en-US"/>
          </a:p>
        </p:txBody>
      </p:sp>
      <p:sp>
        <p:nvSpPr>
          <p:cNvPr id="4" name="Content Placeholder 3">
            <a:extLst>
              <a:ext uri="{FF2B5EF4-FFF2-40B4-BE49-F238E27FC236}">
                <a16:creationId xmlns:a16="http://schemas.microsoft.com/office/drawing/2014/main" id="{85AD1332-B2E4-4786-A143-80FF4CB6AEF4}"/>
              </a:ext>
            </a:extLst>
          </p:cNvPr>
          <p:cNvSpPr>
            <a:spLocks noGrp="1"/>
          </p:cNvSpPr>
          <p:nvPr>
            <p:ph sz="quarter" idx="1"/>
          </p:nvPr>
        </p:nvSpPr>
        <p:spPr>
          <a:xfrm>
            <a:off x="76200" y="1516698"/>
            <a:ext cx="8991600" cy="5410200"/>
          </a:xfrm>
        </p:spPr>
        <p:txBody>
          <a:bodyPr>
            <a:normAutofit fontScale="92500"/>
          </a:bodyPr>
          <a:lstStyle/>
          <a:p>
            <a:r>
              <a:rPr lang="en-US" sz="2800" dirty="0"/>
              <a:t>To install Bootstrap using Bower, write the following command:</a:t>
            </a:r>
          </a:p>
          <a:p>
            <a:r>
              <a:rPr lang="en-US" sz="2800" b="1" dirty="0"/>
              <a:t>$ bower install bootstrap</a:t>
            </a:r>
            <a:endParaRPr lang="en-US" sz="2800" dirty="0"/>
          </a:p>
          <a:p>
            <a:r>
              <a:rPr lang="en-US" sz="2800" dirty="0"/>
              <a:t>Bower is supposed to install also the dependencies of bootstrap (i.e. jQuery) but if not, use the same command written above to install jQuery ( by replacing bootstrap with </a:t>
            </a:r>
            <a:r>
              <a:rPr lang="en-US" sz="2800" dirty="0" err="1"/>
              <a:t>jquery</a:t>
            </a:r>
            <a:r>
              <a:rPr lang="en-US" sz="2800" dirty="0"/>
              <a:t> ). </a:t>
            </a:r>
          </a:p>
          <a:p>
            <a:r>
              <a:rPr lang="en-US" sz="2800" dirty="0"/>
              <a:t>In addition, create folder </a:t>
            </a:r>
            <a:r>
              <a:rPr lang="en-US" sz="2800" b="1" dirty="0"/>
              <a:t>“</a:t>
            </a:r>
            <a:r>
              <a:rPr lang="en-US" sz="2800" b="1" dirty="0" err="1"/>
              <a:t>css</a:t>
            </a:r>
            <a:r>
              <a:rPr lang="en-US" sz="2800" b="1" dirty="0"/>
              <a:t>” </a:t>
            </a:r>
            <a:r>
              <a:rPr lang="en-US" sz="2800" dirty="0"/>
              <a:t>inside the </a:t>
            </a:r>
            <a:r>
              <a:rPr lang="en-US" sz="2800" b="1" dirty="0"/>
              <a:t>“public” </a:t>
            </a:r>
            <a:r>
              <a:rPr lang="en-US" sz="2800" dirty="0"/>
              <a:t>folder </a:t>
            </a:r>
          </a:p>
          <a:p>
            <a:r>
              <a:rPr lang="en-US" sz="2800" dirty="0"/>
              <a:t>Inside the “</a:t>
            </a:r>
            <a:r>
              <a:rPr lang="en-US" sz="2800" dirty="0" err="1"/>
              <a:t>css</a:t>
            </a:r>
            <a:r>
              <a:rPr lang="en-US" sz="2800" dirty="0"/>
              <a:t>” folder, add </a:t>
            </a:r>
            <a:r>
              <a:rPr lang="en-US" sz="2800" b="1" dirty="0"/>
              <a:t>“style.css” </a:t>
            </a:r>
            <a:r>
              <a:rPr lang="en-US" sz="2800" dirty="0"/>
              <a:t>file. This file should contain the custom </a:t>
            </a:r>
            <a:r>
              <a:rPr lang="en-US" sz="2800" dirty="0" err="1"/>
              <a:t>css</a:t>
            </a:r>
            <a:r>
              <a:rPr lang="en-US" sz="2800" dirty="0"/>
              <a:t> style that you want for your application.</a:t>
            </a:r>
          </a:p>
          <a:p>
            <a:r>
              <a:rPr lang="en-US" sz="2800" dirty="0"/>
              <a:t>In the same way create, </a:t>
            </a:r>
            <a:r>
              <a:rPr lang="en-US" sz="2800" b="1" dirty="0"/>
              <a:t>“</a:t>
            </a:r>
            <a:r>
              <a:rPr lang="en-US" sz="2800" b="1" dirty="0" err="1"/>
              <a:t>js</a:t>
            </a:r>
            <a:r>
              <a:rPr lang="en-US" sz="2800" b="1" dirty="0"/>
              <a:t>/main.js” </a:t>
            </a:r>
            <a:r>
              <a:rPr lang="en-US" sz="2800" dirty="0"/>
              <a:t>inside the “</a:t>
            </a:r>
            <a:r>
              <a:rPr lang="en-US" sz="2800" b="1" dirty="0"/>
              <a:t>public</a:t>
            </a:r>
            <a:r>
              <a:rPr lang="en-US" sz="2800" dirty="0"/>
              <a:t>” folder. The “</a:t>
            </a:r>
            <a:r>
              <a:rPr lang="en-US" sz="2800" b="1" dirty="0"/>
              <a:t>main.js” </a:t>
            </a:r>
            <a:r>
              <a:rPr lang="en-US" sz="2800" dirty="0"/>
              <a:t>file should contain the </a:t>
            </a:r>
            <a:r>
              <a:rPr lang="en-US" sz="2800" b="1" u="sng" dirty="0"/>
              <a:t>client-side </a:t>
            </a:r>
            <a:r>
              <a:rPr lang="en-US" sz="2800" b="1" u="sng" dirty="0" err="1"/>
              <a:t>javascript</a:t>
            </a:r>
            <a:r>
              <a:rPr lang="en-US" sz="2800" b="1" u="sng" dirty="0"/>
              <a:t> code</a:t>
            </a:r>
            <a:r>
              <a:rPr lang="en-US" sz="2800" dirty="0"/>
              <a:t>.</a:t>
            </a:r>
          </a:p>
          <a:p>
            <a:endParaRPr lang="en-US" sz="2800" dirty="0"/>
          </a:p>
        </p:txBody>
      </p:sp>
    </p:spTree>
    <p:extLst>
      <p:ext uri="{BB962C8B-B14F-4D97-AF65-F5344CB8AC3E}">
        <p14:creationId xmlns:p14="http://schemas.microsoft.com/office/powerpoint/2010/main" val="2637885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7D4D-680D-4FBA-9D8E-0F1A08BB9C2F}"/>
              </a:ext>
            </a:extLst>
          </p:cNvPr>
          <p:cNvSpPr>
            <a:spLocks noGrp="1"/>
          </p:cNvSpPr>
          <p:nvPr>
            <p:ph type="title"/>
          </p:nvPr>
        </p:nvSpPr>
        <p:spPr>
          <a:xfrm>
            <a:off x="381000" y="228600"/>
            <a:ext cx="8385048" cy="990600"/>
          </a:xfrm>
        </p:spPr>
        <p:txBody>
          <a:bodyPr/>
          <a:lstStyle/>
          <a:p>
            <a:r>
              <a:rPr lang="en-US" dirty="0"/>
              <a:t>How to integrate with bootstrap?</a:t>
            </a:r>
          </a:p>
        </p:txBody>
      </p:sp>
      <p:sp>
        <p:nvSpPr>
          <p:cNvPr id="3" name="Slide Number Placeholder 2">
            <a:extLst>
              <a:ext uri="{FF2B5EF4-FFF2-40B4-BE49-F238E27FC236}">
                <a16:creationId xmlns:a16="http://schemas.microsoft.com/office/drawing/2014/main" id="{D48DCEB2-7911-4CA8-9F2A-789FA1FB0ECB}"/>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43</a:t>
            </a:fld>
            <a:endParaRPr lang="en-US"/>
          </a:p>
        </p:txBody>
      </p:sp>
      <p:sp>
        <p:nvSpPr>
          <p:cNvPr id="4" name="Content Placeholder 3">
            <a:extLst>
              <a:ext uri="{FF2B5EF4-FFF2-40B4-BE49-F238E27FC236}">
                <a16:creationId xmlns:a16="http://schemas.microsoft.com/office/drawing/2014/main" id="{AA49DFBC-58E3-4E8F-ABAB-57FBAC03EF30}"/>
              </a:ext>
            </a:extLst>
          </p:cNvPr>
          <p:cNvSpPr>
            <a:spLocks noGrp="1"/>
          </p:cNvSpPr>
          <p:nvPr>
            <p:ph sz="quarter" idx="1"/>
          </p:nvPr>
        </p:nvSpPr>
        <p:spPr/>
        <p:txBody>
          <a:bodyPr/>
          <a:lstStyle/>
          <a:p>
            <a:r>
              <a:rPr lang="en-US" sz="3200" dirty="0"/>
              <a:t>Your hierarchy of the “</a:t>
            </a:r>
            <a:r>
              <a:rPr lang="en-US" sz="3200" b="1" dirty="0"/>
              <a:t>public</a:t>
            </a:r>
            <a:r>
              <a:rPr lang="en-US" sz="3200" dirty="0"/>
              <a:t>” folder we created will be something like the following:</a:t>
            </a:r>
          </a:p>
          <a:p>
            <a:endParaRPr lang="en-US" dirty="0"/>
          </a:p>
        </p:txBody>
      </p:sp>
      <p:pic>
        <p:nvPicPr>
          <p:cNvPr id="5" name="Picture 4">
            <a:extLst>
              <a:ext uri="{FF2B5EF4-FFF2-40B4-BE49-F238E27FC236}">
                <a16:creationId xmlns:a16="http://schemas.microsoft.com/office/drawing/2014/main" id="{298E6BBD-82C3-4ADA-8B1A-F65FE9B82C3F}"/>
              </a:ext>
            </a:extLst>
          </p:cNvPr>
          <p:cNvPicPr>
            <a:picLocks noChangeAspect="1"/>
          </p:cNvPicPr>
          <p:nvPr/>
        </p:nvPicPr>
        <p:blipFill>
          <a:blip r:embed="rId2"/>
          <a:stretch>
            <a:fillRect/>
          </a:stretch>
        </p:blipFill>
        <p:spPr>
          <a:xfrm>
            <a:off x="2057400" y="2935558"/>
            <a:ext cx="3186113" cy="3541442"/>
          </a:xfrm>
          <a:prstGeom prst="rect">
            <a:avLst/>
          </a:prstGeom>
        </p:spPr>
      </p:pic>
    </p:spTree>
    <p:extLst>
      <p:ext uri="{BB962C8B-B14F-4D97-AF65-F5344CB8AC3E}">
        <p14:creationId xmlns:p14="http://schemas.microsoft.com/office/powerpoint/2010/main" val="3751257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FA03D5-EE57-4494-B4A3-F70A3BAB99E6}"/>
              </a:ext>
            </a:extLst>
          </p:cNvPr>
          <p:cNvPicPr>
            <a:picLocks noChangeAspect="1"/>
          </p:cNvPicPr>
          <p:nvPr/>
        </p:nvPicPr>
        <p:blipFill>
          <a:blip r:embed="rId2"/>
          <a:stretch>
            <a:fillRect/>
          </a:stretch>
        </p:blipFill>
        <p:spPr>
          <a:xfrm>
            <a:off x="9181" y="2544750"/>
            <a:ext cx="9144000" cy="4315829"/>
          </a:xfrm>
          <a:prstGeom prst="rect">
            <a:avLst/>
          </a:prstGeom>
        </p:spPr>
      </p:pic>
      <p:sp>
        <p:nvSpPr>
          <p:cNvPr id="2" name="Title 1">
            <a:extLst>
              <a:ext uri="{FF2B5EF4-FFF2-40B4-BE49-F238E27FC236}">
                <a16:creationId xmlns:a16="http://schemas.microsoft.com/office/drawing/2014/main" id="{FC46FDDD-C9E0-4BC3-A860-054AA2F173AE}"/>
              </a:ext>
            </a:extLst>
          </p:cNvPr>
          <p:cNvSpPr>
            <a:spLocks noGrp="1"/>
          </p:cNvSpPr>
          <p:nvPr>
            <p:ph type="title"/>
          </p:nvPr>
        </p:nvSpPr>
        <p:spPr/>
        <p:txBody>
          <a:bodyPr/>
          <a:lstStyle/>
          <a:p>
            <a:r>
              <a:rPr lang="en-US" dirty="0"/>
              <a:t>How to integrate with bootstrap?</a:t>
            </a:r>
          </a:p>
        </p:txBody>
      </p:sp>
      <p:sp>
        <p:nvSpPr>
          <p:cNvPr id="3" name="Slide Number Placeholder 2">
            <a:extLst>
              <a:ext uri="{FF2B5EF4-FFF2-40B4-BE49-F238E27FC236}">
                <a16:creationId xmlns:a16="http://schemas.microsoft.com/office/drawing/2014/main" id="{69E368DC-448A-4D50-9A1A-AFEB0C681B89}"/>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44</a:t>
            </a:fld>
            <a:endParaRPr lang="en-US"/>
          </a:p>
        </p:txBody>
      </p:sp>
      <p:sp>
        <p:nvSpPr>
          <p:cNvPr id="4" name="Content Placeholder 3">
            <a:extLst>
              <a:ext uri="{FF2B5EF4-FFF2-40B4-BE49-F238E27FC236}">
                <a16:creationId xmlns:a16="http://schemas.microsoft.com/office/drawing/2014/main" id="{2C28C604-8514-4888-AD73-4F346EACE4C7}"/>
              </a:ext>
            </a:extLst>
          </p:cNvPr>
          <p:cNvSpPr>
            <a:spLocks noGrp="1"/>
          </p:cNvSpPr>
          <p:nvPr>
            <p:ph sz="quarter" idx="1"/>
          </p:nvPr>
        </p:nvSpPr>
        <p:spPr>
          <a:xfrm>
            <a:off x="266700" y="1516698"/>
            <a:ext cx="8153400" cy="4495800"/>
          </a:xfrm>
        </p:spPr>
        <p:txBody>
          <a:bodyPr/>
          <a:lstStyle/>
          <a:p>
            <a:r>
              <a:rPr lang="en-US" dirty="0"/>
              <a:t>Add the link and script elements normally in PUG.</a:t>
            </a:r>
          </a:p>
        </p:txBody>
      </p:sp>
      <p:sp>
        <p:nvSpPr>
          <p:cNvPr id="6" name="Rectangle 5">
            <a:extLst>
              <a:ext uri="{FF2B5EF4-FFF2-40B4-BE49-F238E27FC236}">
                <a16:creationId xmlns:a16="http://schemas.microsoft.com/office/drawing/2014/main" id="{846D6138-A4AC-4BEC-BCF4-47C7A975547E}"/>
              </a:ext>
            </a:extLst>
          </p:cNvPr>
          <p:cNvSpPr/>
          <p:nvPr/>
        </p:nvSpPr>
        <p:spPr>
          <a:xfrm>
            <a:off x="390804" y="3429000"/>
            <a:ext cx="8753195" cy="27097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extLst>
              <a:ext uri="{FF2B5EF4-FFF2-40B4-BE49-F238E27FC236}">
                <a16:creationId xmlns:a16="http://schemas.microsoft.com/office/drawing/2014/main" id="{0789A67D-922B-4BFC-B737-5DDBA2A97839}"/>
              </a:ext>
            </a:extLst>
          </p:cNvPr>
          <p:cNvSpPr/>
          <p:nvPr/>
        </p:nvSpPr>
        <p:spPr>
          <a:xfrm>
            <a:off x="696358" y="5835076"/>
            <a:ext cx="7076797" cy="58779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8" name="Straight Connector 7">
            <a:extLst>
              <a:ext uri="{FF2B5EF4-FFF2-40B4-BE49-F238E27FC236}">
                <a16:creationId xmlns:a16="http://schemas.microsoft.com/office/drawing/2014/main" id="{1CDA1AE8-1BB2-4281-B773-312F14776F7B}"/>
              </a:ext>
            </a:extLst>
          </p:cNvPr>
          <p:cNvCxnSpPr>
            <a:cxnSpLocks/>
          </p:cNvCxnSpPr>
          <p:nvPr/>
        </p:nvCxnSpPr>
        <p:spPr>
          <a:xfrm>
            <a:off x="3352800" y="3962400"/>
            <a:ext cx="1551542"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a:extLst>
              <a:ext uri="{FF2B5EF4-FFF2-40B4-BE49-F238E27FC236}">
                <a16:creationId xmlns:a16="http://schemas.microsoft.com/office/drawing/2014/main" id="{DA72E998-A482-4E78-9741-CAC3DF8B04EA}"/>
              </a:ext>
            </a:extLst>
          </p:cNvPr>
          <p:cNvCxnSpPr>
            <a:cxnSpLocks/>
          </p:cNvCxnSpPr>
          <p:nvPr/>
        </p:nvCxnSpPr>
        <p:spPr>
          <a:xfrm>
            <a:off x="1877458" y="6629400"/>
            <a:ext cx="1551542"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a:extLst>
              <a:ext uri="{FF2B5EF4-FFF2-40B4-BE49-F238E27FC236}">
                <a16:creationId xmlns:a16="http://schemas.microsoft.com/office/drawing/2014/main" id="{4D84DE1C-2A99-4B5E-8F06-34F3F6FB41F8}"/>
              </a:ext>
            </a:extLst>
          </p:cNvPr>
          <p:cNvSpPr txBox="1"/>
          <p:nvPr/>
        </p:nvSpPr>
        <p:spPr>
          <a:xfrm>
            <a:off x="9181" y="2064652"/>
            <a:ext cx="2710774" cy="461665"/>
          </a:xfrm>
          <a:prstGeom prst="rect">
            <a:avLst/>
          </a:prstGeom>
          <a:solidFill>
            <a:schemeClr val="bg1"/>
          </a:solidFill>
          <a:ln>
            <a:solidFill>
              <a:schemeClr val="tx1"/>
            </a:solidFill>
          </a:ln>
        </p:spPr>
        <p:txBody>
          <a:bodyPr wrap="square" rtlCol="0">
            <a:spAutoFit/>
          </a:bodyPr>
          <a:lstStyle/>
          <a:p>
            <a:r>
              <a:rPr lang="en-US" sz="2400" b="1" dirty="0">
                <a:solidFill>
                  <a:srgbClr val="FF0000"/>
                </a:solidFill>
              </a:rPr>
              <a:t>in </a:t>
            </a:r>
            <a:r>
              <a:rPr lang="en-US" sz="2400" b="1" dirty="0" err="1">
                <a:solidFill>
                  <a:srgbClr val="FF0000"/>
                </a:solidFill>
              </a:rPr>
              <a:t>layout.pug</a:t>
            </a:r>
            <a:r>
              <a:rPr lang="en-US" sz="2400" b="1" dirty="0">
                <a:solidFill>
                  <a:srgbClr val="FF0000"/>
                </a:solidFill>
              </a:rPr>
              <a:t> file</a:t>
            </a:r>
          </a:p>
        </p:txBody>
      </p:sp>
      <p:cxnSp>
        <p:nvCxnSpPr>
          <p:cNvPr id="12" name="Straight Arrow Connector 11">
            <a:extLst>
              <a:ext uri="{FF2B5EF4-FFF2-40B4-BE49-F238E27FC236}">
                <a16:creationId xmlns:a16="http://schemas.microsoft.com/office/drawing/2014/main" id="{E98F360D-C791-43A4-852F-7C886FC10FF5}"/>
              </a:ext>
            </a:extLst>
          </p:cNvPr>
          <p:cNvCxnSpPr>
            <a:cxnSpLocks/>
          </p:cNvCxnSpPr>
          <p:nvPr/>
        </p:nvCxnSpPr>
        <p:spPr>
          <a:xfrm flipH="1">
            <a:off x="1877458" y="4343400"/>
            <a:ext cx="1018143"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96227B-FBC1-4320-8458-9C0490CF0DE6}"/>
              </a:ext>
            </a:extLst>
          </p:cNvPr>
          <p:cNvSpPr txBox="1"/>
          <p:nvPr/>
        </p:nvSpPr>
        <p:spPr>
          <a:xfrm>
            <a:off x="2988012" y="4075356"/>
            <a:ext cx="6155988" cy="400110"/>
          </a:xfrm>
          <a:prstGeom prst="rect">
            <a:avLst/>
          </a:prstGeom>
          <a:solidFill>
            <a:schemeClr val="bg1"/>
          </a:solidFill>
          <a:ln>
            <a:solidFill>
              <a:schemeClr val="tx1"/>
            </a:solidFill>
          </a:ln>
        </p:spPr>
        <p:txBody>
          <a:bodyPr wrap="square" rtlCol="0">
            <a:spAutoFit/>
          </a:bodyPr>
          <a:lstStyle/>
          <a:p>
            <a:r>
              <a:rPr lang="en-US" sz="2000" b="1" dirty="0">
                <a:solidFill>
                  <a:srgbClr val="FF0000"/>
                </a:solidFill>
              </a:rPr>
              <a:t>This means a &lt;div&gt; with class ‘container’ of bootstrap</a:t>
            </a:r>
          </a:p>
        </p:txBody>
      </p:sp>
    </p:spTree>
    <p:extLst>
      <p:ext uri="{BB962C8B-B14F-4D97-AF65-F5344CB8AC3E}">
        <p14:creationId xmlns:p14="http://schemas.microsoft.com/office/powerpoint/2010/main" val="4237525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FDDD-C9E0-4BC3-A860-054AA2F173AE}"/>
              </a:ext>
            </a:extLst>
          </p:cNvPr>
          <p:cNvSpPr>
            <a:spLocks noGrp="1"/>
          </p:cNvSpPr>
          <p:nvPr>
            <p:ph type="title"/>
          </p:nvPr>
        </p:nvSpPr>
        <p:spPr/>
        <p:txBody>
          <a:bodyPr/>
          <a:lstStyle/>
          <a:p>
            <a:r>
              <a:rPr lang="en-US" dirty="0"/>
              <a:t>How to integrate with bootstrap?</a:t>
            </a:r>
          </a:p>
        </p:txBody>
      </p:sp>
      <p:sp>
        <p:nvSpPr>
          <p:cNvPr id="3" name="Slide Number Placeholder 2">
            <a:extLst>
              <a:ext uri="{FF2B5EF4-FFF2-40B4-BE49-F238E27FC236}">
                <a16:creationId xmlns:a16="http://schemas.microsoft.com/office/drawing/2014/main" id="{69E368DC-448A-4D50-9A1A-AFEB0C681B89}"/>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45</a:t>
            </a:fld>
            <a:endParaRPr lang="en-US"/>
          </a:p>
        </p:txBody>
      </p:sp>
      <p:sp>
        <p:nvSpPr>
          <p:cNvPr id="10" name="TextBox 9">
            <a:extLst>
              <a:ext uri="{FF2B5EF4-FFF2-40B4-BE49-F238E27FC236}">
                <a16:creationId xmlns:a16="http://schemas.microsoft.com/office/drawing/2014/main" id="{4D84DE1C-2A99-4B5E-8F06-34F3F6FB41F8}"/>
              </a:ext>
            </a:extLst>
          </p:cNvPr>
          <p:cNvSpPr txBox="1"/>
          <p:nvPr/>
        </p:nvSpPr>
        <p:spPr>
          <a:xfrm>
            <a:off x="685800" y="1629621"/>
            <a:ext cx="2710774" cy="461665"/>
          </a:xfrm>
          <a:prstGeom prst="rect">
            <a:avLst/>
          </a:prstGeom>
          <a:solidFill>
            <a:schemeClr val="bg1"/>
          </a:solidFill>
          <a:ln>
            <a:solidFill>
              <a:schemeClr val="tx1"/>
            </a:solidFill>
          </a:ln>
        </p:spPr>
        <p:txBody>
          <a:bodyPr wrap="square" rtlCol="0">
            <a:spAutoFit/>
          </a:bodyPr>
          <a:lstStyle/>
          <a:p>
            <a:r>
              <a:rPr lang="en-US" sz="2400" b="1" dirty="0">
                <a:solidFill>
                  <a:srgbClr val="FF0000"/>
                </a:solidFill>
              </a:rPr>
              <a:t>in </a:t>
            </a:r>
            <a:r>
              <a:rPr lang="en-US" sz="2400" b="1" dirty="0" err="1">
                <a:solidFill>
                  <a:srgbClr val="FF0000"/>
                </a:solidFill>
              </a:rPr>
              <a:t>add_article.pug</a:t>
            </a:r>
            <a:endParaRPr lang="en-US" sz="2400" b="1" dirty="0">
              <a:solidFill>
                <a:srgbClr val="FF0000"/>
              </a:solidFill>
            </a:endParaRPr>
          </a:p>
        </p:txBody>
      </p:sp>
      <p:pic>
        <p:nvPicPr>
          <p:cNvPr id="5" name="Picture 4">
            <a:extLst>
              <a:ext uri="{FF2B5EF4-FFF2-40B4-BE49-F238E27FC236}">
                <a16:creationId xmlns:a16="http://schemas.microsoft.com/office/drawing/2014/main" id="{BA7F1412-79B3-40A7-946F-548DE212558F}"/>
              </a:ext>
            </a:extLst>
          </p:cNvPr>
          <p:cNvPicPr>
            <a:picLocks noChangeAspect="1"/>
          </p:cNvPicPr>
          <p:nvPr/>
        </p:nvPicPr>
        <p:blipFill>
          <a:blip r:embed="rId2"/>
          <a:stretch>
            <a:fillRect/>
          </a:stretch>
        </p:blipFill>
        <p:spPr>
          <a:xfrm>
            <a:off x="685800" y="2204209"/>
            <a:ext cx="6693070" cy="4495799"/>
          </a:xfrm>
          <a:prstGeom prst="rect">
            <a:avLst/>
          </a:prstGeom>
        </p:spPr>
      </p:pic>
      <p:cxnSp>
        <p:nvCxnSpPr>
          <p:cNvPr id="18" name="Straight Connector 17">
            <a:extLst>
              <a:ext uri="{FF2B5EF4-FFF2-40B4-BE49-F238E27FC236}">
                <a16:creationId xmlns:a16="http://schemas.microsoft.com/office/drawing/2014/main" id="{858D69B2-1053-4220-BCFC-FEFB432341B5}"/>
              </a:ext>
            </a:extLst>
          </p:cNvPr>
          <p:cNvCxnSpPr>
            <a:cxnSpLocks/>
          </p:cNvCxnSpPr>
          <p:nvPr/>
        </p:nvCxnSpPr>
        <p:spPr>
          <a:xfrm>
            <a:off x="1981200" y="6629400"/>
            <a:ext cx="17526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53F57B1A-AB48-406C-9701-AF0D5C7F4742}"/>
              </a:ext>
            </a:extLst>
          </p:cNvPr>
          <p:cNvCxnSpPr>
            <a:cxnSpLocks/>
          </p:cNvCxnSpPr>
          <p:nvPr/>
        </p:nvCxnSpPr>
        <p:spPr>
          <a:xfrm>
            <a:off x="2590800" y="6324600"/>
            <a:ext cx="14478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60AD9FA8-768F-4706-9521-BADDBB7F6DB8}"/>
              </a:ext>
            </a:extLst>
          </p:cNvPr>
          <p:cNvCxnSpPr>
            <a:cxnSpLocks/>
          </p:cNvCxnSpPr>
          <p:nvPr/>
        </p:nvCxnSpPr>
        <p:spPr>
          <a:xfrm>
            <a:off x="1257300" y="5715000"/>
            <a:ext cx="14097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id="{C6F6BD63-574A-4225-B734-374EF289E80F}"/>
              </a:ext>
            </a:extLst>
          </p:cNvPr>
          <p:cNvCxnSpPr>
            <a:cxnSpLocks/>
          </p:cNvCxnSpPr>
          <p:nvPr/>
        </p:nvCxnSpPr>
        <p:spPr>
          <a:xfrm>
            <a:off x="1257300" y="4724400"/>
            <a:ext cx="14097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1CF7B2BA-C295-4C21-8D5A-D8CADE133733}"/>
              </a:ext>
            </a:extLst>
          </p:cNvPr>
          <p:cNvCxnSpPr>
            <a:cxnSpLocks/>
          </p:cNvCxnSpPr>
          <p:nvPr/>
        </p:nvCxnSpPr>
        <p:spPr>
          <a:xfrm>
            <a:off x="1297695" y="3810000"/>
            <a:ext cx="14097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B1D596FF-161A-4C57-A246-854C822E4F9C}"/>
              </a:ext>
            </a:extLst>
          </p:cNvPr>
          <p:cNvCxnSpPr>
            <a:cxnSpLocks/>
          </p:cNvCxnSpPr>
          <p:nvPr/>
        </p:nvCxnSpPr>
        <p:spPr>
          <a:xfrm>
            <a:off x="2186555" y="5334000"/>
            <a:ext cx="14478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id="{F4F27CD9-17E8-4281-9CDC-BF457735C733}"/>
              </a:ext>
            </a:extLst>
          </p:cNvPr>
          <p:cNvCxnSpPr>
            <a:cxnSpLocks/>
          </p:cNvCxnSpPr>
          <p:nvPr/>
        </p:nvCxnSpPr>
        <p:spPr>
          <a:xfrm>
            <a:off x="2186555" y="4419600"/>
            <a:ext cx="14478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494383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3DEA-9AE5-49F3-A72A-0430EFB23370}"/>
              </a:ext>
            </a:extLst>
          </p:cNvPr>
          <p:cNvSpPr>
            <a:spLocks noGrp="1"/>
          </p:cNvSpPr>
          <p:nvPr>
            <p:ph type="title"/>
          </p:nvPr>
        </p:nvSpPr>
        <p:spPr/>
        <p:txBody>
          <a:bodyPr/>
          <a:lstStyle/>
          <a:p>
            <a:r>
              <a:rPr lang="en-US" dirty="0"/>
              <a:t>Final Folder Hierarchy</a:t>
            </a:r>
          </a:p>
        </p:txBody>
      </p:sp>
      <p:sp>
        <p:nvSpPr>
          <p:cNvPr id="3" name="Slide Number Placeholder 2">
            <a:extLst>
              <a:ext uri="{FF2B5EF4-FFF2-40B4-BE49-F238E27FC236}">
                <a16:creationId xmlns:a16="http://schemas.microsoft.com/office/drawing/2014/main" id="{5FCDB9A2-A384-4C64-B0A2-F5ADFDABD0D4}"/>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46</a:t>
            </a:fld>
            <a:endParaRPr lang="en-US"/>
          </a:p>
        </p:txBody>
      </p:sp>
      <p:sp>
        <p:nvSpPr>
          <p:cNvPr id="4" name="Content Placeholder 3">
            <a:extLst>
              <a:ext uri="{FF2B5EF4-FFF2-40B4-BE49-F238E27FC236}">
                <a16:creationId xmlns:a16="http://schemas.microsoft.com/office/drawing/2014/main" id="{34B4BF76-ABBD-4317-A969-12B1849B6B30}"/>
              </a:ext>
            </a:extLst>
          </p:cNvPr>
          <p:cNvSpPr>
            <a:spLocks noGrp="1"/>
          </p:cNvSpPr>
          <p:nvPr>
            <p:ph sz="quarter" idx="1"/>
          </p:nvPr>
        </p:nvSpPr>
        <p:spPr>
          <a:xfrm>
            <a:off x="3200400" y="1737797"/>
            <a:ext cx="3048000" cy="2438400"/>
          </a:xfrm>
        </p:spPr>
        <p:txBody>
          <a:bodyPr>
            <a:normAutofit/>
          </a:bodyPr>
          <a:lstStyle/>
          <a:p>
            <a:r>
              <a:rPr lang="en-US" sz="2800" dirty="0"/>
              <a:t>The final folder hierarchy of your application maybe something like the following:</a:t>
            </a:r>
          </a:p>
        </p:txBody>
      </p:sp>
      <p:pic>
        <p:nvPicPr>
          <p:cNvPr id="5" name="Picture 4">
            <a:extLst>
              <a:ext uri="{FF2B5EF4-FFF2-40B4-BE49-F238E27FC236}">
                <a16:creationId xmlns:a16="http://schemas.microsoft.com/office/drawing/2014/main" id="{8001814B-7EA6-48C7-A696-9189883E477C}"/>
              </a:ext>
            </a:extLst>
          </p:cNvPr>
          <p:cNvPicPr>
            <a:picLocks noChangeAspect="1"/>
          </p:cNvPicPr>
          <p:nvPr/>
        </p:nvPicPr>
        <p:blipFill>
          <a:blip r:embed="rId2"/>
          <a:stretch>
            <a:fillRect/>
          </a:stretch>
        </p:blipFill>
        <p:spPr>
          <a:xfrm>
            <a:off x="6253298" y="0"/>
            <a:ext cx="2890702" cy="6858000"/>
          </a:xfrm>
          <a:prstGeom prst="rect">
            <a:avLst/>
          </a:prstGeom>
        </p:spPr>
      </p:pic>
      <p:sp>
        <p:nvSpPr>
          <p:cNvPr id="6" name="Rectangle 5">
            <a:extLst>
              <a:ext uri="{FF2B5EF4-FFF2-40B4-BE49-F238E27FC236}">
                <a16:creationId xmlns:a16="http://schemas.microsoft.com/office/drawing/2014/main" id="{4C1D7AEC-4809-4242-AA23-636C6F8140DD}"/>
              </a:ext>
            </a:extLst>
          </p:cNvPr>
          <p:cNvSpPr/>
          <p:nvPr/>
        </p:nvSpPr>
        <p:spPr>
          <a:xfrm>
            <a:off x="6329498" y="3718996"/>
            <a:ext cx="2362200" cy="184360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extLst>
              <a:ext uri="{FF2B5EF4-FFF2-40B4-BE49-F238E27FC236}">
                <a16:creationId xmlns:a16="http://schemas.microsoft.com/office/drawing/2014/main" id="{938EAC8D-FA97-4DED-B6F0-AE94419C4C61}"/>
              </a:ext>
            </a:extLst>
          </p:cNvPr>
          <p:cNvSpPr/>
          <p:nvPr/>
        </p:nvSpPr>
        <p:spPr>
          <a:xfrm>
            <a:off x="6329499" y="1299704"/>
            <a:ext cx="2362200" cy="241929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706ADA2C-A692-4443-99CD-760E7E9112AE}"/>
              </a:ext>
            </a:extLst>
          </p:cNvPr>
          <p:cNvSpPr/>
          <p:nvPr/>
        </p:nvSpPr>
        <p:spPr>
          <a:xfrm>
            <a:off x="6329498" y="373599"/>
            <a:ext cx="2362200" cy="61700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9" name="Straight Connector 8">
            <a:extLst>
              <a:ext uri="{FF2B5EF4-FFF2-40B4-BE49-F238E27FC236}">
                <a16:creationId xmlns:a16="http://schemas.microsoft.com/office/drawing/2014/main" id="{60A44214-C21B-4E06-B51C-0B90E7A29A1E}"/>
              </a:ext>
            </a:extLst>
          </p:cNvPr>
          <p:cNvCxnSpPr>
            <a:cxnSpLocks/>
          </p:cNvCxnSpPr>
          <p:nvPr/>
        </p:nvCxnSpPr>
        <p:spPr>
          <a:xfrm>
            <a:off x="6710498" y="6172200"/>
            <a:ext cx="14097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985FD862-B89D-4E03-A0C1-76785B765D2B}"/>
              </a:ext>
            </a:extLst>
          </p:cNvPr>
          <p:cNvCxnSpPr>
            <a:cxnSpLocks/>
          </p:cNvCxnSpPr>
          <p:nvPr/>
        </p:nvCxnSpPr>
        <p:spPr>
          <a:xfrm>
            <a:off x="6710498" y="6477000"/>
            <a:ext cx="14097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1E7BCC18-E2B2-43F2-B3C2-EF022B81EF8E}"/>
              </a:ext>
            </a:extLst>
          </p:cNvPr>
          <p:cNvCxnSpPr>
            <a:cxnSpLocks/>
          </p:cNvCxnSpPr>
          <p:nvPr/>
        </p:nvCxnSpPr>
        <p:spPr>
          <a:xfrm>
            <a:off x="6710498" y="5867400"/>
            <a:ext cx="1409700" cy="0"/>
          </a:xfrm>
          <a:prstGeom prst="lin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sp>
        <p:nvSpPr>
          <p:cNvPr id="12" name="Content Placeholder 3">
            <a:extLst>
              <a:ext uri="{FF2B5EF4-FFF2-40B4-BE49-F238E27FC236}">
                <a16:creationId xmlns:a16="http://schemas.microsoft.com/office/drawing/2014/main" id="{E85ACDE5-0CDB-463F-91D0-5D27213ADD25}"/>
              </a:ext>
            </a:extLst>
          </p:cNvPr>
          <p:cNvSpPr txBox="1">
            <a:spLocks/>
          </p:cNvSpPr>
          <p:nvPr/>
        </p:nvSpPr>
        <p:spPr>
          <a:xfrm>
            <a:off x="152400" y="1772979"/>
            <a:ext cx="2895600" cy="2418021"/>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a:t>These could be the final dependencies found in the </a:t>
            </a:r>
            <a:r>
              <a:rPr lang="en-US" sz="2800" dirty="0" err="1"/>
              <a:t>package.json</a:t>
            </a:r>
            <a:r>
              <a:rPr lang="en-US" sz="2800" dirty="0"/>
              <a:t> file:</a:t>
            </a:r>
          </a:p>
        </p:txBody>
      </p:sp>
      <p:pic>
        <p:nvPicPr>
          <p:cNvPr id="13" name="Picture 12">
            <a:extLst>
              <a:ext uri="{FF2B5EF4-FFF2-40B4-BE49-F238E27FC236}">
                <a16:creationId xmlns:a16="http://schemas.microsoft.com/office/drawing/2014/main" id="{97AF017A-D622-4760-AC81-C8EE080B27C5}"/>
              </a:ext>
            </a:extLst>
          </p:cNvPr>
          <p:cNvPicPr>
            <a:picLocks noChangeAspect="1"/>
          </p:cNvPicPr>
          <p:nvPr/>
        </p:nvPicPr>
        <p:blipFill>
          <a:blip r:embed="rId3"/>
          <a:stretch>
            <a:fillRect/>
          </a:stretch>
        </p:blipFill>
        <p:spPr>
          <a:xfrm>
            <a:off x="0" y="4211379"/>
            <a:ext cx="3276600" cy="1828800"/>
          </a:xfrm>
          <a:prstGeom prst="rect">
            <a:avLst/>
          </a:prstGeom>
        </p:spPr>
      </p:pic>
    </p:spTree>
    <p:extLst>
      <p:ext uri="{BB962C8B-B14F-4D97-AF65-F5344CB8AC3E}">
        <p14:creationId xmlns:p14="http://schemas.microsoft.com/office/powerpoint/2010/main" val="2169342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2ECF-D15F-4D81-8C74-4DFE1A6B5EA1}"/>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29221BA1-0BFF-4F98-955B-EF164D1649B2}"/>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47</a:t>
            </a:fld>
            <a:endParaRPr lang="en-US"/>
          </a:p>
        </p:txBody>
      </p:sp>
      <p:sp>
        <p:nvSpPr>
          <p:cNvPr id="4" name="Content Placeholder 3">
            <a:extLst>
              <a:ext uri="{FF2B5EF4-FFF2-40B4-BE49-F238E27FC236}">
                <a16:creationId xmlns:a16="http://schemas.microsoft.com/office/drawing/2014/main" id="{56B77E74-145A-4CA8-9EF0-902CE8AE6AB1}"/>
              </a:ext>
            </a:extLst>
          </p:cNvPr>
          <p:cNvSpPr>
            <a:spLocks noGrp="1"/>
          </p:cNvSpPr>
          <p:nvPr>
            <p:ph sz="quarter" idx="1"/>
          </p:nvPr>
        </p:nvSpPr>
        <p:spPr>
          <a:xfrm>
            <a:off x="80772" y="1676400"/>
            <a:ext cx="8834628" cy="4419600"/>
          </a:xfrm>
        </p:spPr>
        <p:txBody>
          <a:bodyPr>
            <a:normAutofit fontScale="70000" lnSpcReduction="20000"/>
          </a:bodyPr>
          <a:lstStyle/>
          <a:p>
            <a:r>
              <a:rPr lang="en-US" b="1" dirty="0"/>
              <a:t>One of the best Playlists:</a:t>
            </a:r>
            <a:br>
              <a:rPr lang="en-US" dirty="0"/>
            </a:br>
            <a:r>
              <a:rPr lang="en-US" dirty="0">
                <a:hlinkClick r:id="rId3"/>
              </a:rPr>
              <a:t>https://www.youtube.com/playlist?list=PLillGF-RfqbYRpji8t4SxUkMxfowG4Kqp</a:t>
            </a:r>
            <a:endParaRPr lang="en-US" dirty="0"/>
          </a:p>
          <a:p>
            <a:r>
              <a:rPr lang="en-US" b="1" dirty="0"/>
              <a:t>Crash Course on </a:t>
            </a:r>
            <a:r>
              <a:rPr lang="en-US" b="1" dirty="0" err="1"/>
              <a:t>ExpressJs</a:t>
            </a:r>
            <a:r>
              <a:rPr lang="en-US" b="1" dirty="0"/>
              <a:t> and NodeJS (all in 1 hour):</a:t>
            </a:r>
            <a:br>
              <a:rPr lang="en-US" b="1" dirty="0"/>
            </a:br>
            <a:r>
              <a:rPr lang="en-US" dirty="0">
                <a:hlinkClick r:id="rId4"/>
              </a:rPr>
              <a:t>https://youtu.be/gnsO8-xJ8rs</a:t>
            </a:r>
            <a:br>
              <a:rPr lang="en-US" dirty="0"/>
            </a:br>
            <a:endParaRPr lang="en-US" dirty="0"/>
          </a:p>
          <a:p>
            <a:r>
              <a:rPr lang="en-US" b="1" dirty="0"/>
              <a:t>Another one (in 1 hour):</a:t>
            </a:r>
            <a:br>
              <a:rPr lang="en-US" b="1" dirty="0"/>
            </a:br>
            <a:r>
              <a:rPr lang="en-US" dirty="0">
                <a:hlinkClick r:id="rId5"/>
              </a:rPr>
              <a:t>https://youtu.be/pKd0Rpw7O48</a:t>
            </a:r>
            <a:br>
              <a:rPr lang="en-US" dirty="0"/>
            </a:br>
            <a:endParaRPr lang="en-US" dirty="0"/>
          </a:p>
          <a:p>
            <a:r>
              <a:rPr lang="en-US" b="1" dirty="0"/>
              <a:t>This link contains the main guide of express </a:t>
            </a:r>
            <a:r>
              <a:rPr lang="en-US" b="1" dirty="0" err="1"/>
              <a:t>js</a:t>
            </a:r>
            <a:r>
              <a:rPr lang="en-US" b="1" dirty="0"/>
              <a:t>:</a:t>
            </a:r>
            <a:br>
              <a:rPr lang="en-US" dirty="0"/>
            </a:br>
            <a:r>
              <a:rPr lang="en-US" dirty="0">
                <a:hlinkClick r:id="rId6"/>
              </a:rPr>
              <a:t>http://expressjs.com/</a:t>
            </a:r>
            <a:br>
              <a:rPr lang="en-US" dirty="0"/>
            </a:br>
            <a:r>
              <a:rPr lang="en-US" dirty="0"/>
              <a:t>Read the "Getting Started" and "Guide" links.</a:t>
            </a:r>
            <a:br>
              <a:rPr lang="en-US" dirty="0"/>
            </a:br>
            <a:endParaRPr lang="en-US" dirty="0"/>
          </a:p>
          <a:p>
            <a:r>
              <a:rPr lang="en-US" dirty="0"/>
              <a:t>This Playlist contains one-hour crash course of many frameworks, </a:t>
            </a:r>
            <a:br>
              <a:rPr lang="en-US" dirty="0"/>
            </a:br>
            <a:r>
              <a:rPr lang="en-US" dirty="0"/>
              <a:t>it helps you a lot if you want to know the basics of many frameworks:</a:t>
            </a:r>
            <a:br>
              <a:rPr lang="en-US" dirty="0"/>
            </a:br>
            <a:r>
              <a:rPr lang="en-US" dirty="0">
                <a:hlinkClick r:id="rId7"/>
              </a:rPr>
              <a:t>https://www.youtube.com/playlist?list=PLillGF-RfqbYeckUaD1z6nviTp31GLTH8</a:t>
            </a:r>
            <a:endParaRPr lang="en-US" dirty="0"/>
          </a:p>
        </p:txBody>
      </p:sp>
    </p:spTree>
    <p:extLst>
      <p:ext uri="{BB962C8B-B14F-4D97-AF65-F5344CB8AC3E}">
        <p14:creationId xmlns:p14="http://schemas.microsoft.com/office/powerpoint/2010/main" val="3130858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89CB5-FD01-4465-8358-A1E2CBAB85FD}"/>
              </a:ext>
            </a:extLst>
          </p:cNvPr>
          <p:cNvSpPr>
            <a:spLocks noGrp="1"/>
          </p:cNvSpPr>
          <p:nvPr>
            <p:ph type="title"/>
          </p:nvPr>
        </p:nvSpPr>
        <p:spPr/>
        <p:txBody>
          <a:bodyPr/>
          <a:lstStyle/>
          <a:p>
            <a:r>
              <a:rPr lang="en-US" dirty="0"/>
              <a:t>Things to Search for</a:t>
            </a:r>
          </a:p>
        </p:txBody>
      </p:sp>
      <p:sp>
        <p:nvSpPr>
          <p:cNvPr id="3" name="Slide Number Placeholder 2">
            <a:extLst>
              <a:ext uri="{FF2B5EF4-FFF2-40B4-BE49-F238E27FC236}">
                <a16:creationId xmlns:a16="http://schemas.microsoft.com/office/drawing/2014/main" id="{FA483AC7-719A-4499-A46E-B92A3E934609}"/>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48</a:t>
            </a:fld>
            <a:endParaRPr lang="en-US"/>
          </a:p>
        </p:txBody>
      </p:sp>
      <p:sp>
        <p:nvSpPr>
          <p:cNvPr id="4" name="Content Placeholder 3">
            <a:extLst>
              <a:ext uri="{FF2B5EF4-FFF2-40B4-BE49-F238E27FC236}">
                <a16:creationId xmlns:a16="http://schemas.microsoft.com/office/drawing/2014/main" id="{55F6722C-2CC2-4F2C-91C5-D32271F30569}"/>
              </a:ext>
            </a:extLst>
          </p:cNvPr>
          <p:cNvSpPr>
            <a:spLocks noGrp="1"/>
          </p:cNvSpPr>
          <p:nvPr>
            <p:ph sz="quarter" idx="1"/>
          </p:nvPr>
        </p:nvSpPr>
        <p:spPr/>
        <p:txBody>
          <a:bodyPr>
            <a:normAutofit fontScale="92500" lnSpcReduction="10000"/>
          </a:bodyPr>
          <a:lstStyle/>
          <a:p>
            <a:r>
              <a:rPr lang="en-US" dirty="0" err="1"/>
              <a:t>Nodemon</a:t>
            </a:r>
            <a:r>
              <a:rPr lang="en-US" dirty="0"/>
              <a:t> and what is the importance of it </a:t>
            </a:r>
          </a:p>
          <a:p>
            <a:r>
              <a:rPr lang="en-US" dirty="0"/>
              <a:t>Atom-pug and what is the importance of it</a:t>
            </a:r>
          </a:p>
          <a:p>
            <a:r>
              <a:rPr lang="en-US" dirty="0"/>
              <a:t>What is RESTful API?</a:t>
            </a:r>
          </a:p>
          <a:p>
            <a:r>
              <a:rPr lang="en-US" dirty="0"/>
              <a:t>What is CRUD functionality?</a:t>
            </a:r>
          </a:p>
          <a:p>
            <a:r>
              <a:rPr lang="en-US" dirty="0"/>
              <a:t>What is the MEAN stack?</a:t>
            </a:r>
          </a:p>
          <a:p>
            <a:r>
              <a:rPr lang="en-US" dirty="0"/>
              <a:t>We didn’t include how to delete from db. </a:t>
            </a:r>
            <a:br>
              <a:rPr lang="en-US" dirty="0"/>
            </a:br>
            <a:r>
              <a:rPr lang="en-US" dirty="0"/>
              <a:t>Search for a method using AJAX and jQuery.</a:t>
            </a:r>
          </a:p>
          <a:p>
            <a:endParaRPr lang="en-US" dirty="0"/>
          </a:p>
          <a:p>
            <a:r>
              <a:rPr lang="en-US" sz="2400" dirty="0"/>
              <a:t>Hint: if you have problems in starting the service of MongoDB, try downloading an earlier version of MongoDB.</a:t>
            </a:r>
          </a:p>
        </p:txBody>
      </p:sp>
    </p:spTree>
    <p:extLst>
      <p:ext uri="{BB962C8B-B14F-4D97-AF65-F5344CB8AC3E}">
        <p14:creationId xmlns:p14="http://schemas.microsoft.com/office/powerpoint/2010/main" val="412163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CF06-5D22-4809-A8AE-5598DAE21174}"/>
              </a:ext>
            </a:extLst>
          </p:cNvPr>
          <p:cNvSpPr>
            <a:spLocks noGrp="1"/>
          </p:cNvSpPr>
          <p:nvPr>
            <p:ph type="title"/>
          </p:nvPr>
        </p:nvSpPr>
        <p:spPr/>
        <p:txBody>
          <a:bodyPr>
            <a:normAutofit/>
          </a:bodyPr>
          <a:lstStyle/>
          <a:p>
            <a:r>
              <a:rPr lang="en-US" dirty="0"/>
              <a:t>What is Express.js?</a:t>
            </a:r>
          </a:p>
        </p:txBody>
      </p:sp>
      <p:sp>
        <p:nvSpPr>
          <p:cNvPr id="3" name="Slide Number Placeholder 2">
            <a:extLst>
              <a:ext uri="{FF2B5EF4-FFF2-40B4-BE49-F238E27FC236}">
                <a16:creationId xmlns:a16="http://schemas.microsoft.com/office/drawing/2014/main" id="{224C3D5A-B636-4918-AFE7-1BF26F766F35}"/>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
        <p:nvSpPr>
          <p:cNvPr id="4" name="Content Placeholder 3">
            <a:extLst>
              <a:ext uri="{FF2B5EF4-FFF2-40B4-BE49-F238E27FC236}">
                <a16:creationId xmlns:a16="http://schemas.microsoft.com/office/drawing/2014/main" id="{C20DE300-04FE-4532-8976-A6AF068E4523}"/>
              </a:ext>
            </a:extLst>
          </p:cNvPr>
          <p:cNvSpPr>
            <a:spLocks noGrp="1"/>
          </p:cNvSpPr>
          <p:nvPr>
            <p:ph sz="quarter" idx="1"/>
          </p:nvPr>
        </p:nvSpPr>
        <p:spPr>
          <a:xfrm>
            <a:off x="76200" y="1516698"/>
            <a:ext cx="8991600" cy="5029200"/>
          </a:xfrm>
        </p:spPr>
        <p:txBody>
          <a:bodyPr>
            <a:noAutofit/>
          </a:bodyPr>
          <a:lstStyle/>
          <a:p>
            <a:r>
              <a:rPr lang="en-US" sz="2400" b="1" dirty="0"/>
              <a:t>Server-side web and mobile application framework</a:t>
            </a:r>
            <a:endParaRPr lang="en-US" sz="2400" dirty="0"/>
          </a:p>
          <a:p>
            <a:r>
              <a:rPr lang="en-US" sz="2400" b="1" dirty="0"/>
              <a:t>Language</a:t>
            </a:r>
            <a:r>
              <a:rPr lang="en-US" sz="2400" dirty="0"/>
              <a:t>: written in JavaScript</a:t>
            </a:r>
          </a:p>
          <a:p>
            <a:r>
              <a:rPr lang="en-US" sz="2400" b="1" dirty="0"/>
              <a:t>Templating engines</a:t>
            </a:r>
            <a:r>
              <a:rPr lang="en-US" sz="2400" dirty="0"/>
              <a:t>: some popular template engines that work with Express are </a:t>
            </a:r>
            <a:r>
              <a:rPr lang="en-US" sz="2400" dirty="0">
                <a:hlinkClick r:id="rId3">
                  <a:extLst>
                    <a:ext uri="{A12FA001-AC4F-418D-AE19-62706E023703}">
                      <ahyp:hlinkClr xmlns:ahyp="http://schemas.microsoft.com/office/drawing/2018/hyperlinkcolor" val="tx"/>
                    </a:ext>
                  </a:extLst>
                </a:hlinkClick>
              </a:rPr>
              <a:t>Pug</a:t>
            </a:r>
            <a:r>
              <a:rPr lang="en-US" sz="2400" dirty="0"/>
              <a:t>, </a:t>
            </a:r>
            <a:r>
              <a:rPr lang="en-US" sz="2400" dirty="0">
                <a:hlinkClick r:id="rId4">
                  <a:extLst>
                    <a:ext uri="{A12FA001-AC4F-418D-AE19-62706E023703}">
                      <ahyp:hlinkClr xmlns:ahyp="http://schemas.microsoft.com/office/drawing/2018/hyperlinkcolor" val="tx"/>
                    </a:ext>
                  </a:extLst>
                </a:hlinkClick>
              </a:rPr>
              <a:t>Mustache</a:t>
            </a:r>
            <a:r>
              <a:rPr lang="en-US" sz="2400" dirty="0"/>
              <a:t>, and </a:t>
            </a:r>
            <a:r>
              <a:rPr lang="en-US" sz="2400" dirty="0">
                <a:hlinkClick r:id="rId5">
                  <a:extLst>
                    <a:ext uri="{A12FA001-AC4F-418D-AE19-62706E023703}">
                      <ahyp:hlinkClr xmlns:ahyp="http://schemas.microsoft.com/office/drawing/2018/hyperlinkcolor" val="tx"/>
                    </a:ext>
                  </a:extLst>
                </a:hlinkClick>
              </a:rPr>
              <a:t>EJS</a:t>
            </a:r>
            <a:r>
              <a:rPr lang="en-US" sz="2400" dirty="0"/>
              <a:t>. The </a:t>
            </a:r>
            <a:r>
              <a:rPr lang="en-US" sz="2400" dirty="0">
                <a:hlinkClick r:id="rId6">
                  <a:extLst>
                    <a:ext uri="{A12FA001-AC4F-418D-AE19-62706E023703}">
                      <ahyp:hlinkClr xmlns:ahyp="http://schemas.microsoft.com/office/drawing/2018/hyperlinkcolor" val="tx"/>
                    </a:ext>
                  </a:extLst>
                </a:hlinkClick>
              </a:rPr>
              <a:t>Express application generator</a:t>
            </a:r>
            <a:r>
              <a:rPr lang="en-US" sz="2400" dirty="0"/>
              <a:t> uses Pug (Jade) as its default, but it also supports several others.</a:t>
            </a:r>
          </a:p>
          <a:p>
            <a:r>
              <a:rPr lang="en-US" sz="2400" b="1" dirty="0"/>
              <a:t>MVC pattern</a:t>
            </a:r>
            <a:r>
              <a:rPr lang="en-US" sz="2400" dirty="0"/>
              <a:t>: Express supports the Model-View-Controller architecture, a really helpful way to build websites in a model-driven format.</a:t>
            </a:r>
          </a:p>
          <a:p>
            <a:r>
              <a:rPr lang="en-US" sz="2400" b="1" dirty="0"/>
              <a:t>Platform</a:t>
            </a:r>
            <a:r>
              <a:rPr lang="en-US" sz="2400" dirty="0"/>
              <a:t>: Node.js</a:t>
            </a:r>
          </a:p>
          <a:p>
            <a:r>
              <a:rPr lang="en-US" sz="2400" b="1" dirty="0"/>
              <a:t>Operating system</a:t>
            </a:r>
            <a:r>
              <a:rPr lang="en-US" sz="2400" dirty="0"/>
              <a:t>: It’s cross-platform, so it’s not limited to one OS.</a:t>
            </a:r>
          </a:p>
          <a:p>
            <a:r>
              <a:rPr lang="en-US" sz="2800" dirty="0"/>
              <a:t>Website: </a:t>
            </a:r>
            <a:r>
              <a:rPr lang="en-US" sz="2800" dirty="0">
                <a:hlinkClick r:id="rId7"/>
              </a:rPr>
              <a:t>http://expressjs.com/</a:t>
            </a:r>
            <a:endParaRPr lang="en-US" sz="2800" dirty="0"/>
          </a:p>
          <a:p>
            <a:pPr marL="0" indent="0">
              <a:buNone/>
            </a:pPr>
            <a:endParaRPr lang="en-US" sz="2400" dirty="0"/>
          </a:p>
        </p:txBody>
      </p:sp>
    </p:spTree>
    <p:extLst>
      <p:ext uri="{BB962C8B-B14F-4D97-AF65-F5344CB8AC3E}">
        <p14:creationId xmlns:p14="http://schemas.microsoft.com/office/powerpoint/2010/main" val="41786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72E1-07EF-462D-A046-C540DD2BC8CA}"/>
              </a:ext>
            </a:extLst>
          </p:cNvPr>
          <p:cNvSpPr>
            <a:spLocks noGrp="1"/>
          </p:cNvSpPr>
          <p:nvPr>
            <p:ph type="title"/>
          </p:nvPr>
        </p:nvSpPr>
        <p:spPr/>
        <p:txBody>
          <a:bodyPr/>
          <a:lstStyle/>
          <a:p>
            <a:r>
              <a:rPr lang="en-US" dirty="0"/>
              <a:t>What is MongoDB?</a:t>
            </a:r>
          </a:p>
        </p:txBody>
      </p:sp>
      <p:sp>
        <p:nvSpPr>
          <p:cNvPr id="3" name="Slide Number Placeholder 2">
            <a:extLst>
              <a:ext uri="{FF2B5EF4-FFF2-40B4-BE49-F238E27FC236}">
                <a16:creationId xmlns:a16="http://schemas.microsoft.com/office/drawing/2014/main" id="{1C149FF1-7078-4C64-9AB8-8E724269455E}"/>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
        <p:nvSpPr>
          <p:cNvPr id="4" name="Content Placeholder 3">
            <a:extLst>
              <a:ext uri="{FF2B5EF4-FFF2-40B4-BE49-F238E27FC236}">
                <a16:creationId xmlns:a16="http://schemas.microsoft.com/office/drawing/2014/main" id="{407264EA-BFB3-4EE6-A37B-C26A3391CFCF}"/>
              </a:ext>
            </a:extLst>
          </p:cNvPr>
          <p:cNvSpPr>
            <a:spLocks noGrp="1"/>
          </p:cNvSpPr>
          <p:nvPr>
            <p:ph sz="quarter" idx="1"/>
          </p:nvPr>
        </p:nvSpPr>
        <p:spPr>
          <a:xfrm>
            <a:off x="228600" y="1676400"/>
            <a:ext cx="8686800" cy="4800600"/>
          </a:xfrm>
        </p:spPr>
        <p:txBody>
          <a:bodyPr>
            <a:normAutofit fontScale="92500" lnSpcReduction="10000"/>
          </a:bodyPr>
          <a:lstStyle/>
          <a:p>
            <a:r>
              <a:rPr lang="en-US" dirty="0"/>
              <a:t>MongoDB is a schema-less NoSQL document database. </a:t>
            </a:r>
          </a:p>
          <a:p>
            <a:r>
              <a:rPr lang="en-US" dirty="0"/>
              <a:t>It means you can store JSON documents in it, and the structure of these documents can vary as it is not enforced like SQL databases. </a:t>
            </a:r>
          </a:p>
          <a:p>
            <a:r>
              <a:rPr lang="en-US" dirty="0"/>
              <a:t>This is one of the advantages of using NoSQL as it speeds up application development and reduces the complexity of deployments.</a:t>
            </a:r>
          </a:p>
          <a:p>
            <a:r>
              <a:rPr lang="en-US" dirty="0"/>
              <a:t>Instead of using </a:t>
            </a:r>
            <a:r>
              <a:rPr lang="en-US" u="sng" dirty="0">
                <a:hlinkClick r:id="rId3"/>
              </a:rPr>
              <a:t>tables</a:t>
            </a:r>
            <a:r>
              <a:rPr lang="en-US" dirty="0"/>
              <a:t> and </a:t>
            </a:r>
            <a:r>
              <a:rPr lang="en-US" u="sng" dirty="0">
                <a:hlinkClick r:id="rId4"/>
              </a:rPr>
              <a:t>rows</a:t>
            </a:r>
            <a:r>
              <a:rPr lang="en-US" dirty="0"/>
              <a:t> as in </a:t>
            </a:r>
            <a:r>
              <a:rPr lang="en-US" u="sng" dirty="0">
                <a:hlinkClick r:id="rId5"/>
              </a:rPr>
              <a:t>relational databases</a:t>
            </a:r>
            <a:r>
              <a:rPr lang="en-US" dirty="0"/>
              <a:t>, the MongoDB architecture is made up of </a:t>
            </a:r>
            <a:r>
              <a:rPr lang="en-US" b="1" dirty="0"/>
              <a:t>collections</a:t>
            </a:r>
            <a:r>
              <a:rPr lang="en-US" dirty="0"/>
              <a:t> and </a:t>
            </a:r>
            <a:r>
              <a:rPr lang="en-US" b="1" dirty="0"/>
              <a:t>documents</a:t>
            </a:r>
            <a:r>
              <a:rPr lang="en-US" dirty="0"/>
              <a:t>.</a:t>
            </a:r>
          </a:p>
          <a:p>
            <a:r>
              <a:rPr lang="en-US" dirty="0"/>
              <a:t>Website: </a:t>
            </a:r>
            <a:r>
              <a:rPr lang="en-US" dirty="0">
                <a:hlinkClick r:id="rId6"/>
              </a:rPr>
              <a:t>https://www.mongodb.com</a:t>
            </a:r>
            <a:endParaRPr lang="en-US" dirty="0"/>
          </a:p>
          <a:p>
            <a:endParaRPr lang="en-US" dirty="0"/>
          </a:p>
        </p:txBody>
      </p:sp>
    </p:spTree>
    <p:extLst>
      <p:ext uri="{BB962C8B-B14F-4D97-AF65-F5344CB8AC3E}">
        <p14:creationId xmlns:p14="http://schemas.microsoft.com/office/powerpoint/2010/main" val="11145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4059-BDAF-4603-8FE6-345F3ABF45D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5302735-D0B1-4E82-9377-2D178D747C8B}"/>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4" name="Content Placeholder 3">
            <a:extLst>
              <a:ext uri="{FF2B5EF4-FFF2-40B4-BE49-F238E27FC236}">
                <a16:creationId xmlns:a16="http://schemas.microsoft.com/office/drawing/2014/main" id="{9D4295ED-5524-4363-989C-A8D9248D5EB4}"/>
              </a:ext>
            </a:extLst>
          </p:cNvPr>
          <p:cNvSpPr>
            <a:spLocks noGrp="1"/>
          </p:cNvSpPr>
          <p:nvPr>
            <p:ph sz="quarter" idx="1"/>
          </p:nvPr>
        </p:nvSpPr>
        <p:spPr/>
        <p:txBody>
          <a:bodyPr/>
          <a:lstStyle/>
          <a:p>
            <a:endParaRPr lang="en-US"/>
          </a:p>
        </p:txBody>
      </p:sp>
      <p:pic>
        <p:nvPicPr>
          <p:cNvPr id="5" name="Picture 4">
            <a:extLst>
              <a:ext uri="{FF2B5EF4-FFF2-40B4-BE49-F238E27FC236}">
                <a16:creationId xmlns:a16="http://schemas.microsoft.com/office/drawing/2014/main" id="{A76717F7-D20C-48C1-B5F2-7DA84E8635F9}"/>
              </a:ext>
            </a:extLst>
          </p:cNvPr>
          <p:cNvPicPr>
            <a:picLocks noChangeAspect="1"/>
          </p:cNvPicPr>
          <p:nvPr/>
        </p:nvPicPr>
        <p:blipFill>
          <a:blip r:embed="rId3"/>
          <a:stretch>
            <a:fillRect/>
          </a:stretch>
        </p:blipFill>
        <p:spPr>
          <a:xfrm>
            <a:off x="21116" y="107688"/>
            <a:ext cx="9144000" cy="6064512"/>
          </a:xfrm>
          <a:prstGeom prst="rect">
            <a:avLst/>
          </a:prstGeom>
        </p:spPr>
      </p:pic>
      <p:pic>
        <p:nvPicPr>
          <p:cNvPr id="7" name="Picture 6">
            <a:extLst>
              <a:ext uri="{FF2B5EF4-FFF2-40B4-BE49-F238E27FC236}">
                <a16:creationId xmlns:a16="http://schemas.microsoft.com/office/drawing/2014/main" id="{FC7465FA-E9D0-4FC6-BDA0-B4BEC5EF3419}"/>
              </a:ext>
            </a:extLst>
          </p:cNvPr>
          <p:cNvPicPr>
            <a:picLocks noChangeAspect="1"/>
          </p:cNvPicPr>
          <p:nvPr/>
        </p:nvPicPr>
        <p:blipFill>
          <a:blip r:embed="rId4"/>
          <a:stretch>
            <a:fillRect/>
          </a:stretch>
        </p:blipFill>
        <p:spPr>
          <a:xfrm>
            <a:off x="2590800" y="6477000"/>
            <a:ext cx="2943225" cy="295275"/>
          </a:xfrm>
          <a:prstGeom prst="rect">
            <a:avLst/>
          </a:prstGeom>
        </p:spPr>
      </p:pic>
    </p:spTree>
    <p:extLst>
      <p:ext uri="{BB962C8B-B14F-4D97-AF65-F5344CB8AC3E}">
        <p14:creationId xmlns:p14="http://schemas.microsoft.com/office/powerpoint/2010/main" val="164959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4344-A54F-4BC4-9AB0-70921679B99B}"/>
              </a:ext>
            </a:extLst>
          </p:cNvPr>
          <p:cNvSpPr>
            <a:spLocks noGrp="1"/>
          </p:cNvSpPr>
          <p:nvPr>
            <p:ph type="title"/>
          </p:nvPr>
        </p:nvSpPr>
        <p:spPr/>
        <p:txBody>
          <a:bodyPr/>
          <a:lstStyle/>
          <a:p>
            <a:r>
              <a:rPr lang="en-US" dirty="0"/>
              <a:t>MongoDB Terminology</a:t>
            </a:r>
          </a:p>
        </p:txBody>
      </p:sp>
      <p:sp>
        <p:nvSpPr>
          <p:cNvPr id="3" name="Slide Number Placeholder 2">
            <a:extLst>
              <a:ext uri="{FF2B5EF4-FFF2-40B4-BE49-F238E27FC236}">
                <a16:creationId xmlns:a16="http://schemas.microsoft.com/office/drawing/2014/main" id="{F92DDB51-0715-416A-A06B-3EF049BDDB7D}"/>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
        <p:nvSpPr>
          <p:cNvPr id="4" name="Content Placeholder 3">
            <a:extLst>
              <a:ext uri="{FF2B5EF4-FFF2-40B4-BE49-F238E27FC236}">
                <a16:creationId xmlns:a16="http://schemas.microsoft.com/office/drawing/2014/main" id="{1D8E52D8-6985-4FF0-9074-C051EC5B7930}"/>
              </a:ext>
            </a:extLst>
          </p:cNvPr>
          <p:cNvSpPr>
            <a:spLocks noGrp="1"/>
          </p:cNvSpPr>
          <p:nvPr>
            <p:ph sz="quarter" idx="1"/>
          </p:nvPr>
        </p:nvSpPr>
        <p:spPr>
          <a:xfrm>
            <a:off x="304800" y="1676400"/>
            <a:ext cx="8766048" cy="5029200"/>
          </a:xfrm>
        </p:spPr>
        <p:txBody>
          <a:bodyPr>
            <a:normAutofit fontScale="92500" lnSpcReduction="10000"/>
          </a:bodyPr>
          <a:lstStyle/>
          <a:p>
            <a:r>
              <a:rPr lang="en-US" sz="2400" b="1" dirty="0"/>
              <a:t>Collections</a:t>
            </a:r>
          </a:p>
          <a:p>
            <a:pPr lvl="1"/>
            <a:r>
              <a:rPr lang="en-US" sz="2400" dirty="0"/>
              <a:t>‘Collections’ in Mongo are equivalent to </a:t>
            </a:r>
            <a:r>
              <a:rPr lang="en-US" sz="2400" u="sng" dirty="0"/>
              <a:t>tables</a:t>
            </a:r>
            <a:r>
              <a:rPr lang="en-US" sz="2400" dirty="0"/>
              <a:t> in relational databases. </a:t>
            </a:r>
            <a:endParaRPr lang="en-US" sz="2400" b="1" dirty="0"/>
          </a:p>
          <a:p>
            <a:r>
              <a:rPr lang="en-US" sz="2400" b="1" dirty="0"/>
              <a:t>Documents</a:t>
            </a:r>
          </a:p>
          <a:p>
            <a:pPr lvl="1"/>
            <a:r>
              <a:rPr lang="en-US" sz="2400" dirty="0"/>
              <a:t>‘Documents’ are equivalent to records or </a:t>
            </a:r>
            <a:r>
              <a:rPr lang="en-US" sz="2400" u="sng" dirty="0"/>
              <a:t>rows</a:t>
            </a:r>
            <a:r>
              <a:rPr lang="en-US" sz="2400" dirty="0"/>
              <a:t> of data in SQL. </a:t>
            </a:r>
            <a:endParaRPr lang="en-US" sz="2400" b="1" dirty="0"/>
          </a:p>
          <a:p>
            <a:r>
              <a:rPr lang="en-US" sz="2400" b="1" dirty="0"/>
              <a:t>Fields</a:t>
            </a:r>
          </a:p>
          <a:p>
            <a:pPr lvl="1"/>
            <a:r>
              <a:rPr lang="en-US" sz="2400" dirty="0"/>
              <a:t>‘Fields’ or attributes are similar to columns in a SQL table.</a:t>
            </a:r>
            <a:endParaRPr lang="en-US" sz="2400" b="1" dirty="0"/>
          </a:p>
          <a:p>
            <a:r>
              <a:rPr lang="en-US" sz="2400" b="1" dirty="0"/>
              <a:t>Schema</a:t>
            </a:r>
          </a:p>
          <a:p>
            <a:pPr lvl="1"/>
            <a:r>
              <a:rPr lang="en-US" sz="2100" dirty="0"/>
              <a:t>While Mongo is schema-less, SQL defines a schema via the table definition. A </a:t>
            </a:r>
            <a:r>
              <a:rPr lang="en-US" sz="2100" b="1" dirty="0"/>
              <a:t>Mongoose</a:t>
            </a:r>
            <a:r>
              <a:rPr lang="en-US" sz="2100" dirty="0"/>
              <a:t> ‘schema’ is a document data structure (or shape of the document) that is enforced via </a:t>
            </a:r>
            <a:r>
              <a:rPr lang="en-US" sz="2100" b="1" dirty="0"/>
              <a:t>the application layer</a:t>
            </a:r>
            <a:r>
              <a:rPr lang="en-US" sz="2100" dirty="0"/>
              <a:t>.</a:t>
            </a:r>
            <a:endParaRPr lang="en-US" sz="2100" b="1" dirty="0"/>
          </a:p>
          <a:p>
            <a:r>
              <a:rPr lang="en-US" sz="2400" b="1" dirty="0"/>
              <a:t>Models</a:t>
            </a:r>
          </a:p>
          <a:p>
            <a:pPr lvl="1"/>
            <a:r>
              <a:rPr lang="en-US" sz="2100" dirty="0"/>
              <a:t>‘Models’ are higher-order constructors that take a schema and create an instance of a document equivalent to records in a relational database.</a:t>
            </a:r>
            <a:endParaRPr lang="en-US" sz="2100" b="1" dirty="0"/>
          </a:p>
        </p:txBody>
      </p:sp>
    </p:spTree>
    <p:extLst>
      <p:ext uri="{BB962C8B-B14F-4D97-AF65-F5344CB8AC3E}">
        <p14:creationId xmlns:p14="http://schemas.microsoft.com/office/powerpoint/2010/main" val="97654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3676-FC72-435E-B62C-4424744A3998}"/>
              </a:ext>
            </a:extLst>
          </p:cNvPr>
          <p:cNvSpPr>
            <a:spLocks noGrp="1"/>
          </p:cNvSpPr>
          <p:nvPr>
            <p:ph type="title"/>
          </p:nvPr>
        </p:nvSpPr>
        <p:spPr/>
        <p:txBody>
          <a:bodyPr>
            <a:normAutofit/>
          </a:bodyPr>
          <a:lstStyle/>
          <a:p>
            <a:r>
              <a:rPr lang="en-US" dirty="0"/>
              <a:t>Mongoose</a:t>
            </a:r>
          </a:p>
        </p:txBody>
      </p:sp>
      <p:sp>
        <p:nvSpPr>
          <p:cNvPr id="3" name="Slide Number Placeholder 2">
            <a:extLst>
              <a:ext uri="{FF2B5EF4-FFF2-40B4-BE49-F238E27FC236}">
                <a16:creationId xmlns:a16="http://schemas.microsoft.com/office/drawing/2014/main" id="{3AE215EC-CA7E-442E-BE4B-3E02982E4EC8}"/>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4" name="Content Placeholder 3">
            <a:extLst>
              <a:ext uri="{FF2B5EF4-FFF2-40B4-BE49-F238E27FC236}">
                <a16:creationId xmlns:a16="http://schemas.microsoft.com/office/drawing/2014/main" id="{1DE7D3E1-7E09-42B4-945C-C27EB9B86426}"/>
              </a:ext>
            </a:extLst>
          </p:cNvPr>
          <p:cNvSpPr>
            <a:spLocks noGrp="1"/>
          </p:cNvSpPr>
          <p:nvPr>
            <p:ph sz="quarter" idx="1"/>
          </p:nvPr>
        </p:nvSpPr>
        <p:spPr>
          <a:xfrm>
            <a:off x="495300" y="1752600"/>
            <a:ext cx="8153400" cy="4495800"/>
          </a:xfrm>
        </p:spPr>
        <p:txBody>
          <a:bodyPr>
            <a:normAutofit fontScale="92500" lnSpcReduction="20000"/>
          </a:bodyPr>
          <a:lstStyle/>
          <a:p>
            <a:r>
              <a:rPr lang="en-US" dirty="0"/>
              <a:t>Mongoose is an Object Data Modeling (ODM) library for MongoDB and Node.js. </a:t>
            </a:r>
          </a:p>
          <a:p>
            <a:r>
              <a:rPr lang="en-US" dirty="0"/>
              <a:t>It manages relationships between data, provides schema validation, and is used to translate between objects in code and the representation of those objects in MongoDB.</a:t>
            </a:r>
          </a:p>
          <a:p>
            <a:r>
              <a:rPr lang="en-US" dirty="0"/>
              <a:t>Used by our application to interface with MongoDB</a:t>
            </a:r>
          </a:p>
          <a:p>
            <a:r>
              <a:rPr lang="en-US" dirty="0"/>
              <a:t>NoSQL is unstructured. </a:t>
            </a:r>
          </a:p>
          <a:p>
            <a:r>
              <a:rPr lang="en-US" b="1" dirty="0"/>
              <a:t>Mongoose</a:t>
            </a:r>
            <a:r>
              <a:rPr lang="en-US" dirty="0"/>
              <a:t> enables us to give some structure to our collection in </a:t>
            </a:r>
            <a:r>
              <a:rPr lang="en-US" b="1" dirty="0"/>
              <a:t>Application Level</a:t>
            </a:r>
            <a:r>
              <a:rPr lang="en-US" dirty="0"/>
              <a:t>.</a:t>
            </a:r>
          </a:p>
          <a:p>
            <a:r>
              <a:rPr lang="en-US" dirty="0"/>
              <a:t>Website: </a:t>
            </a:r>
            <a:r>
              <a:rPr lang="en-US" dirty="0">
                <a:hlinkClick r:id="rId2"/>
              </a:rPr>
              <a:t>https://mongoosejs.com/</a:t>
            </a:r>
            <a:endParaRPr lang="en-US" dirty="0"/>
          </a:p>
          <a:p>
            <a:endParaRPr lang="en-US" dirty="0"/>
          </a:p>
          <a:p>
            <a:endParaRPr lang="en-US" dirty="0"/>
          </a:p>
        </p:txBody>
      </p:sp>
    </p:spTree>
    <p:extLst>
      <p:ext uri="{BB962C8B-B14F-4D97-AF65-F5344CB8AC3E}">
        <p14:creationId xmlns:p14="http://schemas.microsoft.com/office/powerpoint/2010/main" val="1009226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1606</TotalTime>
  <Words>2003</Words>
  <Application>Microsoft Office PowerPoint</Application>
  <PresentationFormat>On-screen Show (4:3)</PresentationFormat>
  <Paragraphs>336</Paragraphs>
  <Slides>48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 Black</vt:lpstr>
      <vt:lpstr>Calibri</vt:lpstr>
      <vt:lpstr>Tw Cen MT</vt:lpstr>
      <vt:lpstr>Wingdings</vt:lpstr>
      <vt:lpstr>Wingdings 2</vt:lpstr>
      <vt:lpstr>Median</vt:lpstr>
      <vt:lpstr>WEB BUILDING USING Framework</vt:lpstr>
      <vt:lpstr>The Used Technologies</vt:lpstr>
      <vt:lpstr>Agenda</vt:lpstr>
      <vt:lpstr>What is NodeJS ?</vt:lpstr>
      <vt:lpstr>What is Express.js?</vt:lpstr>
      <vt:lpstr>What is MongoDB?</vt:lpstr>
      <vt:lpstr>PowerPoint Presentation</vt:lpstr>
      <vt:lpstr>MongoDB Terminology</vt:lpstr>
      <vt:lpstr>Mongoose</vt:lpstr>
      <vt:lpstr>Mongoose</vt:lpstr>
      <vt:lpstr>What is NPM?</vt:lpstr>
      <vt:lpstr>Download and Install</vt:lpstr>
      <vt:lpstr>Creating The package.json File</vt:lpstr>
      <vt:lpstr>Creating The package.json File</vt:lpstr>
      <vt:lpstr>Creating The app.js File</vt:lpstr>
      <vt:lpstr>Installing Express.js</vt:lpstr>
      <vt:lpstr>Including Express in app.js File</vt:lpstr>
      <vt:lpstr>Starting Server and Making Home Route</vt:lpstr>
      <vt:lpstr>Routing in Express.js</vt:lpstr>
      <vt:lpstr>Routing Examples </vt:lpstr>
      <vt:lpstr>Response methods</vt:lpstr>
      <vt:lpstr>Template Engines</vt:lpstr>
      <vt:lpstr>PUG Template Engine</vt:lpstr>
      <vt:lpstr>Examples of Pug: Example 1</vt:lpstr>
      <vt:lpstr>Examples of Pug: Example 2</vt:lpstr>
      <vt:lpstr>Examples of Pug: Example 2</vt:lpstr>
      <vt:lpstr>Inheritance of Pug Files</vt:lpstr>
      <vt:lpstr>Inheritance of Pug Files</vt:lpstr>
      <vt:lpstr>Taking Form Data</vt:lpstr>
      <vt:lpstr>Taking Form Data</vt:lpstr>
      <vt:lpstr>Taking Form Data</vt:lpstr>
      <vt:lpstr>Create Database in MongoDB</vt:lpstr>
      <vt:lpstr>Installing and Using Mongoose to Connect to the Database</vt:lpstr>
      <vt:lpstr>Creating the Model</vt:lpstr>
      <vt:lpstr>The model file: article.js</vt:lpstr>
      <vt:lpstr>Retrieve All Documents of a DB Collection</vt:lpstr>
      <vt:lpstr>Retrieve the data of a document given its id</vt:lpstr>
      <vt:lpstr>Update the data of a document</vt:lpstr>
      <vt:lpstr>Update the data of a document</vt:lpstr>
      <vt:lpstr>Add a Document in a DB Collection</vt:lpstr>
      <vt:lpstr>How to integrate with bootstrap?</vt:lpstr>
      <vt:lpstr>How to integrate with bootstrap?</vt:lpstr>
      <vt:lpstr>How to integrate with bootstrap?</vt:lpstr>
      <vt:lpstr>How to integrate with bootstrap?</vt:lpstr>
      <vt:lpstr>How to integrate with bootstrap?</vt:lpstr>
      <vt:lpstr>Final Folder Hierarchy</vt:lpstr>
      <vt:lpstr>References</vt:lpstr>
      <vt:lpstr>Things to Search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BUILDING</dc:title>
  <dc:creator>Dina</dc:creator>
  <cp:lastModifiedBy>Eman</cp:lastModifiedBy>
  <cp:revision>231</cp:revision>
  <dcterms:created xsi:type="dcterms:W3CDTF">2006-08-16T00:00:00Z</dcterms:created>
  <dcterms:modified xsi:type="dcterms:W3CDTF">2018-12-12T01:41:19Z</dcterms:modified>
</cp:coreProperties>
</file>