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89" r:id="rId4"/>
    <p:sldId id="291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298" r:id="rId14"/>
    <p:sldId id="301" r:id="rId15"/>
    <p:sldId id="300" r:id="rId16"/>
    <p:sldId id="303" r:id="rId17"/>
    <p:sldId id="305" r:id="rId18"/>
    <p:sldId id="330" r:id="rId19"/>
    <p:sldId id="331" r:id="rId20"/>
    <p:sldId id="332" r:id="rId21"/>
    <p:sldId id="333" r:id="rId22"/>
    <p:sldId id="334" r:id="rId23"/>
    <p:sldId id="310" r:id="rId24"/>
    <p:sldId id="329" r:id="rId25"/>
    <p:sldId id="307" r:id="rId26"/>
    <p:sldId id="309" r:id="rId27"/>
    <p:sldId id="308" r:id="rId28"/>
    <p:sldId id="311" r:id="rId29"/>
    <p:sldId id="315" r:id="rId30"/>
    <p:sldId id="312" r:id="rId31"/>
    <p:sldId id="313" r:id="rId32"/>
    <p:sldId id="316" r:id="rId33"/>
    <p:sldId id="326" r:id="rId34"/>
    <p:sldId id="314" r:id="rId35"/>
    <p:sldId id="317" r:id="rId36"/>
    <p:sldId id="318" r:id="rId37"/>
    <p:sldId id="319" r:id="rId38"/>
    <p:sldId id="320" r:id="rId39"/>
    <p:sldId id="322" r:id="rId40"/>
    <p:sldId id="321" r:id="rId41"/>
    <p:sldId id="323" r:id="rId42"/>
    <p:sldId id="325" r:id="rId43"/>
    <p:sldId id="324" r:id="rId44"/>
    <p:sldId id="327" r:id="rId45"/>
    <p:sldId id="32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58" autoAdjust="0"/>
  </p:normalViewPr>
  <p:slideViewPr>
    <p:cSldViewPr>
      <p:cViewPr varScale="1">
        <p:scale>
          <a:sx n="56" d="100"/>
          <a:sy n="56" d="100"/>
        </p:scale>
        <p:origin x="15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FAA4-86AB-43EE-A779-081EF85BE9AD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C2D1A-B52C-40BB-A8F6-5EB9DCD11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3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C2D1A-B52C-40BB-A8F6-5EB9DCD111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2D1A-B52C-40BB-A8F6-5EB9DCD1111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DE31EF9-BD82-4E8C-871B-74D6DB64E722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E97F-EE73-4692-B097-DE818CD238A1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12D2-E093-4C8B-806D-FC013809D5A3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91F7-126E-4DB2-97D0-B8BA16D680F6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F7F0-4C2C-41FB-ACCF-20E0D89B45EB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9CFF-3A14-4FFF-83B9-8D059D7890C0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784357-2792-43AC-ACEB-3BF0D466CE3E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987A46B-5B0D-416E-B104-5D3D76CF8974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D8C2-2103-4D4C-B58C-C3FF25F65909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4B68-C99C-414B-A0E9-D9A70EEB15B5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D56A-C207-4D37-B7DF-1F295CD5F16F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9D0C4-79FC-4CD8-860F-4F237CBCE1EC}" type="datetime1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048E941-95AF-458E-AD7E-685ED38AA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etbootstrap.com/css/#gri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458200" cy="16002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CMPN 425 Fall 2018</a:t>
            </a:r>
            <a:br>
              <a:rPr lang="en-US" sz="2400" dirty="0"/>
            </a:br>
            <a:r>
              <a:rPr lang="en-US" sz="2400" dirty="0"/>
              <a:t>Styling your pages using CSS &amp; Bootstrap</a:t>
            </a:r>
            <a:endParaRPr lang="en-US" dirty="0"/>
          </a:p>
        </p:txBody>
      </p:sp>
      <p:pic>
        <p:nvPicPr>
          <p:cNvPr id="4" name="Picture 3" descr="FE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4000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ouble Wave 4"/>
          <p:cNvSpPr/>
          <p:nvPr/>
        </p:nvSpPr>
        <p:spPr>
          <a:xfrm>
            <a:off x="5060950" y="17462"/>
            <a:ext cx="4083050" cy="1201738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Cairo University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Faculty of Engineering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Computer Engineering Department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/*This is a comment*/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define a special style for one special element, first add an id attribute to the element: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 then define a different style for the (identified) element: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3886200" cy="5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724400"/>
            <a:ext cx="2667000" cy="9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 Attribute-Example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291013" cy="4954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define a style for a special type (class) of elements, add a class attribute to the element: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Now you can define a different style for all elements with the specified class: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4876800" cy="56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00600"/>
            <a:ext cx="2286000" cy="108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dirty="0"/>
              <a:t>The class Attribute-Example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914400"/>
            <a:ext cx="7620000" cy="5798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&lt;html&gt;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&lt;head&gt;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&lt;style type="text/</a:t>
            </a:r>
            <a:r>
              <a:rPr lang="en-US" b="1" dirty="0" err="1"/>
              <a:t>css</a:t>
            </a:r>
            <a:r>
              <a:rPr lang="en-US" b="1" dirty="0"/>
              <a:t>"&gt;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FF0000"/>
                </a:solidFill>
              </a:rPr>
              <a:t>. center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{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text-</a:t>
            </a:r>
            <a:r>
              <a:rPr lang="en-US" b="1" dirty="0" err="1"/>
              <a:t>align:center</a:t>
            </a:r>
            <a:r>
              <a:rPr lang="en-US" b="1" dirty="0"/>
              <a:t>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}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&lt;/style&gt;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&lt;/head&gt;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&lt;body&gt;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&lt;h1 </a:t>
            </a:r>
            <a:r>
              <a:rPr lang="en-US" b="1" dirty="0">
                <a:solidFill>
                  <a:srgbClr val="FF0000"/>
                </a:solidFill>
              </a:rPr>
              <a:t>class="center"</a:t>
            </a:r>
            <a:r>
              <a:rPr lang="en-US" b="1" dirty="0"/>
              <a:t>&gt;Center-aligned heading&lt;/h1&gt;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class="center</a:t>
            </a:r>
            <a:r>
              <a:rPr lang="en-US" b="1" dirty="0"/>
              <a:t>"&gt;Center-aligned paragraph.&lt;/p&gt; 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&lt;/body&gt;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b="1" dirty="0"/>
              <a:t>&lt;/html&gt;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dirty="0"/>
              <a:t>The class Attribute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24400"/>
          </a:xfrm>
        </p:spPr>
        <p:txBody>
          <a:bodyPr/>
          <a:lstStyle/>
          <a:p>
            <a:r>
              <a:rPr lang="en-US" sz="2000" dirty="0"/>
              <a:t>You can also specify that only specific HTML elements should be affected by a class.</a:t>
            </a:r>
          </a:p>
          <a:p>
            <a:r>
              <a:rPr lang="en-US" sz="2000" dirty="0"/>
              <a:t>In the next example, ONLY  p elements with class="center" will be center-aligned: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7620000" cy="4561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&lt;html&gt;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&lt;head&gt;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&lt;style type="text/</a:t>
            </a:r>
            <a:r>
              <a:rPr lang="en-US" sz="1400" b="1" dirty="0" err="1"/>
              <a:t>css</a:t>
            </a:r>
            <a:r>
              <a:rPr lang="en-US" sz="1400" b="1" dirty="0"/>
              <a:t>"&gt;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>
                <a:solidFill>
                  <a:srgbClr val="FF0000"/>
                </a:solidFill>
              </a:rPr>
              <a:t>p. center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{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text-</a:t>
            </a:r>
            <a:r>
              <a:rPr lang="en-US" sz="1400" b="1" dirty="0" err="1"/>
              <a:t>align:center</a:t>
            </a:r>
            <a:r>
              <a:rPr lang="en-US" sz="1400" b="1" dirty="0"/>
              <a:t>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}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&lt;/style&gt;</a:t>
            </a:r>
          </a:p>
          <a:p>
            <a:pPr marL="447675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&lt;/head&gt;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&lt;body&gt;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&lt;h1 </a:t>
            </a:r>
            <a:r>
              <a:rPr lang="en-US" sz="1400" b="1" dirty="0">
                <a:solidFill>
                  <a:srgbClr val="FF0000"/>
                </a:solidFill>
              </a:rPr>
              <a:t>class="center"</a:t>
            </a:r>
            <a:r>
              <a:rPr lang="en-US" sz="1400" b="1" dirty="0"/>
              <a:t>&gt;The heading will not be affected&lt;/h1&gt;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&lt;p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class="center</a:t>
            </a:r>
            <a:r>
              <a:rPr lang="en-US" sz="1400" b="1" dirty="0"/>
              <a:t>"&gt;Center-aligned paragraph.&lt;/p&gt; 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&lt;/body&gt;</a:t>
            </a:r>
          </a:p>
          <a:p>
            <a:pPr marL="447675" indent="-382588" eaLnBrk="0" hangingPunct="0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400" b="1" dirty="0"/>
              <a:t>&lt;/html&gt;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4900" dirty="0"/>
              <a:t>CSS Multiple style sheets</a:t>
            </a:r>
          </a:p>
        </p:txBody>
      </p:sp>
      <p:sp>
        <p:nvSpPr>
          <p:cNvPr id="55299" name="Content Placeholder 11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2449512"/>
          </a:xfrm>
        </p:spPr>
        <p:txBody>
          <a:bodyPr>
            <a:normAutofit/>
          </a:bodyPr>
          <a:lstStyle/>
          <a:p>
            <a:pPr marL="320040" indent="-320040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 </a:t>
            </a:r>
            <a:r>
              <a:rPr lang="en-US" u="sng" dirty="0"/>
              <a:t>External style sheet </a:t>
            </a:r>
            <a:r>
              <a:rPr lang="en-US" dirty="0"/>
              <a:t>has these properties for the h3 selector: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/>
              <a:t>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h3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{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color:red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text-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align:left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font-size:8pt;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55300" name="Content Placeholder 12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2297112"/>
          </a:xfrm>
        </p:spPr>
        <p:txBody>
          <a:bodyPr>
            <a:normAutofit/>
          </a:bodyPr>
          <a:lstStyle/>
          <a:p>
            <a:pPr marL="320040" indent="-320040" algn="l" rtl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u="sng" dirty="0"/>
              <a:t>Internal style sheet </a:t>
            </a:r>
            <a:r>
              <a:rPr lang="en-US" dirty="0"/>
              <a:t>has these properties for the h3 selector:</a:t>
            </a:r>
          </a:p>
          <a:p>
            <a:pPr marL="320040" indent="-32004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/>
              <a:t>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h3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{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text-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</a:rPr>
              <a:t>align:right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font-size:20pt;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1229498-434D-4B6F-AB71-84A601CBD56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16675"/>
            <a:ext cx="5421313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>
                <a:latin typeface="Arial" charset="0"/>
                <a:cs typeface="Arial" charset="0"/>
              </a:rPr>
              <a:t>CMPN 425-Spring 2015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4037838" y="1677162"/>
            <a:ext cx="457200" cy="502767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4953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color:red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text-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align:right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font-size:20pt;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Styles Will Cascade into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What style will be used when there is more than one style specified for an HTML element?</a:t>
            </a:r>
          </a:p>
          <a:p>
            <a:endParaRPr lang="en-US" sz="2400" dirty="0"/>
          </a:p>
          <a:p>
            <a:r>
              <a:rPr lang="en-US" sz="2400" dirty="0"/>
              <a:t>Generally speaking we can say that all the styles will "cascade" into a new "virtual" style sheet by the following rules, </a:t>
            </a:r>
            <a:r>
              <a:rPr lang="en-US" sz="2400" b="1" u="sng" dirty="0"/>
              <a:t>where number four has the highest priority:</a:t>
            </a:r>
          </a:p>
          <a:p>
            <a:pPr marL="579437" indent="-514350">
              <a:buFont typeface="+mj-lt"/>
              <a:buAutoNum type="arabicPeriod"/>
              <a:defRPr/>
            </a:pPr>
            <a:r>
              <a:rPr lang="en-US" sz="2400" dirty="0"/>
              <a:t>Browser default</a:t>
            </a:r>
          </a:p>
          <a:p>
            <a:pPr marL="579437" indent="-514350">
              <a:buFont typeface="+mj-lt"/>
              <a:buAutoNum type="arabicPeriod"/>
              <a:defRPr/>
            </a:pPr>
            <a:r>
              <a:rPr lang="en-US" sz="2400" dirty="0"/>
              <a:t>External style sheet</a:t>
            </a:r>
          </a:p>
          <a:p>
            <a:pPr marL="579437" indent="-514350">
              <a:buFont typeface="+mj-lt"/>
              <a:buAutoNum type="arabicPeriod"/>
              <a:defRPr/>
            </a:pPr>
            <a:r>
              <a:rPr lang="en-US" sz="2400" dirty="0"/>
              <a:t>Internal style sheet (in the head section)</a:t>
            </a:r>
          </a:p>
          <a:p>
            <a:pPr marL="579437" indent="-514350">
              <a:buFont typeface="+mj-lt"/>
              <a:buAutoNum type="arabicPeriod"/>
              <a:defRPr/>
            </a:pPr>
            <a:r>
              <a:rPr lang="en-US" sz="2400" dirty="0"/>
              <a:t>Inline style (inside an HTML element)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CD0C-FDF5-400F-BE3D-F097D852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BOX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8F3B-CD5F-4AC7-9C04-72438E8B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Explanation of the different parts:</a:t>
            </a:r>
          </a:p>
          <a:p>
            <a:r>
              <a:rPr lang="en-US" b="1" dirty="0"/>
              <a:t>Content</a:t>
            </a:r>
            <a:r>
              <a:rPr lang="en-US" dirty="0"/>
              <a:t> - The content of the box, where text and images appear</a:t>
            </a:r>
          </a:p>
          <a:p>
            <a:r>
              <a:rPr lang="en-US" b="1" dirty="0"/>
              <a:t>Padding</a:t>
            </a:r>
            <a:r>
              <a:rPr lang="en-US" dirty="0"/>
              <a:t> - Clears an area around the content. The padding is transparent</a:t>
            </a:r>
          </a:p>
          <a:p>
            <a:r>
              <a:rPr lang="en-US" b="1" dirty="0"/>
              <a:t>Border</a:t>
            </a:r>
            <a:r>
              <a:rPr lang="en-US" dirty="0"/>
              <a:t> - A border that goes around the padding and content</a:t>
            </a:r>
          </a:p>
          <a:p>
            <a:r>
              <a:rPr lang="en-US" b="1" dirty="0"/>
              <a:t>Margin</a:t>
            </a:r>
            <a:r>
              <a:rPr lang="en-US" dirty="0"/>
              <a:t> - Clears an area outside the border. The margin is transparent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C48F7-9C9B-4A1E-B6BF-4C309E92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4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CD0C-FDF5-400F-BE3D-F097D852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BOX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C48F7-9C9B-4A1E-B6BF-4C309E92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F8E41E-5691-40F7-83FF-8072610EB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98" y="2667000"/>
            <a:ext cx="8518004" cy="28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6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Cascading Style Sheets (CSS)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Bootstrap Framework</a:t>
            </a:r>
          </a:p>
          <a:p>
            <a:pPr marL="109728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Bootstrap CSS &amp;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CD0C-FDF5-400F-BE3D-F097D852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BOX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C48F7-9C9B-4A1E-B6BF-4C309E92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C1869-A61A-4347-852B-E6425783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709" y="2438400"/>
            <a:ext cx="5188581" cy="28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A232-E1C4-4020-BDBB-38DF1185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– inline - block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F0E14E-7E43-439B-A72A-5C1A60942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05000"/>
            <a:ext cx="6629400" cy="472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74EA1-9FC9-4910-B35D-CBDA94CF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48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A232-E1C4-4020-BDBB-38DF1185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– inline - block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74EA1-9FC9-4910-B35D-CBDA94CF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004FE6-7FAB-47D9-970B-1D1EBAA7B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33587"/>
            <a:ext cx="56388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7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Cascading Style Sheets (CSS)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Bootstrap Framework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Bootstrap CSS &amp;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8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B2DC-4A4A-48C2-9473-33A4D42C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A615-E190-4BD6-B94F-405918E3F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Bootstrap is a </a:t>
            </a:r>
            <a:r>
              <a:rPr lang="en-US" sz="2200" b="1" dirty="0"/>
              <a:t>free front-end framework </a:t>
            </a:r>
            <a:r>
              <a:rPr lang="en-US" sz="2200" dirty="0"/>
              <a:t>(HTML and CSS) for faster and easier web development </a:t>
            </a:r>
          </a:p>
          <a:p>
            <a:r>
              <a:rPr lang="en-US" sz="2200" dirty="0"/>
              <a:t>Bootstrap is famous for being developed with components that have the ability to follow the property of </a:t>
            </a:r>
            <a:r>
              <a:rPr lang="en-US" sz="2200" b="1" dirty="0"/>
              <a:t>responsive designs </a:t>
            </a:r>
          </a:p>
          <a:p>
            <a:r>
              <a:rPr lang="en-US" sz="2200" dirty="0"/>
              <a:t>Responsive Design is about using CSS and HTML to resize, hide, shrink, enlarge, or move the content to make it look good on any screen </a:t>
            </a:r>
          </a:p>
          <a:p>
            <a:r>
              <a:rPr lang="en-US" sz="2200" dirty="0"/>
              <a:t>Responsive Design allow your page works for </a:t>
            </a:r>
            <a:r>
              <a:rPr lang="en-US" sz="2200" b="1" dirty="0"/>
              <a:t>computer, tablets and mobile phones.</a:t>
            </a:r>
          </a:p>
          <a:p>
            <a:r>
              <a:rPr lang="en-US" sz="2200" dirty="0"/>
              <a:t>In other words, bootstrap is a collection of CSS classes and JavaScript functions the you get ready to use and will not worry about write code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9CE9E-D19B-4067-B205-834216FA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B2DC-4A4A-48C2-9473-33A4D42C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Responsive Design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A615-E190-4BD6-B94F-405918E3F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design that works properly on any resolution . </a:t>
            </a:r>
          </a:p>
          <a:p>
            <a:r>
              <a:rPr lang="en-US" sz="2400" dirty="0"/>
              <a:t>It majorly concerns with standard devices resolutions. </a:t>
            </a:r>
          </a:p>
          <a:p>
            <a:r>
              <a:rPr lang="en-US" sz="2400" dirty="0"/>
              <a:t>User friendly approach.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9CE9E-D19B-4067-B205-834216FA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Image result for responsive design">
            <a:extLst>
              <a:ext uri="{FF2B5EF4-FFF2-40B4-BE49-F238E27FC236}">
                <a16:creationId xmlns:a16="http://schemas.microsoft.com/office/drawing/2014/main" id="{31A7EF33-B14E-4BEC-BD95-B84463DB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5486400" cy="294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4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B2DC-4A4A-48C2-9473-33A4D42C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most important thing to understand in Bootstrap?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A615-E190-4BD6-B94F-405918E3F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708136" cy="4724400"/>
          </a:xfrm>
        </p:spPr>
        <p:txBody>
          <a:bodyPr>
            <a:noAutofit/>
          </a:bodyPr>
          <a:lstStyle/>
          <a:p>
            <a:r>
              <a:rPr lang="en-US" sz="2200" b="1" dirty="0"/>
              <a:t>Grid System </a:t>
            </a:r>
          </a:p>
          <a:p>
            <a:r>
              <a:rPr lang="en-US" sz="2200" dirty="0"/>
              <a:t>Bootstrap includes a responsive, mobile first fluid grid system that appropriately scales up to </a:t>
            </a:r>
            <a:r>
              <a:rPr lang="en-US" sz="2200" b="1" dirty="0"/>
              <a:t>12 columns </a:t>
            </a:r>
            <a:r>
              <a:rPr lang="en-US" sz="2200" dirty="0"/>
              <a:t>as the device or viewport size increases. It includes predefined classes for easy layout options. </a:t>
            </a:r>
          </a:p>
          <a:p>
            <a:r>
              <a:rPr lang="en-US" sz="2200" dirty="0"/>
              <a:t>Grid systems are used for creating page layouts through a </a:t>
            </a:r>
            <a:r>
              <a:rPr lang="en-US" sz="2200" b="1" dirty="0"/>
              <a:t>series of rows and columns </a:t>
            </a:r>
            <a:r>
              <a:rPr lang="en-US" sz="2200" dirty="0"/>
              <a:t>that house your content. </a:t>
            </a:r>
          </a:p>
          <a:p>
            <a:r>
              <a:rPr lang="en-US" sz="2200" dirty="0"/>
              <a:t>Grid classes apply to devices with screen widths greater than or equal to the breakpoint sizes, and override grid classes targeted at smaller devices. Therefore, applying any - md- class to an element will not only affect its styling on medium devices but also on large devices if a -lg- class is not present.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9CE9E-D19B-4067-B205-834216FA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5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B2DC-4A4A-48C2-9473-33A4D42C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Bootstrap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A615-E190-4BD6-B94F-405918E3F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This is the best part about the new grid system. You could realistically have your site show a different grid on 4 different browser sizes. Below is the breakdown of the different sizes.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9CE9E-D19B-4067-B205-834216FA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CE3199-9FB6-4214-AA66-1E9EF2560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5525"/>
              </p:ext>
            </p:extLst>
          </p:nvPr>
        </p:nvGraphicFramePr>
        <p:xfrm>
          <a:off x="657225" y="3174137"/>
          <a:ext cx="7829550" cy="1737360"/>
        </p:xfrm>
        <a:graphic>
          <a:graphicData uri="http://schemas.openxmlformats.org/drawingml/2006/table">
            <a:tbl>
              <a:tblPr/>
              <a:tblGrid>
                <a:gridCol w="2609850">
                  <a:extLst>
                    <a:ext uri="{9D8B030D-6E8A-4147-A177-3AD203B41FA5}">
                      <a16:colId xmlns:a16="http://schemas.microsoft.com/office/drawing/2014/main" val="2171946855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218047323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11381424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.col-xs-$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Extra Small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Phones Less than 768px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91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.col-sm-$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Small Devices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Tablets 768px and Up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314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.col-md-$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Medium Devices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Desktops 992px and Up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141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.col-lg-$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Large Devices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Large Desktops 1200px and Up</a:t>
                      </a:r>
                    </a:p>
                  </a:txBody>
                  <a:tcPr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99122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297598C-1EF2-497B-BC45-8ADAE3FBF02A}"/>
              </a:ext>
            </a:extLst>
          </p:cNvPr>
          <p:cNvSpPr/>
          <p:nvPr/>
        </p:nvSpPr>
        <p:spPr>
          <a:xfrm>
            <a:off x="462280" y="5113834"/>
            <a:ext cx="8376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000" dirty="0"/>
              <a:t>The 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official Bootstrap docs</a:t>
            </a:r>
            <a:r>
              <a:rPr lang="en-US" sz="2000" dirty="0"/>
              <a:t> offer a much more comprehensive understanding of how the grid works. Take a look at those to get a more solid overview of column sizes, gutter sizes, maximum column sizes, and the max-width of your overall site based on browser size.</a:t>
            </a:r>
          </a:p>
        </p:txBody>
      </p:sp>
    </p:spTree>
    <p:extLst>
      <p:ext uri="{BB962C8B-B14F-4D97-AF65-F5344CB8AC3E}">
        <p14:creationId xmlns:p14="http://schemas.microsoft.com/office/powerpoint/2010/main" val="640745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2BBF-D484-46F3-BF38-9C3CB613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Bootstrap Grid Example (Cols &amp; Rows)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B690E-6723-47FD-9ED7-4B114E7C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6C1283-FFAC-46C7-A5E5-28347AA18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Bootstrap's grid system allows up to 12 columns across the page </a:t>
            </a:r>
          </a:p>
          <a:p>
            <a:r>
              <a:rPr lang="en-US" sz="2400" dirty="0"/>
              <a:t>You can divide the container in rows and each row in columns with space multiple of the 12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403552-7A9E-45AB-9547-6D7F94A7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733800"/>
            <a:ext cx="8991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83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Cascading Style Sheets (CSS)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Bootstrap Framework</a:t>
            </a:r>
          </a:p>
          <a:p>
            <a:endParaRPr lang="en-US" dirty="0"/>
          </a:p>
          <a:p>
            <a:r>
              <a:rPr lang="en-US" dirty="0"/>
              <a:t>Bootstrap CSS &amp;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Style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Styles define </a:t>
            </a:r>
            <a:r>
              <a:rPr lang="en-US" sz="2400" b="1" dirty="0"/>
              <a:t>how to display</a:t>
            </a:r>
            <a:r>
              <a:rPr lang="en-US" sz="2400" dirty="0"/>
              <a:t> HTML elements</a:t>
            </a:r>
          </a:p>
          <a:p>
            <a:endParaRPr lang="en-US" sz="2400" dirty="0"/>
          </a:p>
          <a:p>
            <a:r>
              <a:rPr lang="en-US" sz="2400" dirty="0"/>
              <a:t>Styles were added to HTML 4.0 </a:t>
            </a:r>
            <a:r>
              <a:rPr lang="en-US" sz="2400" b="1" dirty="0"/>
              <a:t>to solve the problem </a:t>
            </a:r>
            <a:r>
              <a:rPr lang="en-US" sz="2400" dirty="0"/>
              <a:t>where fonts , color… information were added to every single page, became a long and expensive process.</a:t>
            </a:r>
          </a:p>
          <a:p>
            <a:endParaRPr lang="en-US" sz="2400" dirty="0"/>
          </a:p>
          <a:p>
            <a:r>
              <a:rPr lang="en-US" sz="2400" b="1" dirty="0"/>
              <a:t>External style sheets</a:t>
            </a:r>
            <a:r>
              <a:rPr lang="en-US" sz="2400" dirty="0"/>
              <a:t> enable you to change the appearance and layout of all the pages in a Web site, just by editing one single file!</a:t>
            </a:r>
          </a:p>
          <a:p>
            <a:endParaRPr lang="en-US" sz="2400" dirty="0"/>
          </a:p>
          <a:p>
            <a:r>
              <a:rPr lang="en-US" sz="2400" dirty="0"/>
              <a:t>External Style Sheets are stored in </a:t>
            </a:r>
            <a:r>
              <a:rPr lang="en-US" sz="2400" b="1" dirty="0"/>
              <a:t>CSS files.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ECD1-8407-40C3-B610-B0D6F534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Bootstrap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F6845-A0B1-43D7-9006-83EAF05BC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need to include three files:</a:t>
            </a:r>
          </a:p>
          <a:p>
            <a:r>
              <a:rPr lang="en-US" dirty="0"/>
              <a:t>bootstrap.min.css</a:t>
            </a:r>
          </a:p>
          <a:p>
            <a:r>
              <a:rPr lang="en-US" dirty="0"/>
              <a:t>jquery.min.js </a:t>
            </a:r>
          </a:p>
          <a:p>
            <a:r>
              <a:rPr lang="en-US" dirty="0"/>
              <a:t>bootstrap.min.js</a:t>
            </a:r>
          </a:p>
          <a:p>
            <a:r>
              <a:rPr lang="en-US" dirty="0"/>
              <a:t>You must download it and include in you page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F8ED1-355F-42F6-A260-D4D4BFE9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42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65B7-564F-4BB5-A3CA-D70B4145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Template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D1C0C-CAF6-475E-96B9-2B63882F2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14" y="1524000"/>
            <a:ext cx="8935086" cy="495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B732-3477-4486-B3E6-C0A89107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1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1867-F80E-4E36-A48A-C29FAF1B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Grid Example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DAE9F-FC0B-4A19-930B-AC23F3900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62200"/>
            <a:ext cx="8638414" cy="31908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EBE91-1985-4841-A76D-18AC8C41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1867-F80E-4E36-A48A-C29FAF1B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Grid Example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EBE91-1985-4841-A76D-18AC8C41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1E7C31-C9BA-4D49-BDD9-7572179C5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18945"/>
            <a:ext cx="81534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7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BE96-30B8-4EBE-9BA4-031FDD23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B85686-1750-4A13-88FC-486DE74F3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480" y="1493520"/>
            <a:ext cx="7162800" cy="533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B0492-457C-446F-9A03-5F34E986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55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BE96-30B8-4EBE-9BA4-031FDD23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0EC9F5-89BD-4695-9BCC-8D10EA1C1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50" y="2156056"/>
            <a:ext cx="9037899" cy="40567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B0492-457C-446F-9A03-5F34E986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32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F2512-662F-4843-880D-C1E92A3D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F6D453-0C33-4366-8730-30DDB177D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590800"/>
            <a:ext cx="8382000" cy="28994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6CD3D-B425-4B6D-B4A5-716920F4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6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58B1-7F9D-4C27-ABAB-1FB9FFB7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9E717-6201-4C03-985C-455E45E3A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4" y="2514600"/>
            <a:ext cx="8577346" cy="33686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11D17-A733-4EA9-8894-9BCEAC32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1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7597-2D96-4F6F-9E8F-2D205BF1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Alerts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05247-E8BC-4F73-B203-8D9A91436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37" y="2133601"/>
            <a:ext cx="8597363" cy="40921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10C17-8942-41BC-8325-7F8D49B7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37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7597-2D96-4F6F-9E8F-2D205BF1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Alerts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10C17-8942-41BC-8325-7F8D49B7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986977-BD51-4B7A-9A68-21602C8D7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490" y="1905000"/>
            <a:ext cx="699101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8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Style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Styling can be added to HTML elements in 3 ways:</a:t>
            </a:r>
          </a:p>
          <a:p>
            <a:endParaRPr lang="en-US" sz="2400" dirty="0"/>
          </a:p>
          <a:p>
            <a:pPr lvl="1"/>
            <a:r>
              <a:rPr lang="en-US" sz="2200" dirty="0"/>
              <a:t>Inline - using a </a:t>
            </a:r>
            <a:r>
              <a:rPr lang="en-US" sz="2200" b="1" dirty="0"/>
              <a:t>style attribute</a:t>
            </a:r>
            <a:r>
              <a:rPr lang="en-US" sz="2200" dirty="0"/>
              <a:t> in HTML elements</a:t>
            </a:r>
          </a:p>
          <a:p>
            <a:pPr lvl="1"/>
            <a:r>
              <a:rPr lang="en-US" sz="2200" dirty="0"/>
              <a:t>Internal - using a </a:t>
            </a:r>
            <a:r>
              <a:rPr lang="en-US" sz="2200" b="1" dirty="0"/>
              <a:t>&lt;style&gt; element</a:t>
            </a:r>
            <a:r>
              <a:rPr lang="en-US" sz="2200" dirty="0"/>
              <a:t> in the HTML &lt;head&gt; section</a:t>
            </a:r>
          </a:p>
          <a:p>
            <a:pPr lvl="1"/>
            <a:r>
              <a:rPr lang="en-US" sz="2200" dirty="0"/>
              <a:t>External - using one or more </a:t>
            </a:r>
            <a:r>
              <a:rPr lang="en-US" sz="2200" b="1" dirty="0"/>
              <a:t>external CSS files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9C36-6968-427D-B90D-5E2E03EE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Buttons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10699-4BD0-4EF9-8603-CA6D217D4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32" y="1676400"/>
            <a:ext cx="8247893" cy="48672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D0C00-58CC-4C83-9A41-7D24B5E2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7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BFF0-41C6-41DE-9B4E-78DA8685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</a:t>
            </a:r>
            <a:r>
              <a:rPr lang="en-US" dirty="0" err="1"/>
              <a:t>Glyphicons</a:t>
            </a:r>
            <a:r>
              <a:rPr lang="en-US" dirty="0"/>
              <a:t>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577DB2-C9EA-47E4-A159-2EE28BE45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338" y="1524000"/>
            <a:ext cx="6526288" cy="5105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8CB0-B990-4CBA-B528-E2C5CA86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2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BFF0-41C6-41DE-9B4E-78DA8685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</a:t>
            </a:r>
            <a:r>
              <a:rPr lang="en-US" dirty="0" err="1"/>
              <a:t>Glyphicons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38CB0-B990-4CBA-B528-E2C5CA86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DBAF28-E820-4535-9888-46C08F8A6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429" y="1828800"/>
            <a:ext cx="6450983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70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8A06-D971-4C72-8573-1AEBDC08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Forms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71CEF-B0F3-48BF-9787-50B719208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66" y="2438400"/>
            <a:ext cx="8698315" cy="28282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AB4F0-3C42-4301-B28B-8F024283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1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8A06-D971-4C72-8573-1AEBDC08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AB4F0-3C42-4301-B28B-8F024283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8B4AF1-FAB7-4BA2-878C-6575D52B5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5" y="2057400"/>
            <a:ext cx="8633285" cy="36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03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6F6A-F273-43CE-BED0-58958F92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E77F-3567-47BE-9618-B2F94365D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talked about</a:t>
            </a:r>
          </a:p>
          <a:p>
            <a:pPr lvl="1"/>
            <a:r>
              <a:rPr lang="en-US" dirty="0"/>
              <a:t>CSS</a:t>
            </a:r>
          </a:p>
          <a:p>
            <a:pPr lvl="1"/>
            <a:r>
              <a:rPr lang="en-US" dirty="0"/>
              <a:t>Bootstrap Framework</a:t>
            </a:r>
          </a:p>
          <a:p>
            <a:pPr lvl="1"/>
            <a:r>
              <a:rPr lang="en-US" dirty="0"/>
              <a:t>Understanding the Grid system of bootstrap</a:t>
            </a:r>
          </a:p>
          <a:p>
            <a:pPr lvl="1"/>
            <a:r>
              <a:rPr lang="en-US" dirty="0"/>
              <a:t>Bootstrap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DA97A-C560-44C8-BFE9-EB7E50F2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8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The </a:t>
            </a:r>
            <a:r>
              <a:rPr lang="en-US" sz="2400" b="1" dirty="0"/>
              <a:t>element/selector </a:t>
            </a:r>
            <a:r>
              <a:rPr lang="en-US" sz="2400" dirty="0"/>
              <a:t> is an HTML element name. 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i="1" dirty="0"/>
              <a:t>property</a:t>
            </a:r>
            <a:r>
              <a:rPr lang="en-US" sz="2400" dirty="0"/>
              <a:t> is a CSS property.</a:t>
            </a:r>
          </a:p>
          <a:p>
            <a:endParaRPr lang="en-US" sz="2400" dirty="0"/>
          </a:p>
          <a:p>
            <a:r>
              <a:rPr lang="en-US" sz="2400" dirty="0"/>
              <a:t> The </a:t>
            </a:r>
            <a:r>
              <a:rPr lang="en-US" sz="2400" b="1" i="1" dirty="0"/>
              <a:t>value</a:t>
            </a:r>
            <a:r>
              <a:rPr lang="en-US" sz="2400" dirty="0"/>
              <a:t> is a CSS value.</a:t>
            </a:r>
          </a:p>
          <a:p>
            <a:endParaRPr lang="en-US" sz="2400" dirty="0"/>
          </a:p>
          <a:p>
            <a:r>
              <a:rPr lang="en-US" sz="2400" dirty="0"/>
              <a:t>Multiple styles are separated with semicolon.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10018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Styling (Inline CSS)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Inline styling</a:t>
            </a:r>
            <a:r>
              <a:rPr lang="en-US" sz="2400" dirty="0"/>
              <a:t> is useful for applying a unique style to a single HTML element.</a:t>
            </a:r>
          </a:p>
          <a:p>
            <a:endParaRPr lang="en-US" sz="2400" dirty="0"/>
          </a:p>
          <a:p>
            <a:r>
              <a:rPr lang="en-US" sz="2400" dirty="0"/>
              <a:t>Inline styling uses the </a:t>
            </a:r>
            <a:r>
              <a:rPr lang="en-US" sz="2400" b="1" dirty="0"/>
              <a:t>style attribute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This inline styling changes the text color of a single heading:</a:t>
            </a:r>
          </a:p>
          <a:p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05400"/>
            <a:ext cx="8610600" cy="5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r>
              <a:rPr lang="en-US" dirty="0"/>
              <a:t>Internal Styling (Internal CSS)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r>
              <a:rPr lang="en-US" sz="2000" dirty="0"/>
              <a:t>An internal style sheet can be used to define a common style for all HTML elements on a page.</a:t>
            </a:r>
          </a:p>
          <a:p>
            <a:r>
              <a:rPr lang="en-US" sz="2000" b="1" dirty="0"/>
              <a:t>Internal styling</a:t>
            </a:r>
            <a:r>
              <a:rPr lang="en-US" sz="2000" dirty="0"/>
              <a:t> is defined in the </a:t>
            </a:r>
            <a:r>
              <a:rPr lang="en-US" sz="2000" b="1" dirty="0"/>
              <a:t>&lt;head&gt;</a:t>
            </a:r>
            <a:r>
              <a:rPr lang="en-US" sz="2000" dirty="0"/>
              <a:t> section of an HTML page, using a </a:t>
            </a:r>
            <a:r>
              <a:rPr lang="en-US" sz="2000" b="1" dirty="0"/>
              <a:t>&lt;style&gt;</a:t>
            </a:r>
            <a:r>
              <a:rPr lang="en-US" sz="2000" dirty="0"/>
              <a:t> element: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438400"/>
            <a:ext cx="4495799" cy="42836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Styling (External CSS)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style sheet are ideal when the style is applied to many pages.</a:t>
            </a:r>
          </a:p>
          <a:p>
            <a:endParaRPr lang="en-US" dirty="0"/>
          </a:p>
          <a:p>
            <a:r>
              <a:rPr lang="en-US" dirty="0"/>
              <a:t>With external style sheets, you can change the look of an entire web site by changing one file.</a:t>
            </a:r>
          </a:p>
          <a:p>
            <a:endParaRPr lang="en-US" dirty="0"/>
          </a:p>
          <a:p>
            <a:r>
              <a:rPr lang="en-US" b="1" dirty="0"/>
              <a:t>External styles</a:t>
            </a:r>
            <a:r>
              <a:rPr lang="en-US" dirty="0"/>
              <a:t> are defined in an external CSS file, and then linked to in the </a:t>
            </a:r>
            <a:r>
              <a:rPr lang="en-US" b="1" dirty="0"/>
              <a:t>&lt;head&gt;</a:t>
            </a:r>
            <a:r>
              <a:rPr lang="en-US" dirty="0"/>
              <a:t> section of an HTML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Styling (External CSS)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E941-95AF-458E-AD7E-685ED38AAA9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436652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971800"/>
            <a:ext cx="5248275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800" y="2590800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Styles.css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1215</TotalTime>
  <Words>1179</Words>
  <Application>Microsoft Office PowerPoint</Application>
  <PresentationFormat>On-screen Show (4:3)</PresentationFormat>
  <Paragraphs>239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Cambria</vt:lpstr>
      <vt:lpstr>Georgia</vt:lpstr>
      <vt:lpstr>Times New Roman</vt:lpstr>
      <vt:lpstr>Trebuchet MS</vt:lpstr>
      <vt:lpstr>Wingdings</vt:lpstr>
      <vt:lpstr>Wingdings 2</vt:lpstr>
      <vt:lpstr>Urban</vt:lpstr>
      <vt:lpstr>CMPN 425 Fall 2018 Styling your pages using CSS &amp; Bootstrap</vt:lpstr>
      <vt:lpstr>Agenda</vt:lpstr>
      <vt:lpstr>Cascading Style Sheets</vt:lpstr>
      <vt:lpstr>Cascading Style Sheets</vt:lpstr>
      <vt:lpstr>CSS Syntax</vt:lpstr>
      <vt:lpstr>Inline Styling (Inline CSS)</vt:lpstr>
      <vt:lpstr>Internal Styling (Internal CSS)</vt:lpstr>
      <vt:lpstr>External Styling (External CSS)</vt:lpstr>
      <vt:lpstr>External Styling (External CSS)</vt:lpstr>
      <vt:lpstr>CSS Comments</vt:lpstr>
      <vt:lpstr>The id Attribute</vt:lpstr>
      <vt:lpstr>The id Attribute-Example</vt:lpstr>
      <vt:lpstr>The class Attribute</vt:lpstr>
      <vt:lpstr>The class Attribute-Example</vt:lpstr>
      <vt:lpstr>The class Attribute</vt:lpstr>
      <vt:lpstr>CSS Multiple style sheets</vt:lpstr>
      <vt:lpstr>Multiple Styles Will Cascade into One</vt:lpstr>
      <vt:lpstr>CSS BOX Model</vt:lpstr>
      <vt:lpstr>CSS BOX Model</vt:lpstr>
      <vt:lpstr>CSS BOX Model</vt:lpstr>
      <vt:lpstr>CSS – inline - block</vt:lpstr>
      <vt:lpstr>CSS – inline - block</vt:lpstr>
      <vt:lpstr>Agenda</vt:lpstr>
      <vt:lpstr>Bootstrap Framework</vt:lpstr>
      <vt:lpstr>What is Responsive Design ?</vt:lpstr>
      <vt:lpstr>What is the most important thing to understand in Bootstrap?</vt:lpstr>
      <vt:lpstr>Bootstrap Grid</vt:lpstr>
      <vt:lpstr>Bootstrap Grid Example (Cols &amp; Rows)</vt:lpstr>
      <vt:lpstr>Agenda</vt:lpstr>
      <vt:lpstr>Using Bootstrap</vt:lpstr>
      <vt:lpstr>Starter Template</vt:lpstr>
      <vt:lpstr>Bootstrap Grid Example Code</vt:lpstr>
      <vt:lpstr>Bootstrap Grid Example Code</vt:lpstr>
      <vt:lpstr>Bootstrap Tables</vt:lpstr>
      <vt:lpstr>Bootstrap Tables</vt:lpstr>
      <vt:lpstr>Bootstrap Images</vt:lpstr>
      <vt:lpstr>Bootstrap Images</vt:lpstr>
      <vt:lpstr>Bootstrap Alerts</vt:lpstr>
      <vt:lpstr>Bootstrap Alerts</vt:lpstr>
      <vt:lpstr>Bootstrap Buttons</vt:lpstr>
      <vt:lpstr>Bootstrap Glyphicons </vt:lpstr>
      <vt:lpstr>Bootstrap Glyphicons </vt:lpstr>
      <vt:lpstr>Bootstrap Forms</vt:lpstr>
      <vt:lpstr>Bootstrap Forms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2</dc:title>
  <dc:creator>Sandra Wahid</dc:creator>
  <cp:lastModifiedBy>Eman</cp:lastModifiedBy>
  <cp:revision>273</cp:revision>
  <dcterms:created xsi:type="dcterms:W3CDTF">2015-10-05T13:14:22Z</dcterms:created>
  <dcterms:modified xsi:type="dcterms:W3CDTF">2018-10-09T21:21:58Z</dcterms:modified>
</cp:coreProperties>
</file>