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3" r:id="rId7"/>
    <p:sldId id="260" r:id="rId8"/>
    <p:sldId id="264" r:id="rId9"/>
    <p:sldId id="265" r:id="rId10"/>
    <p:sldId id="261" r:id="rId11"/>
    <p:sldId id="266" r:id="rId12"/>
    <p:sldId id="262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87" r:id="rId37"/>
    <p:sldId id="27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0" y="54"/>
      </p:cViewPr>
      <p:guideLst>
        <p:guide orient="horz" pos="21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/>
          <a:p>
            <a:pPr marL="0" indent="0">
              <a:buNone/>
            </a:pPr>
            <a:r>
              <a:rPr lang="en-US" sz="2000"/>
              <a:t>23.24 Consider the relational database schema Write SQL statements to grant these privileges. Use views were appropriate: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(d) Account D can retrieve any attribute of EMPLOYEE or DEPENDENT and can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modify DEPENDENT.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GRANT SELECT ON EMPLOYEE, 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DEPENDENT TO USER_D;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GRANT UPDATE ON 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DEPENDENT TO USER_D; 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1265" y="189928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/>
          <a:p>
            <a:pPr marL="0" indent="0">
              <a:buNone/>
            </a:pPr>
            <a:r>
              <a:rPr lang="en-US" sz="2000"/>
              <a:t>23.24 Consider the relational database schema Write SQL statements to grant these privileges. Use views were appropriate:</a:t>
            </a:r>
            <a:endParaRPr lang="en-US" sz="2000"/>
          </a:p>
          <a:p>
            <a:pPr marL="0" indent="0">
              <a:buNone/>
            </a:pPr>
            <a:r>
              <a:rPr lang="en-US" sz="2000">
                <a:sym typeface="+mn-ea"/>
              </a:rPr>
              <a:t>(e) Account E can retrieve any attribute of EMPLOYEE but only for EMPLOYEE</a:t>
            </a:r>
            <a:endParaRPr lang="en-US" sz="2000"/>
          </a:p>
          <a:p>
            <a:pPr marL="0" indent="0">
              <a:buNone/>
            </a:pPr>
            <a:r>
              <a:rPr lang="en-US" sz="2000">
                <a:sym typeface="+mn-ea"/>
              </a:rPr>
              <a:t>tuples that have DNO = 3.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1265" y="189928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/>
          <a:p>
            <a:pPr marL="0" indent="0">
              <a:buNone/>
            </a:pPr>
            <a:r>
              <a:rPr lang="en-US" sz="2000"/>
              <a:t>23.24 Consider the relational database schema Write SQL statements to grant these privileges. Use views were appropriate:</a:t>
            </a:r>
            <a:endParaRPr lang="en-US" sz="2000"/>
          </a:p>
          <a:p>
            <a:pPr marL="0" indent="0">
              <a:buNone/>
            </a:pPr>
            <a:r>
              <a:rPr lang="en-US" sz="2000">
                <a:sym typeface="+mn-ea"/>
              </a:rPr>
              <a:t>(e) Account E can retrieve any attribute of EMPLOYEE but only for EMPLOYEE</a:t>
            </a:r>
            <a:endParaRPr lang="en-US" sz="2000"/>
          </a:p>
          <a:p>
            <a:pPr marL="0" indent="0">
              <a:buNone/>
            </a:pPr>
            <a:r>
              <a:rPr lang="en-US" sz="2000">
                <a:sym typeface="+mn-ea"/>
              </a:rPr>
              <a:t>tuples that have DNO = 3.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CREATE VIEW DNO3_EMPLOYEES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 AS SELECT * FROM EMPLOYEE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WHERE DNO=3;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GRANT SELECT ON 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DNO3_EMPLOYEES TO USER_E;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1265" y="189928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How would it appear to a user</a:t>
            </a:r>
            <a:br>
              <a:rPr lang="en-US"/>
            </a:br>
            <a:r>
              <a:rPr lang="en-US"/>
              <a:t>with classification U? 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618105" y="1638300"/>
            <a:ext cx="6955790" cy="231203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How would it appear to a user</a:t>
            </a:r>
            <a:br>
              <a:rPr lang="en-US"/>
            </a:br>
            <a:r>
              <a:rPr lang="en-US"/>
              <a:t>with classification U? 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618105" y="1638300"/>
            <a:ext cx="6955790" cy="2312035"/>
          </a:xfrm>
          <a:prstGeom prst="rect">
            <a:avLst/>
          </a:prstGeom>
        </p:spPr>
      </p:pic>
      <p:graphicFrame>
        <p:nvGraphicFramePr>
          <p:cNvPr id="2" name="Table 1"/>
          <p:cNvGraphicFramePr/>
          <p:nvPr/>
        </p:nvGraphicFramePr>
        <p:xfrm>
          <a:off x="1376045" y="4212590"/>
          <a:ext cx="8534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Name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Salary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JobPerformance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TC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Smith U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NULL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NULL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NULL</a:t>
                      </a:r>
                      <a:endParaRPr lang="x-non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en-US" sz="3200"/>
              <a:t>Suppose a classification U user tries to update the salary of "Smith" to $50,000; what would be the result of this action? </a:t>
            </a:r>
            <a:endParaRPr lang="en-US" sz="3200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618105" y="2167255"/>
            <a:ext cx="6955790" cy="2312035"/>
          </a:xfrm>
          <a:prstGeom prst="rect">
            <a:avLst/>
          </a:prstGeom>
        </p:spPr>
      </p:pic>
      <p:graphicFrame>
        <p:nvGraphicFramePr>
          <p:cNvPr id="2" name="Table 1"/>
          <p:cNvGraphicFramePr/>
          <p:nvPr/>
        </p:nvGraphicFramePr>
        <p:xfrm>
          <a:off x="1376045" y="4422775"/>
          <a:ext cx="85344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Name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Salary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JobPerformance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TC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Smith U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40000 U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Fair S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S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Smith U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40000 U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Excellent C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C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Smith U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50000 U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NULL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U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Brown C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80000 S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Good C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S</a:t>
                      </a:r>
                      <a:endParaRPr lang="x-non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824865"/>
            <a:ext cx="10515600" cy="5353050"/>
          </a:xfrm>
        </p:spPr>
        <p:txBody>
          <a:bodyPr>
            <a:normAutofit fontScale="90000"/>
          </a:bodyPr>
          <a:p>
            <a:r>
              <a:rPr lang="en-US"/>
              <a:t>Incremental logging with deferred updates implies that the recovery system must necessarily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a. store the old value of the updated item in the log.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b. store the new value of the updated item in the log.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c. store both the old and new value of the updated item in the log.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d. store only the Begin Transaction and Commit Transaction records in the log.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824865"/>
            <a:ext cx="10515600" cy="5353050"/>
          </a:xfrm>
        </p:spPr>
        <p:txBody>
          <a:bodyPr>
            <a:normAutofit fontScale="90000"/>
          </a:bodyPr>
          <a:p>
            <a:r>
              <a:rPr lang="en-US"/>
              <a:t>Incremental logging with deferred updates implies that the recovery system must necessarily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a. store the old value of the updated item in the log.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/>
              <a:t>b. store the new value of the updated item in the log.</a:t>
            </a:r>
            <a:endParaRPr lang="en-US" b="1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c. store both the old and new value of the updated item in the log.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d. store only the Begin Transaction and Commit Transaction records in the log.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/>
          <a:p>
            <a:pPr marL="0" indent="0">
              <a:buNone/>
            </a:pPr>
            <a:r>
              <a:rPr lang="en-US" sz="2000"/>
              <a:t>23.24 Consider the relational database schema Write SQL statements to grant these privileges. Use views were appropriate: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(a) Account A can retrieve or modify any relation except DEPENDENT and can grant any of these privileges to other users.</a:t>
            </a:r>
            <a:endParaRPr lang="en-US" sz="2000"/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1265" y="189928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The write-ahead logging (WAL) protocol simply means that</a:t>
            </a:r>
            <a:endParaRPr lang="en-US"/>
          </a:p>
          <a:p>
            <a:pPr marL="457200" lvl="1" indent="0">
              <a:buNone/>
            </a:pPr>
            <a:r>
              <a:rPr lang="en-US"/>
              <a:t>a. writing of a data item should be done ahead of any logging operation.</a:t>
            </a:r>
            <a:endParaRPr lang="en-US"/>
          </a:p>
          <a:p>
            <a:pPr marL="457200" lvl="1" indent="0">
              <a:buNone/>
            </a:pPr>
            <a:r>
              <a:rPr lang="en-US"/>
              <a:t>b. the log record for an operation should be written before the actual data is written.</a:t>
            </a:r>
            <a:endParaRPr lang="en-US"/>
          </a:p>
          <a:p>
            <a:pPr marL="457200" lvl="1" indent="0">
              <a:buNone/>
            </a:pPr>
            <a:r>
              <a:rPr lang="en-US"/>
              <a:t>c. all log records should be written before a new transaction begins execution.</a:t>
            </a:r>
            <a:endParaRPr lang="en-US"/>
          </a:p>
          <a:p>
            <a:pPr marL="457200" lvl="1" indent="0">
              <a:buNone/>
            </a:pPr>
            <a:r>
              <a:rPr lang="en-US"/>
              <a:t>d. the log never needs to be written to disk.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The write-ahead logging (WAL) protocol simply means that</a:t>
            </a:r>
            <a:endParaRPr lang="en-US"/>
          </a:p>
          <a:p>
            <a:pPr marL="457200" lvl="1" indent="0">
              <a:buNone/>
            </a:pPr>
            <a:r>
              <a:rPr lang="en-US"/>
              <a:t>a. writing of a data item should be done ahead of any logging operation.</a:t>
            </a:r>
            <a:endParaRPr lang="en-US"/>
          </a:p>
          <a:p>
            <a:pPr marL="457200" lvl="1" indent="0">
              <a:buNone/>
            </a:pPr>
            <a:r>
              <a:rPr lang="en-US" b="1"/>
              <a:t>b. the log record for an operation should be written before the actual data is written.</a:t>
            </a:r>
            <a:endParaRPr lang="en-US" b="1"/>
          </a:p>
          <a:p>
            <a:pPr marL="457200" lvl="1" indent="0">
              <a:buNone/>
            </a:pPr>
            <a:r>
              <a:rPr lang="en-US"/>
              <a:t>c. all log records should be written before a new transaction begins execution.</a:t>
            </a:r>
            <a:endParaRPr lang="en-US"/>
          </a:p>
          <a:p>
            <a:pPr marL="457200" lvl="1" indent="0">
              <a:buNone/>
            </a:pPr>
            <a:r>
              <a:rPr lang="en-US"/>
              <a:t>d. the log never needs to be written to disk.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In case of transaction failure under a deferred update incremental logging scheme, which of the following will be needed?</a:t>
            </a:r>
            <a:endParaRPr lang="en-US"/>
          </a:p>
          <a:p>
            <a:pPr marL="457200" lvl="1" indent="0">
              <a:buNone/>
            </a:pPr>
            <a:r>
              <a:rPr lang="en-US"/>
              <a:t>a. an undo operation</a:t>
            </a:r>
            <a:endParaRPr lang="en-US"/>
          </a:p>
          <a:p>
            <a:pPr marL="457200" lvl="1" indent="0">
              <a:buNone/>
            </a:pPr>
            <a:r>
              <a:rPr lang="en-US"/>
              <a:t>b. a redo operation</a:t>
            </a:r>
            <a:endParaRPr lang="en-US"/>
          </a:p>
          <a:p>
            <a:pPr marL="457200" lvl="1" indent="0">
              <a:buNone/>
            </a:pPr>
            <a:r>
              <a:rPr lang="en-US"/>
              <a:t>c. an undo and redo operation</a:t>
            </a:r>
            <a:endParaRPr lang="en-US"/>
          </a:p>
          <a:p>
            <a:pPr marL="457200" lvl="1" indent="0">
              <a:buNone/>
            </a:pPr>
            <a:r>
              <a:rPr lang="en-US"/>
              <a:t>d. none of the above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In case of transaction failure under a deferred update incremental logging scheme, which of the following will be needed?</a:t>
            </a:r>
            <a:endParaRPr lang="en-US"/>
          </a:p>
          <a:p>
            <a:pPr marL="457200" lvl="1" indent="0">
              <a:buNone/>
            </a:pPr>
            <a:r>
              <a:rPr lang="en-US"/>
              <a:t>a. an undo operation</a:t>
            </a:r>
            <a:endParaRPr lang="en-US"/>
          </a:p>
          <a:p>
            <a:pPr marL="457200" lvl="1" indent="0">
              <a:buNone/>
            </a:pPr>
            <a:r>
              <a:rPr lang="en-US" b="1"/>
              <a:t>b. a redo operation</a:t>
            </a:r>
            <a:endParaRPr lang="en-US" b="1"/>
          </a:p>
          <a:p>
            <a:pPr marL="457200" lvl="1" indent="0">
              <a:buNone/>
            </a:pPr>
            <a:r>
              <a:rPr lang="en-US"/>
              <a:t>c. an undo and redo operation</a:t>
            </a:r>
            <a:endParaRPr lang="en-US"/>
          </a:p>
          <a:p>
            <a:pPr marL="457200" lvl="1" indent="0">
              <a:buNone/>
            </a:pPr>
            <a:r>
              <a:rPr lang="en-US"/>
              <a:t>d. none of the above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For incremental logging with immediate updates, a log record for a transaction would contain</a:t>
            </a:r>
            <a:endParaRPr lang="en-US"/>
          </a:p>
          <a:p>
            <a:pPr marL="457200" lvl="1" indent="0">
              <a:buNone/>
            </a:pPr>
            <a:r>
              <a:rPr lang="en-US"/>
              <a:t>a. a transaction name, a data item name, and the old and new value of the item.</a:t>
            </a:r>
            <a:endParaRPr lang="en-US"/>
          </a:p>
          <a:p>
            <a:pPr marL="457200" lvl="1" indent="0">
              <a:buNone/>
            </a:pPr>
            <a:r>
              <a:rPr lang="en-US"/>
              <a:t>b. a transaction name, a data item name, and the old value of the item.</a:t>
            </a:r>
            <a:endParaRPr lang="en-US"/>
          </a:p>
          <a:p>
            <a:pPr marL="457200" lvl="1" indent="0">
              <a:buNone/>
            </a:pPr>
            <a:r>
              <a:rPr lang="en-US"/>
              <a:t>c. a transaction name, a data item name, and the new value of the item.</a:t>
            </a:r>
            <a:endParaRPr lang="en-US"/>
          </a:p>
          <a:p>
            <a:pPr marL="457200" lvl="1" indent="0">
              <a:buNone/>
            </a:pPr>
            <a:r>
              <a:rPr lang="en-US"/>
              <a:t>d. a transaction name and a data item name.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For incremental logging with immediate updates, a log record for a transaction would contain</a:t>
            </a:r>
            <a:endParaRPr lang="en-US"/>
          </a:p>
          <a:p>
            <a:pPr marL="457200" lvl="1" indent="0">
              <a:buNone/>
            </a:pPr>
            <a:r>
              <a:rPr lang="en-US" b="1"/>
              <a:t>a. a transaction name, a data item name, and the old and new value of the item.</a:t>
            </a:r>
            <a:endParaRPr lang="en-US" b="1"/>
          </a:p>
          <a:p>
            <a:pPr marL="457200" lvl="1" indent="0">
              <a:buNone/>
            </a:pPr>
            <a:r>
              <a:rPr lang="en-US"/>
              <a:t>b. a transaction name, a data item name, and the old value of the item.</a:t>
            </a:r>
            <a:endParaRPr lang="en-US"/>
          </a:p>
          <a:p>
            <a:pPr marL="457200" lvl="1" indent="0">
              <a:buNone/>
            </a:pPr>
            <a:r>
              <a:rPr lang="en-US"/>
              <a:t>c. a transaction name, a data item name, and the new value of the item.</a:t>
            </a:r>
            <a:endParaRPr lang="en-US"/>
          </a:p>
          <a:p>
            <a:pPr marL="457200" lvl="1" indent="0">
              <a:buNone/>
            </a:pPr>
            <a:r>
              <a:rPr lang="en-US"/>
              <a:t>d. a transaction name and a data item name.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For incremental logging with immediate updates, a log record for a transaction would contain</a:t>
            </a:r>
            <a:endParaRPr lang="en-US"/>
          </a:p>
          <a:p>
            <a:pPr marL="457200" lvl="1" indent="0">
              <a:buNone/>
            </a:pPr>
            <a:r>
              <a:rPr lang="en-US" b="1"/>
              <a:t>a. a transaction name, a data item name, and the old and new value of the item.</a:t>
            </a:r>
            <a:endParaRPr lang="en-US" b="1"/>
          </a:p>
          <a:p>
            <a:pPr marL="457200" lvl="1" indent="0">
              <a:buNone/>
            </a:pPr>
            <a:r>
              <a:rPr lang="en-US"/>
              <a:t>b. a transaction name, a data item name, and the old value of the item.</a:t>
            </a:r>
            <a:endParaRPr lang="en-US"/>
          </a:p>
          <a:p>
            <a:pPr marL="457200" lvl="1" indent="0">
              <a:buNone/>
            </a:pPr>
            <a:r>
              <a:rPr lang="en-US"/>
              <a:t>c. a transaction name, a data item name, and the new value of the item.</a:t>
            </a:r>
            <a:endParaRPr lang="en-US"/>
          </a:p>
          <a:p>
            <a:pPr marL="457200" lvl="1" indent="0">
              <a:buNone/>
            </a:pPr>
            <a:r>
              <a:rPr lang="en-US"/>
              <a:t>d. a transaction name and a data item name.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For correct behavior during recovery, undo and redo operations must be</a:t>
            </a:r>
            <a:endParaRPr lang="en-US"/>
          </a:p>
          <a:p>
            <a:pPr marL="457200" lvl="1" indent="0">
              <a:buNone/>
            </a:pPr>
            <a:r>
              <a:rPr lang="en-US"/>
              <a:t>a. commutative.</a:t>
            </a:r>
            <a:endParaRPr lang="en-US"/>
          </a:p>
          <a:p>
            <a:pPr marL="457200" lvl="1" indent="0">
              <a:buNone/>
            </a:pPr>
            <a:r>
              <a:rPr lang="en-US"/>
              <a:t>b. associative.</a:t>
            </a:r>
            <a:endParaRPr lang="en-US"/>
          </a:p>
          <a:p>
            <a:pPr marL="457200" lvl="1" indent="0">
              <a:buNone/>
            </a:pPr>
            <a:r>
              <a:rPr lang="en-US"/>
              <a:t>c. idempotent.</a:t>
            </a:r>
            <a:endParaRPr lang="en-US"/>
          </a:p>
          <a:p>
            <a:pPr marL="457200" lvl="1" indent="0">
              <a:buNone/>
            </a:pPr>
            <a:r>
              <a:rPr lang="en-US"/>
              <a:t>d. distributive.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For correct behavior during recovery, undo and redo operations must be</a:t>
            </a:r>
            <a:endParaRPr lang="en-US"/>
          </a:p>
          <a:p>
            <a:pPr marL="457200" lvl="1" indent="0">
              <a:buNone/>
            </a:pPr>
            <a:r>
              <a:rPr lang="en-US"/>
              <a:t>a. commutative.</a:t>
            </a:r>
            <a:endParaRPr lang="en-US"/>
          </a:p>
          <a:p>
            <a:pPr marL="457200" lvl="1" indent="0">
              <a:buNone/>
            </a:pPr>
            <a:r>
              <a:rPr lang="en-US"/>
              <a:t>b. associative.</a:t>
            </a:r>
            <a:endParaRPr lang="en-US"/>
          </a:p>
          <a:p>
            <a:pPr marL="457200" lvl="1" indent="0">
              <a:buNone/>
            </a:pPr>
            <a:r>
              <a:rPr lang="en-US" b="1"/>
              <a:t>c. idempotent.</a:t>
            </a:r>
            <a:endParaRPr lang="en-US" b="1"/>
          </a:p>
          <a:p>
            <a:pPr marL="457200" lvl="1" indent="0">
              <a:buNone/>
            </a:pPr>
            <a:r>
              <a:rPr lang="en-US"/>
              <a:t>d. distributive.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There is a possibility of a cascading rollback when</a:t>
            </a:r>
            <a:endParaRPr lang="en-US"/>
          </a:p>
          <a:p>
            <a:pPr marL="457200" lvl="1" indent="0">
              <a:buNone/>
            </a:pPr>
            <a:r>
              <a:rPr lang="en-US"/>
              <a:t>a. a transaction writes items that have been written only by a committed transaction.</a:t>
            </a:r>
            <a:endParaRPr lang="en-US"/>
          </a:p>
          <a:p>
            <a:pPr marL="457200" lvl="1" indent="0">
              <a:buNone/>
            </a:pPr>
            <a:r>
              <a:rPr lang="en-US"/>
              <a:t>b. a transaction writes an item that is previously written by an uncommitted transaction.</a:t>
            </a:r>
            <a:endParaRPr lang="en-US"/>
          </a:p>
          <a:p>
            <a:pPr marL="457200" lvl="1" indent="0">
              <a:buNone/>
            </a:pPr>
            <a:r>
              <a:rPr lang="en-US"/>
              <a:t>c. a transaction reads an item that is previously written by an uncommitted transaction.</a:t>
            </a:r>
            <a:endParaRPr lang="en-US"/>
          </a:p>
          <a:p>
            <a:pPr marL="457200" lvl="1" indent="0">
              <a:buNone/>
            </a:pPr>
            <a:r>
              <a:rPr lang="en-US"/>
              <a:t>d. both (b) and (c).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/>
          <a:p>
            <a:pPr marL="0" indent="0">
              <a:buNone/>
            </a:pPr>
            <a:r>
              <a:rPr lang="en-US" sz="2000"/>
              <a:t>23.24 Consider the relational database schema Write SQL statements to grant these privileges. Use views were appropriate: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(a) Account A can retrieve or modify any relation except DEPENDENT and can grant any of these privileges to other users.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GRANT SELECT, UPDATE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ON </a:t>
            </a:r>
            <a:r>
              <a:rPr lang="en-US" sz="2000">
                <a:solidFill>
                  <a:schemeClr val="tx1"/>
                </a:solidFill>
              </a:rPr>
              <a:t>EMPLOYEE, DEPARTMENT,</a:t>
            </a: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tx1"/>
                </a:solidFill>
              </a:rPr>
              <a:t> DEPT_LOCATIONS, PROJECT,</a:t>
            </a: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tx1"/>
                </a:solidFill>
              </a:rPr>
              <a:t>WORKS_ON</a:t>
            </a: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TO</a:t>
            </a:r>
            <a:r>
              <a:rPr lang="en-US" sz="2000">
                <a:solidFill>
                  <a:schemeClr val="tx1"/>
                </a:solidFill>
              </a:rPr>
              <a:t> USER_A</a:t>
            </a: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WITH GRANT OPTION;</a:t>
            </a: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1265" y="189928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There is a possibility of a cascading rollback when</a:t>
            </a:r>
            <a:endParaRPr lang="en-US"/>
          </a:p>
          <a:p>
            <a:pPr marL="457200" lvl="1" indent="0">
              <a:buNone/>
            </a:pPr>
            <a:r>
              <a:rPr lang="en-US"/>
              <a:t>a. a transaction writes items that have been written only by a committed transaction.</a:t>
            </a:r>
            <a:endParaRPr lang="en-US"/>
          </a:p>
          <a:p>
            <a:pPr marL="457200" lvl="1" indent="0">
              <a:buNone/>
            </a:pPr>
            <a:r>
              <a:rPr lang="en-US"/>
              <a:t>b. a transaction writes an item that is previously written by an uncommitted transaction.</a:t>
            </a:r>
            <a:endParaRPr lang="en-US"/>
          </a:p>
          <a:p>
            <a:pPr marL="457200" lvl="1" indent="0">
              <a:buNone/>
            </a:pPr>
            <a:r>
              <a:rPr lang="en-US"/>
              <a:t>c. a transaction reads an item that is previously written by an uncommitted transaction.</a:t>
            </a:r>
            <a:endParaRPr lang="en-US"/>
          </a:p>
          <a:p>
            <a:pPr marL="457200" lvl="1" indent="0">
              <a:buNone/>
            </a:pPr>
            <a:r>
              <a:rPr lang="en-US" b="1"/>
              <a:t>d. both (b) and (c).</a:t>
            </a:r>
            <a:endParaRPr lang="en-US" b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To cope with media (disk) failures, it is necessary</a:t>
            </a:r>
            <a:endParaRPr lang="en-US"/>
          </a:p>
          <a:p>
            <a:pPr marL="457200" lvl="1" indent="0">
              <a:buNone/>
            </a:pPr>
            <a:r>
              <a:rPr lang="en-US"/>
              <a:t>a. for the DBMS to only execute transactions in a single user environment.</a:t>
            </a:r>
            <a:endParaRPr lang="en-US"/>
          </a:p>
          <a:p>
            <a:pPr marL="457200" lvl="1" indent="0">
              <a:buNone/>
            </a:pPr>
            <a:r>
              <a:rPr lang="en-US"/>
              <a:t>b. to keep a redundant copy of the database.</a:t>
            </a:r>
            <a:endParaRPr lang="en-US"/>
          </a:p>
          <a:p>
            <a:pPr marL="457200" lvl="1" indent="0">
              <a:buNone/>
            </a:pPr>
            <a:r>
              <a:rPr lang="en-US"/>
              <a:t>c. to never abort a transaction.</a:t>
            </a:r>
            <a:endParaRPr lang="en-US"/>
          </a:p>
          <a:p>
            <a:pPr marL="457200" lvl="1" indent="0">
              <a:buNone/>
            </a:pPr>
            <a:r>
              <a:rPr lang="en-US"/>
              <a:t>d. all of the above.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To cope with media (disk) failures, it is necessary</a:t>
            </a:r>
            <a:endParaRPr lang="en-US"/>
          </a:p>
          <a:p>
            <a:pPr marL="457200" lvl="1" indent="0">
              <a:buNone/>
            </a:pPr>
            <a:r>
              <a:rPr lang="en-US"/>
              <a:t>a. for the DBMS to only execute transactions in a single user environment.</a:t>
            </a:r>
            <a:endParaRPr lang="en-US"/>
          </a:p>
          <a:p>
            <a:pPr marL="457200" lvl="1" indent="0">
              <a:buNone/>
            </a:pPr>
            <a:r>
              <a:rPr lang="en-US" b="1"/>
              <a:t>b. to keep a redundant copy of the database.</a:t>
            </a:r>
            <a:endParaRPr lang="en-US" b="1"/>
          </a:p>
          <a:p>
            <a:pPr marL="457200" lvl="1" indent="0">
              <a:buNone/>
            </a:pPr>
            <a:r>
              <a:rPr lang="en-US"/>
              <a:t>c. to never abort a transaction.</a:t>
            </a:r>
            <a:endParaRPr lang="en-US"/>
          </a:p>
          <a:p>
            <a:pPr marL="457200" lvl="1" indent="0">
              <a:buNone/>
            </a:pPr>
            <a:r>
              <a:rPr lang="en-US"/>
              <a:t>d. all of the above.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If the shadowing approach is used for flushing a data item back to disk, then</a:t>
            </a:r>
            <a:endParaRPr lang="en-US"/>
          </a:p>
          <a:p>
            <a:pPr marL="457200" lvl="1" indent="0">
              <a:buNone/>
            </a:pPr>
            <a:r>
              <a:rPr lang="en-US"/>
              <a:t>a. the item is written to disk only after the transaction commits.</a:t>
            </a:r>
            <a:endParaRPr lang="en-US"/>
          </a:p>
          <a:p>
            <a:pPr marL="457200" lvl="1" indent="0">
              <a:buNone/>
            </a:pPr>
            <a:r>
              <a:rPr lang="en-US"/>
              <a:t>b. the item is written to a different location on disk.</a:t>
            </a:r>
            <a:endParaRPr lang="en-US"/>
          </a:p>
          <a:p>
            <a:pPr marL="457200" lvl="1" indent="0">
              <a:buNone/>
            </a:pPr>
            <a:r>
              <a:rPr lang="en-US"/>
              <a:t>c. the item is written to disk before the transaction commits.</a:t>
            </a:r>
            <a:endParaRPr lang="en-US"/>
          </a:p>
          <a:p>
            <a:pPr marL="457200" lvl="1" indent="0">
              <a:buNone/>
            </a:pPr>
            <a:r>
              <a:rPr lang="en-US"/>
              <a:t>d. the item is written to the same disk location from which it was read.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0390"/>
            <a:ext cx="10515600" cy="5596890"/>
          </a:xfrm>
        </p:spPr>
        <p:txBody>
          <a:bodyPr/>
          <a:p>
            <a:pPr marL="0" indent="0">
              <a:buNone/>
            </a:pPr>
            <a:r>
              <a:rPr lang="en-US"/>
              <a:t>If the shadowing approach is used for flushing a data item back to disk, then</a:t>
            </a:r>
            <a:endParaRPr lang="en-US"/>
          </a:p>
          <a:p>
            <a:pPr marL="457200" lvl="1" indent="0">
              <a:buNone/>
            </a:pPr>
            <a:r>
              <a:rPr lang="en-US"/>
              <a:t>a. the item is written to disk only after the transaction commits.</a:t>
            </a:r>
            <a:endParaRPr lang="en-US"/>
          </a:p>
          <a:p>
            <a:pPr marL="457200" lvl="1" indent="0">
              <a:buNone/>
            </a:pPr>
            <a:r>
              <a:rPr lang="en-US" b="1"/>
              <a:t>b. the item is written to a different location on disk.</a:t>
            </a:r>
            <a:endParaRPr lang="en-US" b="1"/>
          </a:p>
          <a:p>
            <a:pPr marL="457200" lvl="1" indent="0">
              <a:buNone/>
            </a:pPr>
            <a:r>
              <a:rPr lang="en-US"/>
              <a:t>c. the item is written to disk before the transaction commits.</a:t>
            </a:r>
            <a:endParaRPr lang="en-US"/>
          </a:p>
          <a:p>
            <a:pPr marL="457200" lvl="1" indent="0">
              <a:buNone/>
            </a:pPr>
            <a:r>
              <a:rPr lang="en-US"/>
              <a:t>d. the item is written to the same disk location from which it was read.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en-US"/>
              <a:t>Aries</a:t>
            </a:r>
            <a:endParaRPr lang="x-none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439670" y="495935"/>
            <a:ext cx="8997315" cy="5765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/>
          <a:p>
            <a:pPr marL="0" indent="0">
              <a:buNone/>
            </a:pPr>
            <a:r>
              <a:rPr lang="en-US" sz="2000"/>
              <a:t>23.24 Consider the relational database schema Write SQL statements to grant these privileges. Use views were appropriate: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(b) Account B can retrieve all the attributes of EMPLOYEE and DEPARTMENT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except for SALARY, MGRSSN, and MGRSTARTDATE.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1265" y="189928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0535"/>
            <a:ext cx="10515600" cy="6420485"/>
          </a:xfrm>
        </p:spPr>
        <p:txBody>
          <a:bodyPr>
            <a:normAutofit fontScale="90000" lnSpcReduction="20000"/>
          </a:bodyPr>
          <a:p>
            <a:pPr marL="0" indent="0">
              <a:buNone/>
            </a:pPr>
            <a:r>
              <a:rPr lang="en-US" sz="2000"/>
              <a:t>23.24 Consider the relational database schema Write SQL statements to grant these privileges. Use views were appropriate: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(b) Account B can retrieve all the attributes of EMPLOYEE and DEPARTMENT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except for SALARY, MGRSSN, and MGRSTARTDATE.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CREATE VIEW EMPS AS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SELECT </a:t>
            </a:r>
            <a:r>
              <a:rPr lang="en-US" sz="2000">
                <a:solidFill>
                  <a:schemeClr val="tx1"/>
                </a:solidFill>
              </a:rPr>
              <a:t>FNAME, MINIT, LNAME, SSN,</a:t>
            </a: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tx1"/>
                </a:solidFill>
              </a:rPr>
              <a:t>BDATE, ADDRESS, SEX,SUPERSSN, </a:t>
            </a: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tx1"/>
                </a:solidFill>
              </a:rPr>
              <a:t>DNO</a:t>
            </a:r>
            <a:endParaRPr lang="en-US" sz="20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FROM EMPLOYEE;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GRANT SELECT ON EMPS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TO </a:t>
            </a:r>
            <a:r>
              <a:rPr lang="en-US" sz="2000">
                <a:solidFill>
                  <a:schemeClr val="tx1"/>
                </a:solidFill>
              </a:rPr>
              <a:t>USER_B</a:t>
            </a:r>
            <a:r>
              <a:rPr lang="en-US" sz="2000">
                <a:solidFill>
                  <a:srgbClr val="FF0000"/>
                </a:solidFill>
              </a:rPr>
              <a:t>;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CREATE VIEW DEPTS AS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SELECT </a:t>
            </a:r>
            <a:r>
              <a:rPr lang="en-US" sz="2000">
                <a:solidFill>
                  <a:schemeClr val="tx1"/>
                </a:solidFill>
              </a:rPr>
              <a:t>DNAME, DNUMBER </a:t>
            </a:r>
            <a:r>
              <a:rPr lang="en-US" sz="2000">
                <a:solidFill>
                  <a:srgbClr val="FF0000"/>
                </a:solidFill>
              </a:rPr>
              <a:t>FROM 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DEPARTMENT;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GRANT SELECT ON DEPTS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0000"/>
                </a:solidFill>
              </a:rPr>
              <a:t>TO </a:t>
            </a:r>
            <a:r>
              <a:rPr lang="en-US" sz="2000">
                <a:solidFill>
                  <a:schemeClr val="tx1"/>
                </a:solidFill>
              </a:rPr>
              <a:t>USER_B</a:t>
            </a:r>
            <a:r>
              <a:rPr lang="en-US" sz="2000">
                <a:solidFill>
                  <a:srgbClr val="FF0000"/>
                </a:solidFill>
              </a:rPr>
              <a:t>;</a:t>
            </a: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1265" y="189928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/>
          <a:p>
            <a:pPr marL="0" indent="0">
              <a:buNone/>
            </a:pPr>
            <a:r>
              <a:rPr lang="en-US" sz="2000"/>
              <a:t>23.24 Consider the relational database schema Write SQL statements to grant these privileges. Use views were appropriate: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(c) Account C can retrieve or modify WORKS_ON but can only retrieve the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FNAME, MINIT, LNAME, SSN attributes of EMPLOYEE and the PNAME,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PNUMBER attributes of PROJECT.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1265" y="189928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>
            <a:normAutofit fontScale="35000"/>
          </a:bodyPr>
          <a:p>
            <a:pPr marL="0" indent="0">
              <a:buNone/>
            </a:pPr>
            <a:r>
              <a:rPr lang="en-US" sz="4800"/>
              <a:t>23.24 Consider the relational database schema Write SQL statements to grant these privileges. Use views were appropriate:</a:t>
            </a:r>
            <a:endParaRPr lang="en-US" sz="4800"/>
          </a:p>
          <a:p>
            <a:pPr marL="0" indent="0">
              <a:buNone/>
            </a:pPr>
            <a:r>
              <a:rPr lang="en-US" sz="4800"/>
              <a:t>(c) Account C can retrieve or modify WORKS_ON but can only retrieve the</a:t>
            </a:r>
            <a:endParaRPr lang="en-US" sz="4800"/>
          </a:p>
          <a:p>
            <a:pPr marL="0" indent="0">
              <a:buNone/>
            </a:pPr>
            <a:r>
              <a:rPr lang="en-US" sz="4800"/>
              <a:t>FNAME, MINIT, LNAME, SSN attributes of EMPLOYEE and the PNAME,</a:t>
            </a:r>
            <a:endParaRPr lang="en-US" sz="4800"/>
          </a:p>
          <a:p>
            <a:pPr marL="0" indent="0">
              <a:buNone/>
            </a:pPr>
            <a:r>
              <a:rPr lang="en-US" sz="4800"/>
              <a:t>PNUMBER attributes of PROJECT.</a:t>
            </a:r>
            <a:endParaRPr lang="en-US" sz="4800"/>
          </a:p>
          <a:p>
            <a:pPr marL="0" indent="0">
              <a:buNone/>
            </a:pPr>
            <a:endParaRPr lang="en-US" sz="5400"/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</a:rPr>
              <a:t>GRANT SELECT, UPDATE ON WORKS_ON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</a:rPr>
              <a:t> TO USER_C;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5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</a:rPr>
              <a:t>CREATE VIEW EMP1 AS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</a:rPr>
              <a:t>SELECT FNAME, MINIT, LNAME, SSN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</a:rPr>
              <a:t>FROM EMPLOYEE;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5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</a:rPr>
              <a:t>GRANT SELECT ON EMP1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</a:rPr>
              <a:t>TO USER_C;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54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68290" y="183451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>
            <a:normAutofit fontScale="45000"/>
          </a:bodyPr>
          <a:p>
            <a:pPr marL="0" indent="0">
              <a:buNone/>
            </a:pPr>
            <a:r>
              <a:rPr lang="en-US" sz="4800"/>
              <a:t>23.24 Consider the relational database schema Write SQL statements to grant these privileges. Use views were appropriate:</a:t>
            </a:r>
            <a:endParaRPr lang="en-US" sz="4800"/>
          </a:p>
          <a:p>
            <a:pPr marL="0" indent="0">
              <a:buNone/>
            </a:pPr>
            <a:r>
              <a:rPr lang="en-US" sz="4000"/>
              <a:t>(c) Account C can retrieve or modify WORKS_ON but can only retrieve the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FNAME, MINIT, LNAME, SSN attributes of EMPLOYEE and the PNAME,</a:t>
            </a:r>
            <a:endParaRPr lang="en-US" sz="4000"/>
          </a:p>
          <a:p>
            <a:pPr marL="0" indent="0">
              <a:buNone/>
            </a:pPr>
            <a:r>
              <a:rPr lang="en-US" sz="4000"/>
              <a:t>PNUMBER attributes of PROJECT.</a:t>
            </a: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  <a:sym typeface="+mn-ea"/>
              </a:rPr>
              <a:t>CREATE VIEW PROJ1 AS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  <a:sym typeface="+mn-ea"/>
              </a:rPr>
              <a:t>SELECT PNAME, PNUMBER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  <a:sym typeface="+mn-ea"/>
              </a:rPr>
              <a:t>FROM PROJECT;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  <a:sym typeface="+mn-ea"/>
              </a:rPr>
              <a:t>GRANT SELECT ON PROJ1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>
                <a:solidFill>
                  <a:srgbClr val="FF0000"/>
                </a:solidFill>
                <a:sym typeface="+mn-ea"/>
              </a:rPr>
              <a:t>TO USER_C:</a:t>
            </a: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54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8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68290" y="183451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9900"/>
            <a:ext cx="10515600" cy="5707380"/>
          </a:xfrm>
        </p:spPr>
        <p:txBody>
          <a:bodyPr/>
          <a:p>
            <a:pPr marL="0" indent="0">
              <a:buNone/>
            </a:pPr>
            <a:r>
              <a:rPr lang="en-US" sz="2000"/>
              <a:t>23.24 Consider the relational database schema Write SQL statements to grant these privileges. Use views were appropriate: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(d) Account D can retrieve any attribute of EMPLOYEE or DEPENDENT and can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modify DEPENDENT.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6" name="Picture 5" descr="Selection_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1265" y="1899285"/>
            <a:ext cx="7150735" cy="44678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8677</Words>
  <Application>Kingsoft Office WPP</Application>
  <PresentationFormat>Widescreen</PresentationFormat>
  <Paragraphs>290</Paragraphs>
  <Slides>36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37" baseType="lpstr"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How would it appear to a user with classification U? </vt:lpstr>
      <vt:lpstr>How would it appear to a user with classification U?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dina</dc:creator>
  <cp:lastModifiedBy>dina</cp:lastModifiedBy>
  <cp:revision>2</cp:revision>
  <dcterms:created xsi:type="dcterms:W3CDTF">2016-12-25T22:24:04Z</dcterms:created>
  <dcterms:modified xsi:type="dcterms:W3CDTF">2016-12-25T22:24:04Z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1033-10.1.0.5672</vt:lpwstr>
  </property>
</Properties>
</file>