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7" r:id="rId2"/>
    <p:sldId id="258" r:id="rId3"/>
    <p:sldId id="259" r:id="rId4"/>
    <p:sldId id="287" r:id="rId5"/>
    <p:sldId id="288" r:id="rId6"/>
    <p:sldId id="289" r:id="rId7"/>
    <p:sldId id="290" r:id="rId8"/>
    <p:sldId id="291" r:id="rId9"/>
    <p:sldId id="337" r:id="rId10"/>
    <p:sldId id="338" r:id="rId11"/>
    <p:sldId id="340" r:id="rId12"/>
    <p:sldId id="341" r:id="rId13"/>
    <p:sldId id="342" r:id="rId14"/>
    <p:sldId id="343" r:id="rId15"/>
    <p:sldId id="344" r:id="rId16"/>
    <p:sldId id="345" r:id="rId17"/>
    <p:sldId id="346" r:id="rId18"/>
    <p:sldId id="347" r:id="rId19"/>
    <p:sldId id="348" r:id="rId20"/>
    <p:sldId id="349" r:id="rId21"/>
    <p:sldId id="350" r:id="rId22"/>
    <p:sldId id="351" r:id="rId23"/>
    <p:sldId id="352" r:id="rId24"/>
    <p:sldId id="353" r:id="rId25"/>
    <p:sldId id="354" r:id="rId26"/>
    <p:sldId id="355" r:id="rId27"/>
    <p:sldId id="356" r:id="rId28"/>
    <p:sldId id="357" r:id="rId29"/>
    <p:sldId id="358" r:id="rId30"/>
    <p:sldId id="359" r:id="rId31"/>
    <p:sldId id="360" r:id="rId32"/>
    <p:sldId id="361" r:id="rId33"/>
    <p:sldId id="362" r:id="rId34"/>
    <p:sldId id="363" r:id="rId35"/>
    <p:sldId id="364" r:id="rId36"/>
    <p:sldId id="365" r:id="rId37"/>
    <p:sldId id="366"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23" autoAdjust="0"/>
    <p:restoredTop sz="77697" autoAdjust="0"/>
  </p:normalViewPr>
  <p:slideViewPr>
    <p:cSldViewPr>
      <p:cViewPr varScale="1">
        <p:scale>
          <a:sx n="69" d="100"/>
          <a:sy n="69" d="100"/>
        </p:scale>
        <p:origin x="1954" y="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en-US"/>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A36E8EB-9165-4B6E-8169-7C06A4AD346B}" type="datetimeFigureOut">
              <a:rPr lang="ar-EG" smtClean="0"/>
              <a:t>26/02/1440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en-US"/>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B51B835-0A1F-4BFC-ADB0-F1139BA7A782}" type="slidenum">
              <a:rPr lang="en-US" smtClean="0"/>
              <a:t>‹#›</a:t>
            </a:fld>
            <a:endParaRPr lang="en-US"/>
          </a:p>
        </p:txBody>
      </p:sp>
    </p:spTree>
    <p:extLst>
      <p:ext uri="{BB962C8B-B14F-4D97-AF65-F5344CB8AC3E}">
        <p14:creationId xmlns:p14="http://schemas.microsoft.com/office/powerpoint/2010/main" val="83712954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append</a:t>
            </a:r>
          </a:p>
          <a:p>
            <a:r>
              <a:rPr lang="en-US" sz="1200" b="0" i="0" kern="1200" dirty="0" smtClean="0">
                <a:solidFill>
                  <a:schemeClr val="tx1"/>
                </a:solidFill>
                <a:effectLst/>
                <a:latin typeface="+mn-lt"/>
                <a:ea typeface="+mn-ea"/>
                <a:cs typeface="+mn-cs"/>
              </a:rPr>
              <a:t>Create and open for writing only x</a:t>
            </a:r>
            <a:endParaRPr lang="en-US" dirty="0"/>
          </a:p>
        </p:txBody>
      </p:sp>
      <p:sp>
        <p:nvSpPr>
          <p:cNvPr id="4" name="Slide Number Placeholder 3"/>
          <p:cNvSpPr>
            <a:spLocks noGrp="1"/>
          </p:cNvSpPr>
          <p:nvPr>
            <p:ph type="sldNum" sz="quarter" idx="10"/>
          </p:nvPr>
        </p:nvSpPr>
        <p:spPr/>
        <p:txBody>
          <a:bodyPr/>
          <a:lstStyle/>
          <a:p>
            <a:fld id="{BB51B835-0A1F-4BFC-ADB0-F1139BA7A782}" type="slidenum">
              <a:rPr lang="en-US" smtClean="0"/>
              <a:t>5</a:t>
            </a:fld>
            <a:endParaRPr lang="en-US"/>
          </a:p>
        </p:txBody>
      </p:sp>
    </p:spTree>
    <p:extLst>
      <p:ext uri="{BB962C8B-B14F-4D97-AF65-F5344CB8AC3E}">
        <p14:creationId xmlns:p14="http://schemas.microsoft.com/office/powerpoint/2010/main" val="409782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r>
              <a:rPr lang="en-US" sz="1200" dirty="0" smtClean="0"/>
              <a:t>Server side includes saves a lot of work. </a:t>
            </a: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r>
              <a:rPr lang="en-US" sz="1200" dirty="0" smtClean="0"/>
              <a:t>-  You can create a standard header, footer, or menu file for all your web pages.</a:t>
            </a: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r>
              <a:rPr lang="en-US" sz="1200" dirty="0" smtClean="0"/>
              <a:t>-  When the header needs to be updated, you can only update the include file, or when you add a new page to your site, you can simply change the menu file (instead of updating the links on all your web pages).</a:t>
            </a:r>
            <a:endParaRPr kumimoji="0" lang="en-US" sz="1200" b="0" i="0" u="none" strike="noStrike" cap="none" normalizeH="0" baseline="0" dirty="0" smtClean="0">
              <a:ln>
                <a:noFill/>
              </a:ln>
              <a:solidFill>
                <a:schemeClr val="tx1"/>
              </a:solidFill>
              <a:effectLst/>
              <a:latin typeface="Arial" charset="0"/>
              <a:cs typeface="Arial" charset="0"/>
            </a:endParaRPr>
          </a:p>
          <a:p>
            <a:endParaRPr lang="en-US" dirty="0"/>
          </a:p>
        </p:txBody>
      </p:sp>
      <p:sp>
        <p:nvSpPr>
          <p:cNvPr id="4" name="Slide Number Placeholder 3"/>
          <p:cNvSpPr>
            <a:spLocks noGrp="1"/>
          </p:cNvSpPr>
          <p:nvPr>
            <p:ph type="sldNum" sz="quarter" idx="10"/>
          </p:nvPr>
        </p:nvSpPr>
        <p:spPr/>
        <p:txBody>
          <a:bodyPr/>
          <a:lstStyle/>
          <a:p>
            <a:fld id="{BB51B835-0A1F-4BFC-ADB0-F1139BA7A782}" type="slidenum">
              <a:rPr lang="en-US" smtClean="0"/>
              <a:t>10</a:t>
            </a:fld>
            <a:endParaRPr lang="en-US"/>
          </a:p>
        </p:txBody>
      </p:sp>
    </p:spTree>
    <p:extLst>
      <p:ext uri="{BB962C8B-B14F-4D97-AF65-F5344CB8AC3E}">
        <p14:creationId xmlns:p14="http://schemas.microsoft.com/office/powerpoint/2010/main" val="2644045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path</a:t>
            </a:r>
            <a:r>
              <a:rPr lang="en-US" dirty="0" err="1" smtClean="0">
                <a:effectLst/>
              </a:rPr>
              <a:t>The</a:t>
            </a:r>
            <a:r>
              <a:rPr lang="en-US" dirty="0" smtClean="0">
                <a:effectLst/>
              </a:rPr>
              <a:t> path on the server in which the cookie will be available on. If set to </a:t>
            </a:r>
            <a:r>
              <a:rPr lang="en-US" b="0" i="1" dirty="0" smtClean="0">
                <a:effectLst/>
              </a:rPr>
              <a:t>'/'</a:t>
            </a:r>
            <a:r>
              <a:rPr lang="en-US" dirty="0" smtClean="0">
                <a:effectLst/>
              </a:rPr>
              <a:t>, the cookie will be available within the entire domain. If set to </a:t>
            </a:r>
            <a:r>
              <a:rPr lang="en-US" b="0" i="1" dirty="0" smtClean="0">
                <a:effectLst/>
              </a:rPr>
              <a:t>'/foo/'</a:t>
            </a:r>
            <a:r>
              <a:rPr lang="en-US" dirty="0" smtClean="0">
                <a:effectLst/>
              </a:rPr>
              <a:t>, the cookie will only be available within the </a:t>
            </a:r>
            <a:r>
              <a:rPr lang="en-US" b="0" i="1" dirty="0" smtClean="0">
                <a:effectLst/>
              </a:rPr>
              <a:t>/foo/</a:t>
            </a:r>
            <a:r>
              <a:rPr lang="en-US" dirty="0" smtClean="0">
                <a:effectLst/>
              </a:rPr>
              <a:t> directory and all sub-directories such as </a:t>
            </a:r>
            <a:r>
              <a:rPr lang="en-US" b="0" i="1" dirty="0" smtClean="0">
                <a:effectLst/>
              </a:rPr>
              <a:t>/foo/bar/</a:t>
            </a:r>
            <a:r>
              <a:rPr lang="en-US" dirty="0" smtClean="0">
                <a:effectLst/>
              </a:rPr>
              <a:t> of domain. The default value is the current directory that the cookie is being set in.</a:t>
            </a:r>
          </a:p>
          <a:p>
            <a:r>
              <a:rPr lang="en-US" dirty="0" err="1" smtClean="0"/>
              <a:t>domain</a:t>
            </a:r>
            <a:r>
              <a:rPr lang="en-US" dirty="0" err="1" smtClean="0">
                <a:effectLst/>
              </a:rPr>
              <a:t>The</a:t>
            </a:r>
            <a:r>
              <a:rPr lang="en-US" dirty="0" smtClean="0">
                <a:effectLst/>
              </a:rPr>
              <a:t> (sub)domain that the cookie is available to. Setting this to a subdomain (such as </a:t>
            </a:r>
            <a:r>
              <a:rPr lang="en-US" b="0" i="1" dirty="0" smtClean="0">
                <a:effectLst/>
              </a:rPr>
              <a:t>'www.example.com'</a:t>
            </a:r>
            <a:r>
              <a:rPr lang="en-US" dirty="0" smtClean="0">
                <a:effectLst/>
              </a:rPr>
              <a:t>) will make the cookie available to that subdomain and all other sub-domains of it (i.e. w2.www.example.com). To make the cookie available to the whole domain (including all subdomains of it), simply set the value to the domain name (</a:t>
            </a:r>
            <a:r>
              <a:rPr lang="en-US" b="0" i="1" dirty="0" smtClean="0">
                <a:effectLst/>
              </a:rPr>
              <a:t>'example.com'</a:t>
            </a:r>
            <a:r>
              <a:rPr lang="en-US" dirty="0" smtClean="0">
                <a:effectLst/>
              </a:rPr>
              <a:t>, in this case).</a:t>
            </a:r>
          </a:p>
          <a:p>
            <a:endParaRPr lang="en-US" dirty="0"/>
          </a:p>
        </p:txBody>
      </p:sp>
      <p:sp>
        <p:nvSpPr>
          <p:cNvPr id="4" name="Slide Number Placeholder 3"/>
          <p:cNvSpPr>
            <a:spLocks noGrp="1"/>
          </p:cNvSpPr>
          <p:nvPr>
            <p:ph type="sldNum" sz="quarter" idx="10"/>
          </p:nvPr>
        </p:nvSpPr>
        <p:spPr/>
        <p:txBody>
          <a:bodyPr/>
          <a:lstStyle/>
          <a:p>
            <a:fld id="{BB51B835-0A1F-4BFC-ADB0-F1139BA7A782}" type="slidenum">
              <a:rPr lang="en-US" smtClean="0"/>
              <a:t>15</a:t>
            </a:fld>
            <a:endParaRPr lang="en-US"/>
          </a:p>
        </p:txBody>
      </p:sp>
    </p:spTree>
    <p:extLst>
      <p:ext uri="{BB962C8B-B14F-4D97-AF65-F5344CB8AC3E}">
        <p14:creationId xmlns:p14="http://schemas.microsoft.com/office/powerpoint/2010/main" val="2073545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print_r</a:t>
            </a:r>
            <a:r>
              <a:rPr lang="en-US" sz="1200" b="0" i="0" kern="1200" dirty="0" smtClean="0">
                <a:solidFill>
                  <a:schemeClr val="tx1"/>
                </a:solidFill>
                <a:effectLst/>
                <a:latin typeface="+mn-lt"/>
                <a:ea typeface="+mn-ea"/>
                <a:cs typeface="+mn-cs"/>
              </a:rPr>
              <a:t>() function is a built-in function in PHP and is used to print or display information stored in a variable</a:t>
            </a:r>
            <a:endParaRPr lang="en-US" dirty="0"/>
          </a:p>
        </p:txBody>
      </p:sp>
      <p:sp>
        <p:nvSpPr>
          <p:cNvPr id="4" name="Slide Number Placeholder 3"/>
          <p:cNvSpPr>
            <a:spLocks noGrp="1"/>
          </p:cNvSpPr>
          <p:nvPr>
            <p:ph type="sldNum" sz="quarter" idx="10"/>
          </p:nvPr>
        </p:nvSpPr>
        <p:spPr/>
        <p:txBody>
          <a:bodyPr/>
          <a:lstStyle/>
          <a:p>
            <a:fld id="{BB51B835-0A1F-4BFC-ADB0-F1139BA7A782}" type="slidenum">
              <a:rPr lang="en-US" smtClean="0"/>
              <a:t>17</a:t>
            </a:fld>
            <a:endParaRPr lang="en-US"/>
          </a:p>
        </p:txBody>
      </p:sp>
    </p:spTree>
    <p:extLst>
      <p:ext uri="{BB962C8B-B14F-4D97-AF65-F5344CB8AC3E}">
        <p14:creationId xmlns:p14="http://schemas.microsoft.com/office/powerpoint/2010/main" val="2503960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smtClean="0">
                <a:solidFill>
                  <a:schemeClr val="tx1"/>
                </a:solidFill>
                <a:effectLst/>
                <a:latin typeface="+mn-lt"/>
                <a:ea typeface="+mn-ea"/>
                <a:cs typeface="+mn-cs"/>
              </a:rPr>
              <a:t>print_r</a:t>
            </a:r>
            <a:r>
              <a:rPr lang="en-US" sz="1200" b="0" i="0" kern="1200" dirty="0" smtClean="0">
                <a:solidFill>
                  <a:schemeClr val="tx1"/>
                </a:solidFill>
                <a:effectLst/>
                <a:latin typeface="+mn-lt"/>
                <a:ea typeface="+mn-ea"/>
                <a:cs typeface="+mn-cs"/>
              </a:rPr>
              <a:t> : - outputs human-readable representation of any </a:t>
            </a:r>
            <a:r>
              <a:rPr lang="en-US" sz="1200" b="0" i="1" kern="1200" dirty="0" smtClean="0">
                <a:solidFill>
                  <a:schemeClr val="tx1"/>
                </a:solidFill>
                <a:effectLst/>
                <a:latin typeface="+mn-lt"/>
                <a:ea typeface="+mn-ea"/>
                <a:cs typeface="+mn-cs"/>
              </a:rPr>
              <a:t>one</a:t>
            </a:r>
            <a:r>
              <a:rPr lang="en-US" sz="1200" b="0" i="0" kern="1200" dirty="0" smtClean="0">
                <a:solidFill>
                  <a:schemeClr val="tx1"/>
                </a:solidFill>
                <a:effectLst/>
                <a:latin typeface="+mn-lt"/>
                <a:ea typeface="+mn-ea"/>
                <a:cs typeface="+mn-cs"/>
              </a:rPr>
              <a:t> value.</a:t>
            </a:r>
            <a:r>
              <a:rPr lang="en-US" dirty="0" smtClean="0"/>
              <a:t/>
            </a:r>
            <a:br>
              <a:rPr lang="en-US" dirty="0" smtClean="0"/>
            </a:br>
            <a:r>
              <a:rPr lang="en-US" sz="1200" b="0" i="0" kern="1200" dirty="0" smtClean="0">
                <a:solidFill>
                  <a:schemeClr val="tx1"/>
                </a:solidFill>
                <a:effectLst/>
                <a:latin typeface="+mn-lt"/>
                <a:ea typeface="+mn-ea"/>
                <a:cs typeface="+mn-cs"/>
              </a:rPr>
              <a:t>            - outputs an array showing keys and values.</a:t>
            </a:r>
            <a:r>
              <a:rPr lang="en-US" dirty="0" smtClean="0"/>
              <a:t/>
            </a:r>
            <a:br>
              <a:rPr lang="en-US" dirty="0" smtClean="0"/>
            </a:br>
            <a:r>
              <a:rPr lang="en-US" sz="1200" b="0" i="0" kern="1200" dirty="0" smtClean="0">
                <a:solidFill>
                  <a:schemeClr val="tx1"/>
                </a:solidFill>
                <a:effectLst/>
                <a:latin typeface="+mn-lt"/>
                <a:ea typeface="+mn-ea"/>
                <a:cs typeface="+mn-cs"/>
              </a:rPr>
              <a:t>            - has a return type.(can be used in an expression).</a:t>
            </a:r>
            <a:r>
              <a:rPr lang="en-US" dirty="0" smtClean="0"/>
              <a:t/>
            </a:r>
            <a:br>
              <a:rPr lang="en-US" dirty="0" smtClean="0"/>
            </a:br>
            <a:r>
              <a:rPr lang="en-US" sz="1200" b="0" i="0" kern="1200" dirty="0" smtClean="0">
                <a:solidFill>
                  <a:schemeClr val="tx1"/>
                </a:solidFill>
                <a:effectLst/>
                <a:latin typeface="+mn-lt"/>
                <a:ea typeface="+mn-ea"/>
                <a:cs typeface="+mn-cs"/>
              </a:rPr>
              <a:t>            - takes not just string but any value.</a:t>
            </a:r>
            <a:r>
              <a:rPr lang="en-US" dirty="0" smtClean="0"/>
              <a:t/>
            </a:r>
            <a:br>
              <a:rPr lang="en-US" dirty="0" smtClean="0"/>
            </a:br>
            <a:r>
              <a:rPr lang="en-US" sz="1200" b="0" i="0" kern="1200" dirty="0" smtClean="0">
                <a:solidFill>
                  <a:schemeClr val="tx1"/>
                </a:solidFill>
                <a:effectLst/>
                <a:latin typeface="+mn-lt"/>
                <a:ea typeface="+mn-ea"/>
                <a:cs typeface="+mn-cs"/>
              </a:rPr>
              <a:t>echo : - prints a string or a concatenated string</a:t>
            </a:r>
            <a:r>
              <a:rPr lang="en-US" dirty="0" smtClean="0"/>
              <a:t/>
            </a:r>
            <a:br>
              <a:rPr lang="en-US" dirty="0" smtClean="0"/>
            </a:br>
            <a:r>
              <a:rPr lang="en-US" sz="1200" b="0" i="0" kern="1200" dirty="0" smtClean="0">
                <a:solidFill>
                  <a:schemeClr val="tx1"/>
                </a:solidFill>
                <a:effectLst/>
                <a:latin typeface="+mn-lt"/>
                <a:ea typeface="+mn-ea"/>
                <a:cs typeface="+mn-cs"/>
              </a:rPr>
              <a:t>          - </a:t>
            </a:r>
            <a:r>
              <a:rPr lang="en-US" sz="1200" b="0" i="0" kern="1200" dirty="0" err="1" smtClean="0">
                <a:solidFill>
                  <a:schemeClr val="tx1"/>
                </a:solidFill>
                <a:effectLst/>
                <a:latin typeface="+mn-lt"/>
                <a:ea typeface="+mn-ea"/>
                <a:cs typeface="+mn-cs"/>
              </a:rPr>
              <a:t>doesnt</a:t>
            </a:r>
            <a:r>
              <a:rPr lang="en-US" sz="1200" b="0" i="0" kern="1200" dirty="0" smtClean="0">
                <a:solidFill>
                  <a:schemeClr val="tx1"/>
                </a:solidFill>
                <a:effectLst/>
                <a:latin typeface="+mn-lt"/>
                <a:ea typeface="+mn-ea"/>
                <a:cs typeface="+mn-cs"/>
              </a:rPr>
              <a:t> have a return type</a:t>
            </a:r>
            <a:endParaRPr lang="en-US" dirty="0"/>
          </a:p>
        </p:txBody>
      </p:sp>
      <p:sp>
        <p:nvSpPr>
          <p:cNvPr id="4" name="Slide Number Placeholder 3"/>
          <p:cNvSpPr>
            <a:spLocks noGrp="1"/>
          </p:cNvSpPr>
          <p:nvPr>
            <p:ph type="sldNum" sz="quarter" idx="10"/>
          </p:nvPr>
        </p:nvSpPr>
        <p:spPr/>
        <p:txBody>
          <a:bodyPr/>
          <a:lstStyle/>
          <a:p>
            <a:fld id="{BB51B835-0A1F-4BFC-ADB0-F1139BA7A782}" type="slidenum">
              <a:rPr lang="en-US" smtClean="0"/>
              <a:t>18</a:t>
            </a:fld>
            <a:endParaRPr lang="en-US"/>
          </a:p>
        </p:txBody>
      </p:sp>
    </p:spTree>
    <p:extLst>
      <p:ext uri="{BB962C8B-B14F-4D97-AF65-F5344CB8AC3E}">
        <p14:creationId xmlns:p14="http://schemas.microsoft.com/office/powerpoint/2010/main" val="2213990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Common uses for cookies include authentication, storage of site preference</a:t>
            </a:r>
            <a:endParaRPr lang="ar-EG"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So, if you have a site requiring a login, that information is better served as a cookie, or the user would be forced to log in every time he visits. If you prefer tighter security, sessions work best.</a:t>
            </a:r>
            <a:endParaRPr lang="en-US" dirty="0"/>
          </a:p>
        </p:txBody>
      </p:sp>
      <p:sp>
        <p:nvSpPr>
          <p:cNvPr id="4" name="Slide Number Placeholder 3"/>
          <p:cNvSpPr>
            <a:spLocks noGrp="1"/>
          </p:cNvSpPr>
          <p:nvPr>
            <p:ph type="sldNum" sz="quarter" idx="10"/>
          </p:nvPr>
        </p:nvSpPr>
        <p:spPr/>
        <p:txBody>
          <a:bodyPr/>
          <a:lstStyle/>
          <a:p>
            <a:fld id="{BB51B835-0A1F-4BFC-ADB0-F1139BA7A782}" type="slidenum">
              <a:rPr lang="en-US" smtClean="0"/>
              <a:t>19</a:t>
            </a:fld>
            <a:endParaRPr lang="en-US"/>
          </a:p>
        </p:txBody>
      </p:sp>
    </p:spTree>
    <p:extLst>
      <p:ext uri="{BB962C8B-B14F-4D97-AF65-F5344CB8AC3E}">
        <p14:creationId xmlns:p14="http://schemas.microsoft.com/office/powerpoint/2010/main" val="1443277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 session is a way to store information (in variables) to be used across multiple pages.</a:t>
            </a:r>
          </a:p>
          <a:p>
            <a:r>
              <a:rPr lang="en-US" sz="1200" b="0" i="0" kern="1200" dirty="0" smtClean="0">
                <a:solidFill>
                  <a:schemeClr val="tx1"/>
                </a:solidFill>
                <a:effectLst/>
                <a:latin typeface="+mn-lt"/>
                <a:ea typeface="+mn-ea"/>
                <a:cs typeface="+mn-cs"/>
              </a:rPr>
              <a:t>Unlike a cookie, the information is not stored on the users compute</a:t>
            </a:r>
          </a:p>
          <a:p>
            <a:endParaRPr lang="en-US" dirty="0"/>
          </a:p>
        </p:txBody>
      </p:sp>
      <p:sp>
        <p:nvSpPr>
          <p:cNvPr id="4" name="Slide Number Placeholder 3"/>
          <p:cNvSpPr>
            <a:spLocks noGrp="1"/>
          </p:cNvSpPr>
          <p:nvPr>
            <p:ph type="sldNum" sz="quarter" idx="10"/>
          </p:nvPr>
        </p:nvSpPr>
        <p:spPr/>
        <p:txBody>
          <a:bodyPr/>
          <a:lstStyle/>
          <a:p>
            <a:fld id="{BB51B835-0A1F-4BFC-ADB0-F1139BA7A782}" type="slidenum">
              <a:rPr lang="en-US" smtClean="0"/>
              <a:t>20</a:t>
            </a:fld>
            <a:endParaRPr lang="en-US"/>
          </a:p>
        </p:txBody>
      </p:sp>
    </p:spTree>
    <p:extLst>
      <p:ext uri="{BB962C8B-B14F-4D97-AF65-F5344CB8AC3E}">
        <p14:creationId xmlns:p14="http://schemas.microsoft.com/office/powerpoint/2010/main" val="2063875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A cookie is a bit of data stored by the browser and sent to the server with every request.</a:t>
            </a:r>
          </a:p>
          <a:p>
            <a:pPr fontAlgn="base"/>
            <a:r>
              <a:rPr lang="en-US" sz="1200" b="0" i="0" kern="1200" dirty="0" smtClean="0">
                <a:solidFill>
                  <a:schemeClr val="tx1"/>
                </a:solidFill>
                <a:effectLst/>
                <a:latin typeface="+mn-lt"/>
                <a:ea typeface="+mn-ea"/>
                <a:cs typeface="+mn-cs"/>
              </a:rPr>
              <a:t>A session is a collection of data stored on the server and associated with a given user </a:t>
            </a:r>
          </a:p>
          <a:p>
            <a:endParaRPr lang="en-US" dirty="0"/>
          </a:p>
        </p:txBody>
      </p:sp>
      <p:sp>
        <p:nvSpPr>
          <p:cNvPr id="4" name="Slide Number Placeholder 3"/>
          <p:cNvSpPr>
            <a:spLocks noGrp="1"/>
          </p:cNvSpPr>
          <p:nvPr>
            <p:ph type="sldNum" sz="quarter" idx="10"/>
          </p:nvPr>
        </p:nvSpPr>
        <p:spPr/>
        <p:txBody>
          <a:bodyPr/>
          <a:lstStyle/>
          <a:p>
            <a:fld id="{BB51B835-0A1F-4BFC-ADB0-F1139BA7A782}" type="slidenum">
              <a:rPr lang="en-US" smtClean="0"/>
              <a:t>22</a:t>
            </a:fld>
            <a:endParaRPr lang="en-US"/>
          </a:p>
        </p:txBody>
      </p:sp>
    </p:spTree>
    <p:extLst>
      <p:ext uri="{BB962C8B-B14F-4D97-AF65-F5344CB8AC3E}">
        <p14:creationId xmlns:p14="http://schemas.microsoft.com/office/powerpoint/2010/main" val="645951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pPr algn="l" rtl="0"/>
            <a:r>
              <a:rPr lang="en-US" dirty="0" smtClean="0">
                <a:latin typeface="Arial" pitchFamily="34" charset="0"/>
                <a:cs typeface="Arial" pitchFamily="34" charset="0"/>
              </a:rPr>
              <a:t>This function checks if it is a valid e-mail address or</a:t>
            </a:r>
            <a:r>
              <a:rPr lang="en-US" baseline="0" dirty="0" smtClean="0">
                <a:latin typeface="Arial" pitchFamily="34" charset="0"/>
                <a:cs typeface="Arial" pitchFamily="34" charset="0"/>
              </a:rPr>
              <a:t> not</a:t>
            </a:r>
            <a:endParaRPr lang="en-US" dirty="0" smtClean="0">
              <a:latin typeface="Arial" pitchFamily="34" charset="0"/>
              <a:cs typeface="Arial" pitchFamily="34" charset="0"/>
            </a:endParaRPr>
          </a:p>
          <a:p>
            <a:pPr algn="l" rtl="0"/>
            <a:r>
              <a:rPr lang="en-US" sz="1200" b="0" i="0" kern="1200" dirty="0" smtClean="0">
                <a:solidFill>
                  <a:schemeClr val="tx1"/>
                </a:solidFill>
                <a:effectLst/>
                <a:latin typeface="+mn-lt"/>
                <a:ea typeface="+mn-ea"/>
                <a:cs typeface="+mn-cs"/>
              </a:rPr>
              <a:t>The FILTER_SANITIZE_EMAIL filter removes all illegal characters from an email address</a:t>
            </a:r>
          </a:p>
          <a:p>
            <a:pPr algn="l" rtl="0"/>
            <a:r>
              <a:rPr lang="en-US" dirty="0" smtClean="0">
                <a:latin typeface="Arial" pitchFamily="34" charset="0"/>
                <a:cs typeface="Arial" pitchFamily="34" charset="0"/>
              </a:rPr>
              <a:t>The </a:t>
            </a:r>
            <a:r>
              <a:rPr lang="en-US" dirty="0" smtClean="0">
                <a:latin typeface="Arial" pitchFamily="34" charset="0"/>
                <a:cs typeface="Arial" pitchFamily="34" charset="0"/>
              </a:rPr>
              <a:t>FILTER_VALIDATE_EMAIL filter validates value as an e-mail address</a:t>
            </a:r>
          </a:p>
          <a:p>
            <a:pPr algn="l" rtl="0"/>
            <a:endParaRPr lang="en-US" b="1" dirty="0" smtClean="0">
              <a:latin typeface="Arial" pitchFamily="34" charset="0"/>
              <a:cs typeface="Arial" pitchFamily="34" charset="0"/>
            </a:endParaRPr>
          </a:p>
        </p:txBody>
      </p:sp>
      <p:sp>
        <p:nvSpPr>
          <p:cNvPr id="60420" name="Slide Number Placeholder 3"/>
          <p:cNvSpPr>
            <a:spLocks noGrp="1"/>
          </p:cNvSpPr>
          <p:nvPr>
            <p:ph type="sldNum" sz="quarter" idx="5"/>
          </p:nvPr>
        </p:nvSpPr>
        <p:spPr>
          <a:noFill/>
        </p:spPr>
        <p:txBody>
          <a:bodyPr/>
          <a:lstStyle/>
          <a:p>
            <a:fld id="{084BEA17-1B47-43AA-B0E7-02D78F3F49AF}" type="slidenum">
              <a:rPr lang="ar-SA" smtClean="0">
                <a:latin typeface="Arial" pitchFamily="34" charset="0"/>
                <a:cs typeface="Arial" pitchFamily="34" charset="0"/>
              </a:rPr>
              <a:pPr/>
              <a:t>30</a:t>
            </a:fld>
            <a:endParaRPr lang="en-US" smtClean="0">
              <a:latin typeface="Arial" pitchFamily="34" charset="0"/>
              <a:cs typeface="Arial" pitchFamily="34" charset="0"/>
            </a:endParaRPr>
          </a:p>
        </p:txBody>
      </p:sp>
    </p:spTree>
    <p:extLst>
      <p:ext uri="{BB962C8B-B14F-4D97-AF65-F5344CB8AC3E}">
        <p14:creationId xmlns:p14="http://schemas.microsoft.com/office/powerpoint/2010/main" val="3668826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11/5/2018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580B18-5AE7-4563-8866-626C563130BD}"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11/5/2018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11/5/2018</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11/5/2018</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11/5/2018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11/5/2018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1219200" y="1905000"/>
            <a:ext cx="6477000" cy="1828800"/>
          </a:xfrm>
        </p:spPr>
        <p:txBody>
          <a:bodyPr>
            <a:normAutofit/>
          </a:bodyPr>
          <a:lstStyle/>
          <a:p>
            <a:pPr marL="484632" algn="ctr" eaLnBrk="1" fontAlgn="auto" hangingPunct="1">
              <a:spcAft>
                <a:spcPts val="0"/>
              </a:spcAft>
              <a:defRPr/>
            </a:pPr>
            <a:r>
              <a:rPr lang="en-US" sz="6600" dirty="0" smtClean="0">
                <a:solidFill>
                  <a:schemeClr val="accent1">
                    <a:tint val="83000"/>
                    <a:satMod val="150000"/>
                  </a:schemeClr>
                </a:solidFill>
              </a:rPr>
              <a:t>WEB BUILDING</a:t>
            </a:r>
            <a:endParaRPr lang="en-US" sz="6600" dirty="0">
              <a:solidFill>
                <a:schemeClr val="accent1">
                  <a:tint val="83000"/>
                  <a:satMod val="150000"/>
                </a:schemeClr>
              </a:solidFill>
            </a:endParaRPr>
          </a:p>
        </p:txBody>
      </p:sp>
      <p:sp>
        <p:nvSpPr>
          <p:cNvPr id="9219" name="Subtitle 2"/>
          <p:cNvSpPr>
            <a:spLocks noGrp="1"/>
          </p:cNvSpPr>
          <p:nvPr>
            <p:ph type="subTitle" idx="1"/>
          </p:nvPr>
        </p:nvSpPr>
        <p:spPr>
          <a:xfrm>
            <a:off x="457200" y="1905000"/>
            <a:ext cx="8062913" cy="1752600"/>
          </a:xfrm>
        </p:spPr>
        <p:txBody>
          <a:bodyPr/>
          <a:lstStyle/>
          <a:p>
            <a:pPr eaLnBrk="1" hangingPunct="1">
              <a:buFont typeface="Wingdings 2" pitchFamily="18" charset="2"/>
              <a:buNone/>
            </a:pPr>
            <a:endParaRPr lang="en-US" b="1" smtClean="0">
              <a:solidFill>
                <a:schemeClr val="tx1"/>
              </a:solidFill>
              <a:latin typeface="Arial Black" pitchFamily="34" charset="0"/>
            </a:endParaRPr>
          </a:p>
          <a:p>
            <a:pPr algn="ctr" eaLnBrk="1" hangingPunct="1">
              <a:buFont typeface="Wingdings 2" pitchFamily="18" charset="2"/>
              <a:buNone/>
            </a:pPr>
            <a:endParaRPr lang="en-US" b="1" smtClean="0">
              <a:solidFill>
                <a:schemeClr val="tx1"/>
              </a:solidFill>
              <a:latin typeface="Arial Black" pitchFamily="34" charset="0"/>
            </a:endParaRPr>
          </a:p>
        </p:txBody>
      </p:sp>
      <p:sp>
        <p:nvSpPr>
          <p:cNvPr id="12" name="Footer Placeholder 4"/>
          <p:cNvSpPr>
            <a:spLocks noGrp="1"/>
          </p:cNvSpPr>
          <p:nvPr>
            <p:ph type="ftr" sz="quarter" idx="11"/>
          </p:nvPr>
        </p:nvSpPr>
        <p:spPr bwMode="auto">
          <a:xfrm>
            <a:off x="152400" y="6248400"/>
            <a:ext cx="5421313" cy="365125"/>
          </a:xfrm>
          <a:ln>
            <a:miter lim="800000"/>
            <a:headEnd/>
            <a:tailEnd/>
          </a:ln>
        </p:spPr>
        <p:txBody>
          <a:bodyPr wrap="square" lIns="91440" tIns="45720" rIns="91440" bIns="45720" numCol="1" anchorCtr="0" compatLnSpc="1">
            <a:prstTxWarp prst="textNoShape">
              <a:avLst/>
            </a:prstTxWarp>
          </a:bodyPr>
          <a:lstStyle/>
          <a:p>
            <a:pPr algn="l">
              <a:defRPr/>
            </a:pPr>
            <a:r>
              <a:rPr lang="en-US" dirty="0" smtClean="0">
                <a:solidFill>
                  <a:schemeClr val="accent1">
                    <a:lumMod val="50000"/>
                  </a:schemeClr>
                </a:solidFill>
              </a:rPr>
              <a:t>CMPN 425-Fall </a:t>
            </a:r>
            <a:r>
              <a:rPr lang="en-US" dirty="0" smtClean="0">
                <a:solidFill>
                  <a:schemeClr val="accent1">
                    <a:lumMod val="50000"/>
                  </a:schemeClr>
                </a:solidFill>
              </a:rPr>
              <a:t>2018</a:t>
            </a:r>
            <a:endParaRPr lang="en-US" dirty="0" smtClean="0">
              <a:solidFill>
                <a:schemeClr val="accent1">
                  <a:lumMod val="50000"/>
                </a:schemeClr>
              </a:solidFill>
            </a:endParaRPr>
          </a:p>
        </p:txBody>
      </p:sp>
      <p:sp>
        <p:nvSpPr>
          <p:cNvPr id="9222" name="Slide Number Placeholder 10"/>
          <p:cNvSpPr>
            <a:spLocks noGrp="1"/>
          </p:cNvSpPr>
          <p:nvPr>
            <p:ph type="sldNum" sz="quarter" idx="12"/>
          </p:nvPr>
        </p:nvSpPr>
        <p:spPr bwMode="auto">
          <a:noFill/>
          <a:ln>
            <a:miter lim="800000"/>
            <a:headEnd/>
            <a:tailEnd/>
          </a:ln>
        </p:spPr>
        <p:txBody>
          <a:bodyPr/>
          <a:lstStyle/>
          <a:p>
            <a:fld id="{CB6C8D88-CB0A-4D04-9B77-74F23D8FE861}" type="slidenum">
              <a:rPr lang="en-US"/>
              <a:pPr/>
              <a:t>1</a:t>
            </a:fld>
            <a:endParaRPr lang="en-US"/>
          </a:p>
        </p:txBody>
      </p:sp>
      <p:sp>
        <p:nvSpPr>
          <p:cNvPr id="9220" name="TextBox 7"/>
          <p:cNvSpPr txBox="1">
            <a:spLocks noChangeArrowheads="1"/>
          </p:cNvSpPr>
          <p:nvPr/>
        </p:nvSpPr>
        <p:spPr bwMode="auto">
          <a:xfrm>
            <a:off x="457200" y="381000"/>
            <a:ext cx="4495800" cy="923925"/>
          </a:xfrm>
          <a:prstGeom prst="rect">
            <a:avLst/>
          </a:prstGeom>
          <a:noFill/>
          <a:ln w="9525">
            <a:noFill/>
            <a:miter lim="800000"/>
            <a:headEnd/>
            <a:tailEnd/>
          </a:ln>
        </p:spPr>
        <p:txBody>
          <a:bodyPr>
            <a:spAutoFit/>
          </a:bodyPr>
          <a:lstStyle/>
          <a:p>
            <a:pPr eaLnBrk="1" hangingPunct="1"/>
            <a:r>
              <a:rPr lang="en-US"/>
              <a:t>Cairo University</a:t>
            </a:r>
            <a:br>
              <a:rPr lang="en-US"/>
            </a:br>
            <a:r>
              <a:rPr lang="en-US"/>
              <a:t>Faculty of Engineering </a:t>
            </a:r>
            <a:br>
              <a:rPr lang="en-US"/>
            </a:br>
            <a:r>
              <a:rPr lang="en-US"/>
              <a:t>Computer Engineering Department</a:t>
            </a:r>
          </a:p>
        </p:txBody>
      </p:sp>
      <p:pic>
        <p:nvPicPr>
          <p:cNvPr id="9221" name="Picture 5" descr="http://www.marefa.org/images/0/05/Cairo_University_Logo.png"/>
          <p:cNvPicPr>
            <a:picLocks noChangeAspect="1" noChangeArrowheads="1"/>
          </p:cNvPicPr>
          <p:nvPr/>
        </p:nvPicPr>
        <p:blipFill>
          <a:blip r:embed="rId2"/>
          <a:srcRect/>
          <a:stretch>
            <a:fillRect/>
          </a:stretch>
        </p:blipFill>
        <p:spPr bwMode="auto">
          <a:xfrm>
            <a:off x="7620000" y="228600"/>
            <a:ext cx="914400" cy="1154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normAutofit fontScale="85000" lnSpcReduction="20000"/>
          </a:bodyPr>
          <a:lstStyle/>
          <a:p>
            <a:fld id="{56EECCD6-F49E-416F-BF15-017B9C2BEFDB}" type="slidenum">
              <a:rPr lang="ar-SA" smtClean="0">
                <a:latin typeface="Arial" pitchFamily="34" charset="0"/>
                <a:cs typeface="Arial" pitchFamily="34" charset="0"/>
              </a:rPr>
              <a:pPr/>
              <a:t>10</a:t>
            </a:fld>
            <a:endParaRPr lang="en-US" smtClean="0">
              <a:latin typeface="Arial" pitchFamily="34" charset="0"/>
              <a:cs typeface="Arial" pitchFamily="34" charset="0"/>
            </a:endParaRPr>
          </a:p>
        </p:txBody>
      </p:sp>
      <p:sp>
        <p:nvSpPr>
          <p:cNvPr id="4099" name="Rectangle 2"/>
          <p:cNvSpPr>
            <a:spLocks noGrp="1" noChangeArrowheads="1"/>
          </p:cNvSpPr>
          <p:nvPr>
            <p:ph type="title"/>
          </p:nvPr>
        </p:nvSpPr>
        <p:spPr>
          <a:xfrm>
            <a:off x="457200" y="304800"/>
            <a:ext cx="8229600" cy="769441"/>
          </a:xfrm>
          <a:noFill/>
        </p:spPr>
        <p:txBody>
          <a:bodyPr anchorCtr="1">
            <a:spAutoFit/>
          </a:bodyPr>
          <a:lstStyle/>
          <a:p>
            <a:pPr rtl="0" eaLnBrk="1" hangingPunct="1"/>
            <a:r>
              <a:rPr lang="en-US" dirty="0" smtClean="0">
                <a:solidFill>
                  <a:schemeClr val="accent1">
                    <a:tint val="83000"/>
                    <a:satMod val="150000"/>
                  </a:schemeClr>
                </a:solidFill>
              </a:rPr>
              <a:t>Include/require functions</a:t>
            </a:r>
          </a:p>
        </p:txBody>
      </p:sp>
      <p:graphicFrame>
        <p:nvGraphicFramePr>
          <p:cNvPr id="69635" name="Group 3"/>
          <p:cNvGraphicFramePr>
            <a:graphicFrameLocks noGrp="1"/>
          </p:cNvGraphicFramePr>
          <p:nvPr>
            <p:ph type="tbl" idx="1"/>
          </p:nvPr>
        </p:nvGraphicFramePr>
        <p:xfrm>
          <a:off x="228600" y="1676400"/>
          <a:ext cx="8915400" cy="3962401"/>
        </p:xfrm>
        <a:graphic>
          <a:graphicData uri="http://schemas.openxmlformats.org/drawingml/2006/table">
            <a:tbl>
              <a:tblPr rtl="1"/>
              <a:tblGrid>
                <a:gridCol w="8915400"/>
              </a:tblGrid>
              <a:tr h="3962401">
                <a:tc>
                  <a:txBody>
                    <a:bodyPr/>
                    <a:lstStyle/>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Ø"/>
                        <a:tabLst>
                          <a:tab pos="974725" algn="l"/>
                          <a:tab pos="1195388" algn="l"/>
                          <a:tab pos="1203325" algn="l"/>
                        </a:tabLst>
                      </a:pPr>
                      <a:r>
                        <a:rPr lang="en-US" sz="2400" dirty="0" smtClean="0"/>
                        <a:t>The content of one PHP file can be inserted into another PHP file before the server executes it, with the </a:t>
                      </a:r>
                      <a:r>
                        <a:rPr lang="en-US" sz="2400" dirty="0" smtClean="0">
                          <a:solidFill>
                            <a:schemeClr val="bg2">
                              <a:lumMod val="50000"/>
                            </a:schemeClr>
                          </a:solidFill>
                        </a:rPr>
                        <a:t>include() </a:t>
                      </a:r>
                      <a:r>
                        <a:rPr lang="en-US" sz="2400" dirty="0" smtClean="0"/>
                        <a:t>or </a:t>
                      </a:r>
                      <a:r>
                        <a:rPr lang="en-US" sz="2400" dirty="0" smtClean="0">
                          <a:solidFill>
                            <a:schemeClr val="bg2">
                              <a:lumMod val="50000"/>
                            </a:schemeClr>
                          </a:solidFill>
                        </a:rPr>
                        <a:t>require() </a:t>
                      </a:r>
                      <a:r>
                        <a:rPr lang="en-US" sz="2400" dirty="0" smtClean="0"/>
                        <a:t>function.</a:t>
                      </a:r>
                    </a:p>
                    <a:p>
                      <a:pPr marL="795338" marR="0" lvl="1"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endParaRPr lang="en-US" sz="2400" dirty="0" smtClean="0"/>
                    </a:p>
                    <a:p>
                      <a:pPr>
                        <a:buFont typeface="Wingdings" pitchFamily="2" charset="2"/>
                        <a:buChar char="Ø"/>
                      </a:pPr>
                      <a:r>
                        <a:rPr lang="en-US" sz="2400" dirty="0" smtClean="0"/>
                        <a:t> These</a:t>
                      </a:r>
                      <a:r>
                        <a:rPr lang="en-US" sz="2400" baseline="0" dirty="0" smtClean="0"/>
                        <a:t> two functions are i</a:t>
                      </a:r>
                      <a:r>
                        <a:rPr lang="en-US" sz="2400" dirty="0" smtClean="0"/>
                        <a:t>dentical in every way, except how they handle errors:</a:t>
                      </a:r>
                    </a:p>
                    <a:p>
                      <a:pPr lvl="1">
                        <a:buFont typeface="Wingdings" pitchFamily="2" charset="2"/>
                        <a:buNone/>
                      </a:pPr>
                      <a:r>
                        <a:rPr lang="en-US" sz="2400" dirty="0" smtClean="0"/>
                        <a:t>- include() generates a warning, but the script will continue execution</a:t>
                      </a:r>
                    </a:p>
                    <a:p>
                      <a:pPr lvl="1">
                        <a:buFont typeface="Wingdings" pitchFamily="2" charset="2"/>
                        <a:buNone/>
                      </a:pPr>
                      <a:r>
                        <a:rPr lang="en-US" sz="2400" dirty="0" smtClean="0"/>
                        <a:t>-require() generates a fatal error, and the script will stop</a:t>
                      </a:r>
                    </a:p>
                    <a:p>
                      <a:pPr>
                        <a:buFont typeface="Wingdings" pitchFamily="2" charset="2"/>
                        <a:buChar char="Ø"/>
                      </a:pPr>
                      <a:endParaRPr lang="en-US" sz="2400" dirty="0" smtClean="0"/>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Ø"/>
                        <a:tabLst>
                          <a:tab pos="974725" algn="l"/>
                          <a:tab pos="1195388" algn="l"/>
                          <a:tab pos="1203325" algn="l"/>
                        </a:tabLst>
                      </a:pPr>
                      <a:r>
                        <a:rPr lang="en-US" sz="2400" dirty="0" smtClean="0"/>
                        <a:t>They are used to create functions, headers, footers, or elements that will be reused on multiple pages.</a:t>
                      </a:r>
                      <a:endParaRPr kumimoji="0" lang="en-US" sz="2400" b="0" i="0" u="none" strike="noStrike" cap="none" normalizeH="0" baseline="0" dirty="0" smtClean="0">
                        <a:ln>
                          <a:noFill/>
                        </a:ln>
                        <a:solidFill>
                          <a:schemeClr val="tx1"/>
                        </a:solidFill>
                        <a:effectLst/>
                        <a:latin typeface="Arial" charset="0"/>
                        <a:cs typeface="Arial" charset="0"/>
                      </a:endParaRPr>
                    </a:p>
                  </a:txBody>
                  <a:tcPr horzOverflow="overflow">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16232098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normAutofit fontScale="85000" lnSpcReduction="20000"/>
          </a:bodyPr>
          <a:lstStyle/>
          <a:p>
            <a:fld id="{4C88EAD3-F8B5-46BC-8189-1684884CEE95}" type="slidenum">
              <a:rPr lang="ar-SA" smtClean="0">
                <a:latin typeface="Arial" pitchFamily="34" charset="0"/>
                <a:cs typeface="Arial" pitchFamily="34" charset="0"/>
              </a:rPr>
              <a:pPr/>
              <a:t>11</a:t>
            </a:fld>
            <a:endParaRPr lang="en-US" smtClean="0">
              <a:latin typeface="Arial" pitchFamily="34" charset="0"/>
              <a:cs typeface="Arial" pitchFamily="34" charset="0"/>
            </a:endParaRPr>
          </a:p>
        </p:txBody>
      </p:sp>
      <p:sp>
        <p:nvSpPr>
          <p:cNvPr id="6147" name="Rectangle 2"/>
          <p:cNvSpPr>
            <a:spLocks noGrp="1" noChangeArrowheads="1"/>
          </p:cNvSpPr>
          <p:nvPr>
            <p:ph type="title"/>
          </p:nvPr>
        </p:nvSpPr>
        <p:spPr>
          <a:xfrm>
            <a:off x="457200" y="555625"/>
            <a:ext cx="8229600" cy="769441"/>
          </a:xfrm>
          <a:noFill/>
        </p:spPr>
        <p:txBody>
          <a:bodyPr anchorCtr="1">
            <a:spAutoFit/>
          </a:bodyPr>
          <a:lstStyle/>
          <a:p>
            <a:pPr rtl="0" eaLnBrk="1" hangingPunct="1"/>
            <a:r>
              <a:rPr lang="en-US" dirty="0" smtClean="0">
                <a:solidFill>
                  <a:schemeClr val="accent1">
                    <a:tint val="83000"/>
                    <a:satMod val="150000"/>
                  </a:schemeClr>
                </a:solidFill>
              </a:rPr>
              <a:t>Include function</a:t>
            </a:r>
          </a:p>
        </p:txBody>
      </p:sp>
      <p:graphicFrame>
        <p:nvGraphicFramePr>
          <p:cNvPr id="69635" name="Group 3"/>
          <p:cNvGraphicFramePr>
            <a:graphicFrameLocks noGrp="1"/>
          </p:cNvGraphicFramePr>
          <p:nvPr>
            <p:ph type="tbl" idx="1"/>
          </p:nvPr>
        </p:nvGraphicFramePr>
        <p:xfrm>
          <a:off x="152400" y="1676400"/>
          <a:ext cx="8991600" cy="4343400"/>
        </p:xfrm>
        <a:graphic>
          <a:graphicData uri="http://schemas.openxmlformats.org/drawingml/2006/table">
            <a:tbl>
              <a:tblPr rtl="1"/>
              <a:tblGrid>
                <a:gridCol w="8991600"/>
              </a:tblGrid>
              <a:tr h="4343400">
                <a:tc>
                  <a:txBody>
                    <a:bodyPr/>
                    <a:lstStyle/>
                    <a:p>
                      <a:pPr>
                        <a:buFont typeface="Wingdings" pitchFamily="2" charset="2"/>
                        <a:buChar char="§"/>
                      </a:pPr>
                      <a:r>
                        <a:rPr lang="en-US" sz="2400" dirty="0" smtClean="0"/>
                        <a:t> It takes all the content in a specified file and includes it in the current file.</a:t>
                      </a:r>
                    </a:p>
                    <a:p>
                      <a:pPr>
                        <a:buFont typeface="Wingdings" pitchFamily="2" charset="2"/>
                        <a:buChar char="§"/>
                      </a:pPr>
                      <a:r>
                        <a:rPr lang="en-US" sz="2400" dirty="0" smtClean="0"/>
                        <a:t> If an error occurs, the include() function generates a warning, but the script will continue execution.</a:t>
                      </a: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Ø"/>
                        <a:tabLst>
                          <a:tab pos="974725" algn="l"/>
                          <a:tab pos="1195388" algn="l"/>
                          <a:tab pos="1203325" algn="l"/>
                        </a:tabLst>
                      </a:pPr>
                      <a:endParaRPr kumimoji="0" lang="en-US" sz="2400" b="0" i="0" u="none" strike="noStrike" cap="none" normalizeH="0" baseline="0" dirty="0" smtClean="0">
                        <a:ln>
                          <a:noFill/>
                        </a:ln>
                        <a:solidFill>
                          <a:schemeClr val="tx1"/>
                        </a:solidFill>
                        <a:effectLst/>
                        <a:latin typeface="Arial" charset="0"/>
                        <a:cs typeface="Arial" charset="0"/>
                      </a:endParaRPr>
                    </a:p>
                  </a:txBody>
                  <a:tcPr horzOverflow="overflow">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40452435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normAutofit fontScale="85000" lnSpcReduction="20000"/>
          </a:bodyPr>
          <a:lstStyle/>
          <a:p>
            <a:fld id="{A39F2EE5-DD1C-470A-8701-EA3191D6EF49}" type="slidenum">
              <a:rPr lang="ar-SA" smtClean="0">
                <a:latin typeface="Arial" pitchFamily="34" charset="0"/>
                <a:cs typeface="Arial" pitchFamily="34" charset="0"/>
              </a:rPr>
              <a:pPr/>
              <a:t>12</a:t>
            </a:fld>
            <a:endParaRPr lang="en-US" smtClean="0">
              <a:latin typeface="Arial" pitchFamily="34" charset="0"/>
              <a:cs typeface="Arial" pitchFamily="34" charset="0"/>
            </a:endParaRPr>
          </a:p>
        </p:txBody>
      </p:sp>
      <p:sp>
        <p:nvSpPr>
          <p:cNvPr id="7171" name="Rectangle 2"/>
          <p:cNvSpPr>
            <a:spLocks noGrp="1" noChangeArrowheads="1"/>
          </p:cNvSpPr>
          <p:nvPr>
            <p:ph type="title"/>
          </p:nvPr>
        </p:nvSpPr>
        <p:spPr>
          <a:xfrm>
            <a:off x="457200" y="555625"/>
            <a:ext cx="8229600" cy="769441"/>
          </a:xfrm>
          <a:noFill/>
        </p:spPr>
        <p:txBody>
          <a:bodyPr anchorCtr="1">
            <a:spAutoFit/>
          </a:bodyPr>
          <a:lstStyle/>
          <a:p>
            <a:r>
              <a:rPr lang="en-US" dirty="0" smtClean="0">
                <a:solidFill>
                  <a:schemeClr val="accent1">
                    <a:tint val="83000"/>
                    <a:satMod val="150000"/>
                  </a:schemeClr>
                </a:solidFill>
              </a:rPr>
              <a:t>Include function – Example 1</a:t>
            </a:r>
          </a:p>
        </p:txBody>
      </p:sp>
      <p:graphicFrame>
        <p:nvGraphicFramePr>
          <p:cNvPr id="69635" name="Group 3"/>
          <p:cNvGraphicFramePr>
            <a:graphicFrameLocks noGrp="1"/>
          </p:cNvGraphicFramePr>
          <p:nvPr>
            <p:ph type="tbl" idx="1"/>
          </p:nvPr>
        </p:nvGraphicFramePr>
        <p:xfrm>
          <a:off x="152400" y="1219200"/>
          <a:ext cx="8991600" cy="2057400"/>
        </p:xfrm>
        <a:graphic>
          <a:graphicData uri="http://schemas.openxmlformats.org/drawingml/2006/table">
            <a:tbl>
              <a:tblPr rtl="1"/>
              <a:tblGrid>
                <a:gridCol w="8991600"/>
              </a:tblGrid>
              <a:tr h="2057400">
                <a:tc>
                  <a:txBody>
                    <a:bodyPr/>
                    <a:lstStyle/>
                    <a:p>
                      <a:pPr algn="just"/>
                      <a:r>
                        <a:rPr lang="en-US" sz="2400" dirty="0" smtClean="0"/>
                        <a:t>Assume that you have a standard header file, called "header.php". To include the header file in a page, use the include() function:</a:t>
                      </a:r>
                    </a:p>
                  </a:txBody>
                  <a:tcPr marL="0" marR="0" marT="0" marB="0" anchor="ctr">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sp>
        <p:nvSpPr>
          <p:cNvPr id="7" name="Rectangle 6"/>
          <p:cNvSpPr/>
          <p:nvPr/>
        </p:nvSpPr>
        <p:spPr bwMode="auto">
          <a:xfrm>
            <a:off x="1828800" y="3276600"/>
            <a:ext cx="4953000" cy="32766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lgn="l">
              <a:defRPr/>
            </a:pPr>
            <a:endParaRPr lang="en-US" dirty="0"/>
          </a:p>
          <a:p>
            <a:pPr algn="l">
              <a:defRPr/>
            </a:pPr>
            <a:r>
              <a:rPr lang="en-US" dirty="0"/>
              <a:t>&lt;html&gt;</a:t>
            </a:r>
            <a:br>
              <a:rPr lang="en-US" dirty="0"/>
            </a:br>
            <a:r>
              <a:rPr lang="en-US" dirty="0"/>
              <a:t>&lt;body&gt;</a:t>
            </a:r>
            <a:br>
              <a:rPr lang="en-US" dirty="0"/>
            </a:br>
            <a:r>
              <a:rPr lang="en-US" dirty="0"/>
              <a:t/>
            </a:r>
            <a:br>
              <a:rPr lang="en-US" dirty="0"/>
            </a:br>
            <a:r>
              <a:rPr lang="en-US" dirty="0">
                <a:solidFill>
                  <a:srgbClr val="FF0000"/>
                </a:solidFill>
              </a:rPr>
              <a:t>&lt;?</a:t>
            </a:r>
            <a:r>
              <a:rPr lang="en-US" dirty="0" err="1">
                <a:solidFill>
                  <a:srgbClr val="FF0000"/>
                </a:solidFill>
              </a:rPr>
              <a:t>php</a:t>
            </a:r>
            <a:r>
              <a:rPr lang="en-US" dirty="0"/>
              <a:t> include("header.php"); </a:t>
            </a:r>
            <a:r>
              <a:rPr lang="en-US" dirty="0">
                <a:solidFill>
                  <a:srgbClr val="FF0000"/>
                </a:solidFill>
              </a:rPr>
              <a:t>?&gt;</a:t>
            </a:r>
            <a:r>
              <a:rPr lang="en-US" dirty="0"/>
              <a:t/>
            </a:r>
            <a:br>
              <a:rPr lang="en-US" dirty="0"/>
            </a:br>
            <a:r>
              <a:rPr lang="en-US" dirty="0"/>
              <a:t>&lt;h1&gt;Welcome to my home page!&lt;/h1&gt;</a:t>
            </a:r>
            <a:br>
              <a:rPr lang="en-US" dirty="0"/>
            </a:br>
            <a:r>
              <a:rPr lang="en-US" dirty="0"/>
              <a:t>&lt;p&gt;Some text.&lt;/p&gt;</a:t>
            </a:r>
            <a:br>
              <a:rPr lang="en-US" dirty="0"/>
            </a:br>
            <a:r>
              <a:rPr lang="en-US" dirty="0"/>
              <a:t/>
            </a:r>
            <a:br>
              <a:rPr lang="en-US" dirty="0"/>
            </a:br>
            <a:r>
              <a:rPr lang="en-US" dirty="0"/>
              <a:t>&lt;/body&gt;</a:t>
            </a:r>
            <a:br>
              <a:rPr lang="en-US" dirty="0"/>
            </a:br>
            <a:r>
              <a:rPr lang="en-US" dirty="0"/>
              <a:t>&lt;/html&gt; </a:t>
            </a:r>
          </a:p>
        </p:txBody>
      </p:sp>
    </p:spTree>
    <p:extLst>
      <p:ext uri="{BB962C8B-B14F-4D97-AF65-F5344CB8AC3E}">
        <p14:creationId xmlns:p14="http://schemas.microsoft.com/office/powerpoint/2010/main" val="38854410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normAutofit fontScale="85000" lnSpcReduction="20000"/>
          </a:bodyPr>
          <a:lstStyle/>
          <a:p>
            <a:fld id="{BE60B988-13BE-40D3-9FA8-E37A07F8527C}" type="slidenum">
              <a:rPr lang="ar-SA" smtClean="0">
                <a:latin typeface="Arial" pitchFamily="34" charset="0"/>
                <a:cs typeface="Arial" pitchFamily="34" charset="0"/>
              </a:rPr>
              <a:pPr/>
              <a:t>13</a:t>
            </a:fld>
            <a:endParaRPr lang="en-US" smtClean="0">
              <a:latin typeface="Arial" pitchFamily="34" charset="0"/>
              <a:cs typeface="Arial" pitchFamily="34" charset="0"/>
            </a:endParaRPr>
          </a:p>
        </p:txBody>
      </p:sp>
      <p:sp>
        <p:nvSpPr>
          <p:cNvPr id="8195" name="Rectangle 2"/>
          <p:cNvSpPr>
            <a:spLocks noGrp="1" noChangeArrowheads="1"/>
          </p:cNvSpPr>
          <p:nvPr>
            <p:ph type="title"/>
          </p:nvPr>
        </p:nvSpPr>
        <p:spPr>
          <a:xfrm>
            <a:off x="457200" y="555625"/>
            <a:ext cx="8229600" cy="769441"/>
          </a:xfrm>
          <a:noFill/>
        </p:spPr>
        <p:txBody>
          <a:bodyPr anchorCtr="1">
            <a:spAutoFit/>
          </a:bodyPr>
          <a:lstStyle/>
          <a:p>
            <a:pPr rtl="0" eaLnBrk="1" hangingPunct="1"/>
            <a:r>
              <a:rPr lang="en-US" dirty="0" smtClean="0">
                <a:solidFill>
                  <a:schemeClr val="accent1">
                    <a:tint val="83000"/>
                    <a:satMod val="150000"/>
                  </a:schemeClr>
                </a:solidFill>
              </a:rPr>
              <a:t>Include function – Example 2</a:t>
            </a:r>
          </a:p>
        </p:txBody>
      </p:sp>
      <p:graphicFrame>
        <p:nvGraphicFramePr>
          <p:cNvPr id="69635" name="Group 3"/>
          <p:cNvGraphicFramePr>
            <a:graphicFrameLocks noGrp="1"/>
          </p:cNvGraphicFramePr>
          <p:nvPr>
            <p:ph type="tbl" idx="1"/>
            <p:extLst>
              <p:ext uri="{D42A27DB-BD31-4B8C-83A1-F6EECF244321}">
                <p14:modId xmlns:p14="http://schemas.microsoft.com/office/powerpoint/2010/main" val="1391398598"/>
              </p:ext>
            </p:extLst>
          </p:nvPr>
        </p:nvGraphicFramePr>
        <p:xfrm>
          <a:off x="152400" y="1600200"/>
          <a:ext cx="8991600" cy="3657600"/>
        </p:xfrm>
        <a:graphic>
          <a:graphicData uri="http://schemas.openxmlformats.org/drawingml/2006/table">
            <a:tbl>
              <a:tblPr rtl="1"/>
              <a:tblGrid>
                <a:gridCol w="8991600"/>
              </a:tblGrid>
              <a:tr h="3429000">
                <a:tc>
                  <a:txBody>
                    <a:bodyPr/>
                    <a:lstStyle/>
                    <a:p>
                      <a:r>
                        <a:rPr lang="en-US" sz="2400" dirty="0" smtClean="0"/>
                        <a:t>Assume we have a standard menu file, called "menu.php", that should be used on all pages:</a:t>
                      </a:r>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r>
                        <a:rPr lang="en-US" sz="2400" dirty="0" smtClean="0"/>
                        <a:t>All pages in the </a:t>
                      </a:r>
                      <a:r>
                        <a:rPr lang="en-US" sz="2400" dirty="0" smtClean="0"/>
                        <a:t>website </a:t>
                      </a:r>
                      <a:r>
                        <a:rPr lang="en-US" sz="2400" dirty="0" smtClean="0"/>
                        <a:t>should include this menu file. Here is how it can be done:</a:t>
                      </a:r>
                    </a:p>
                  </a:txBody>
                  <a:tcPr marL="0" marR="0" marT="0" marB="0" anchor="ctr">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sp>
        <p:nvSpPr>
          <p:cNvPr id="6" name="Rectangle 5"/>
          <p:cNvSpPr/>
          <p:nvPr/>
        </p:nvSpPr>
        <p:spPr bwMode="auto">
          <a:xfrm>
            <a:off x="1828800" y="2362200"/>
            <a:ext cx="4953000" cy="19812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lgn="l">
              <a:defRPr/>
            </a:pPr>
            <a:r>
              <a:rPr lang="en-US" dirty="0"/>
              <a:t>&lt;a </a:t>
            </a:r>
            <a:r>
              <a:rPr lang="en-US" dirty="0" err="1"/>
              <a:t>href</a:t>
            </a:r>
            <a:r>
              <a:rPr lang="en-US" dirty="0"/>
              <a:t>="/default.php"&gt;Home&lt;/a&gt;</a:t>
            </a:r>
            <a:br>
              <a:rPr lang="en-US" dirty="0"/>
            </a:br>
            <a:r>
              <a:rPr lang="en-US" dirty="0"/>
              <a:t>&lt;a </a:t>
            </a:r>
            <a:r>
              <a:rPr lang="en-US" dirty="0" err="1"/>
              <a:t>href</a:t>
            </a:r>
            <a:r>
              <a:rPr lang="en-US" dirty="0"/>
              <a:t>="/tutorials.php"&gt;Tutorials&lt;/a&gt;</a:t>
            </a:r>
            <a:br>
              <a:rPr lang="en-US" dirty="0"/>
            </a:br>
            <a:r>
              <a:rPr lang="en-US" dirty="0"/>
              <a:t>&lt;a </a:t>
            </a:r>
            <a:r>
              <a:rPr lang="en-US" dirty="0" err="1"/>
              <a:t>href</a:t>
            </a:r>
            <a:r>
              <a:rPr lang="en-US" dirty="0"/>
              <a:t>="/references.php"&gt;References&lt;/a&gt;</a:t>
            </a:r>
            <a:br>
              <a:rPr lang="en-US" dirty="0"/>
            </a:br>
            <a:r>
              <a:rPr lang="en-US" dirty="0"/>
              <a:t>&lt;a </a:t>
            </a:r>
            <a:r>
              <a:rPr lang="en-US" dirty="0" err="1"/>
              <a:t>href</a:t>
            </a:r>
            <a:r>
              <a:rPr lang="en-US" dirty="0"/>
              <a:t>="/examples.php"&gt;Examples&lt;/a&gt; </a:t>
            </a:r>
            <a:br>
              <a:rPr lang="en-US" dirty="0"/>
            </a:br>
            <a:r>
              <a:rPr lang="en-US" dirty="0"/>
              <a:t>&lt;a </a:t>
            </a:r>
            <a:r>
              <a:rPr lang="en-US" dirty="0" err="1"/>
              <a:t>href</a:t>
            </a:r>
            <a:r>
              <a:rPr lang="en-US" dirty="0"/>
              <a:t>="/about.php"&gt;About Us&lt;/a&gt; </a:t>
            </a:r>
            <a:br>
              <a:rPr lang="en-US" dirty="0"/>
            </a:br>
            <a:r>
              <a:rPr lang="en-US" dirty="0"/>
              <a:t>&lt;a </a:t>
            </a:r>
            <a:r>
              <a:rPr lang="en-US" dirty="0" err="1"/>
              <a:t>href</a:t>
            </a:r>
            <a:r>
              <a:rPr lang="en-US" dirty="0"/>
              <a:t>="/contact.php"&gt;Contact Us&lt;/a&gt; </a:t>
            </a:r>
          </a:p>
        </p:txBody>
      </p:sp>
      <p:sp>
        <p:nvSpPr>
          <p:cNvPr id="7" name="Rectangle 6"/>
          <p:cNvSpPr/>
          <p:nvPr/>
        </p:nvSpPr>
        <p:spPr bwMode="auto">
          <a:xfrm>
            <a:off x="2209800" y="4876800"/>
            <a:ext cx="4953000" cy="17526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lgn="l">
              <a:defRPr/>
            </a:pPr>
            <a:r>
              <a:rPr lang="en-US" dirty="0"/>
              <a:t>&lt;div class="</a:t>
            </a:r>
            <a:r>
              <a:rPr lang="en-US" dirty="0" err="1"/>
              <a:t>leftmenu</a:t>
            </a:r>
            <a:r>
              <a:rPr lang="en-US" dirty="0"/>
              <a:t>"&gt;</a:t>
            </a:r>
            <a:br>
              <a:rPr lang="en-US" dirty="0"/>
            </a:br>
            <a:r>
              <a:rPr lang="en-US" dirty="0"/>
              <a:t>&lt;?</a:t>
            </a:r>
            <a:r>
              <a:rPr lang="en-US" dirty="0" err="1"/>
              <a:t>php</a:t>
            </a:r>
            <a:r>
              <a:rPr lang="en-US" dirty="0"/>
              <a:t> include("menu.php"); ?&gt;</a:t>
            </a:r>
            <a:br>
              <a:rPr lang="en-US" dirty="0"/>
            </a:br>
            <a:r>
              <a:rPr lang="en-US" dirty="0"/>
              <a:t>&lt;/div&gt;</a:t>
            </a:r>
            <a:br>
              <a:rPr lang="en-US" dirty="0"/>
            </a:br>
            <a:r>
              <a:rPr lang="en-US" dirty="0"/>
              <a:t/>
            </a:r>
            <a:br>
              <a:rPr lang="en-US" dirty="0"/>
            </a:br>
            <a:r>
              <a:rPr lang="en-US" dirty="0"/>
              <a:t>&lt;h1&gt;Welcome to my home page.&lt;/h1&gt;</a:t>
            </a:r>
            <a:br>
              <a:rPr lang="en-US" dirty="0"/>
            </a:br>
            <a:r>
              <a:rPr lang="en-US" dirty="0"/>
              <a:t>&lt;p&gt;Some text.&lt;/p&gt;</a:t>
            </a:r>
            <a:br>
              <a:rPr lang="en-US" dirty="0"/>
            </a:br>
            <a:endParaRPr lang="en-US" dirty="0"/>
          </a:p>
        </p:txBody>
      </p:sp>
    </p:spTree>
    <p:extLst>
      <p:ext uri="{BB962C8B-B14F-4D97-AF65-F5344CB8AC3E}">
        <p14:creationId xmlns:p14="http://schemas.microsoft.com/office/powerpoint/2010/main" val="9009607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normAutofit fontScale="85000" lnSpcReduction="20000"/>
          </a:bodyPr>
          <a:lstStyle/>
          <a:p>
            <a:fld id="{799EBC7D-3C5A-415C-A4FF-635BCA287D89}" type="slidenum">
              <a:rPr lang="ar-SA" smtClean="0">
                <a:latin typeface="Arial" pitchFamily="34" charset="0"/>
                <a:cs typeface="Arial" pitchFamily="34" charset="0"/>
              </a:rPr>
              <a:pPr/>
              <a:t>14</a:t>
            </a:fld>
            <a:endParaRPr lang="en-US" smtClean="0">
              <a:latin typeface="Arial" pitchFamily="34" charset="0"/>
              <a:cs typeface="Arial" pitchFamily="34" charset="0"/>
            </a:endParaRPr>
          </a:p>
        </p:txBody>
      </p:sp>
      <p:sp>
        <p:nvSpPr>
          <p:cNvPr id="10243" name="Rectangle 2"/>
          <p:cNvSpPr>
            <a:spLocks noGrp="1" noChangeArrowheads="1"/>
          </p:cNvSpPr>
          <p:nvPr>
            <p:ph type="title"/>
          </p:nvPr>
        </p:nvSpPr>
        <p:spPr>
          <a:xfrm>
            <a:off x="457200" y="555625"/>
            <a:ext cx="8229600" cy="769441"/>
          </a:xfrm>
          <a:noFill/>
        </p:spPr>
        <p:txBody>
          <a:bodyPr anchorCtr="1">
            <a:spAutoFit/>
          </a:bodyPr>
          <a:lstStyle/>
          <a:p>
            <a:pPr rtl="0" eaLnBrk="1" hangingPunct="1"/>
            <a:r>
              <a:rPr lang="en-US" dirty="0" smtClean="0">
                <a:solidFill>
                  <a:schemeClr val="accent1">
                    <a:tint val="83000"/>
                    <a:satMod val="150000"/>
                  </a:schemeClr>
                </a:solidFill>
              </a:rPr>
              <a:t>require function – Example </a:t>
            </a:r>
          </a:p>
        </p:txBody>
      </p:sp>
      <p:graphicFrame>
        <p:nvGraphicFramePr>
          <p:cNvPr id="69635" name="Group 3"/>
          <p:cNvGraphicFramePr>
            <a:graphicFrameLocks noGrp="1"/>
          </p:cNvGraphicFramePr>
          <p:nvPr>
            <p:ph type="tbl" idx="1"/>
            <p:extLst/>
          </p:nvPr>
        </p:nvGraphicFramePr>
        <p:xfrm>
          <a:off x="152400" y="1219200"/>
          <a:ext cx="8991600" cy="5120640"/>
        </p:xfrm>
        <a:graphic>
          <a:graphicData uri="http://schemas.openxmlformats.org/drawingml/2006/table">
            <a:tbl>
              <a:tblPr rtl="1"/>
              <a:tblGrid>
                <a:gridCol w="8991600"/>
              </a:tblGrid>
              <a:tr h="2057400">
                <a:tc>
                  <a:txBody>
                    <a:bodyPr/>
                    <a:lstStyle/>
                    <a:p>
                      <a:pPr algn="just"/>
                      <a:endParaRPr lang="en-US" sz="2400" dirty="0" smtClean="0"/>
                    </a:p>
                    <a:p>
                      <a:pPr algn="just"/>
                      <a:endParaRPr lang="en-US" sz="2400" dirty="0" smtClean="0"/>
                    </a:p>
                    <a:p>
                      <a:pPr algn="just"/>
                      <a:endParaRPr lang="en-US" sz="2400" dirty="0" smtClean="0"/>
                    </a:p>
                    <a:p>
                      <a:pPr algn="just"/>
                      <a:endParaRPr lang="en-US" sz="2400" dirty="0" smtClean="0"/>
                    </a:p>
                    <a:p>
                      <a:pPr algn="just"/>
                      <a:endParaRPr lang="en-US" sz="2400" dirty="0" smtClean="0"/>
                    </a:p>
                    <a:p>
                      <a:pPr algn="just"/>
                      <a:endParaRPr lang="en-US" sz="2400" dirty="0" smtClean="0"/>
                    </a:p>
                    <a:p>
                      <a:pPr algn="just"/>
                      <a:endParaRPr lang="en-US" sz="2400" dirty="0" smtClean="0"/>
                    </a:p>
                    <a:p>
                      <a:pPr algn="just"/>
                      <a:endParaRPr lang="en-US" sz="2400" dirty="0" smtClean="0"/>
                    </a:p>
                    <a:p>
                      <a:pPr algn="just"/>
                      <a:endParaRPr lang="en-US" sz="2400" dirty="0" smtClean="0"/>
                    </a:p>
                    <a:p>
                      <a:pPr algn="just"/>
                      <a:endParaRPr lang="en-US" sz="2400" dirty="0" smtClean="0"/>
                    </a:p>
                    <a:p>
                      <a:r>
                        <a:rPr lang="en-US" sz="2400" dirty="0" smtClean="0"/>
                        <a:t>It  is identical to include(), except that it handles errors differently.</a:t>
                      </a:r>
                    </a:p>
                    <a:p>
                      <a:r>
                        <a:rPr lang="en-US" sz="2400" dirty="0" smtClean="0"/>
                        <a:t>If an error occurs, it generates a fatal error, and the script will stop.</a:t>
                      </a:r>
                    </a:p>
                    <a:p>
                      <a:pPr algn="just"/>
                      <a:r>
                        <a:rPr lang="en-US" sz="2400" dirty="0" smtClean="0"/>
                        <a:t>The echo statement is not executed, because the script execution stopped after the fatal error.</a:t>
                      </a:r>
                    </a:p>
                  </a:txBody>
                  <a:tcPr marL="0" marR="0" marT="0" marB="0" anchor="ctr">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sp>
        <p:nvSpPr>
          <p:cNvPr id="7" name="Rectangle 6"/>
          <p:cNvSpPr/>
          <p:nvPr/>
        </p:nvSpPr>
        <p:spPr bwMode="auto">
          <a:xfrm>
            <a:off x="533400" y="1371600"/>
            <a:ext cx="4953000" cy="29718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lgn="l">
              <a:defRPr/>
            </a:pPr>
            <a:r>
              <a:rPr lang="en-US" dirty="0"/>
              <a:t>&lt;html&gt;</a:t>
            </a:r>
            <a:br>
              <a:rPr lang="en-US" dirty="0"/>
            </a:br>
            <a:r>
              <a:rPr lang="en-US" dirty="0"/>
              <a:t>&lt;body&gt;</a:t>
            </a:r>
            <a:br>
              <a:rPr lang="en-US" dirty="0"/>
            </a:br>
            <a:r>
              <a:rPr lang="en-US" dirty="0"/>
              <a:t/>
            </a:r>
            <a:br>
              <a:rPr lang="en-US" dirty="0"/>
            </a:br>
            <a:r>
              <a:rPr lang="en-US" dirty="0"/>
              <a:t>&lt;?</a:t>
            </a:r>
            <a:r>
              <a:rPr lang="en-US" dirty="0" err="1"/>
              <a:t>php</a:t>
            </a:r>
            <a:r>
              <a:rPr lang="en-US" dirty="0"/>
              <a:t/>
            </a:r>
            <a:br>
              <a:rPr lang="en-US" dirty="0"/>
            </a:br>
            <a:r>
              <a:rPr lang="en-US" dirty="0"/>
              <a:t>require("wrongFile.php");</a:t>
            </a:r>
            <a:br>
              <a:rPr lang="en-US" dirty="0"/>
            </a:br>
            <a:r>
              <a:rPr lang="en-US" dirty="0"/>
              <a:t>echo "Hello World!";</a:t>
            </a:r>
            <a:br>
              <a:rPr lang="en-US" dirty="0"/>
            </a:br>
            <a:r>
              <a:rPr lang="en-US" dirty="0"/>
              <a:t>?&gt;</a:t>
            </a:r>
            <a:br>
              <a:rPr lang="en-US" dirty="0"/>
            </a:br>
            <a:r>
              <a:rPr lang="en-US" dirty="0"/>
              <a:t/>
            </a:r>
            <a:br>
              <a:rPr lang="en-US" dirty="0"/>
            </a:br>
            <a:r>
              <a:rPr lang="en-US" dirty="0"/>
              <a:t>&lt;/body&gt;</a:t>
            </a:r>
            <a:br>
              <a:rPr lang="en-US" dirty="0"/>
            </a:br>
            <a:r>
              <a:rPr lang="en-US" dirty="0"/>
              <a:t>&lt;/html&gt; </a:t>
            </a:r>
          </a:p>
        </p:txBody>
      </p:sp>
      <p:sp>
        <p:nvSpPr>
          <p:cNvPr id="8" name="Rectangle 7"/>
          <p:cNvSpPr/>
          <p:nvPr/>
        </p:nvSpPr>
        <p:spPr bwMode="auto">
          <a:xfrm>
            <a:off x="3657600" y="1752600"/>
            <a:ext cx="4953000" cy="31242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lgn="l">
              <a:defRPr/>
            </a:pPr>
            <a:r>
              <a:rPr lang="en-US" b="1" dirty="0">
                <a:solidFill>
                  <a:srgbClr val="FF0000"/>
                </a:solidFill>
              </a:rPr>
              <a:t>	</a:t>
            </a:r>
            <a:r>
              <a:rPr lang="en-US" b="1" u="sng" dirty="0" smtClean="0">
                <a:solidFill>
                  <a:srgbClr val="FF0000"/>
                </a:solidFill>
              </a:rPr>
              <a:t>Error  </a:t>
            </a:r>
            <a:r>
              <a:rPr lang="en-US" b="1" u="sng" dirty="0">
                <a:solidFill>
                  <a:srgbClr val="FF0000"/>
                </a:solidFill>
              </a:rPr>
              <a:t>Message:</a:t>
            </a:r>
          </a:p>
          <a:p>
            <a:pPr algn="l">
              <a:defRPr/>
            </a:pPr>
            <a:r>
              <a:rPr lang="en-US" b="1" dirty="0"/>
              <a:t>Warning: </a:t>
            </a:r>
            <a:r>
              <a:rPr lang="en-US" dirty="0"/>
              <a:t>require(wrongFile.php) [</a:t>
            </a:r>
            <a:r>
              <a:rPr lang="en-US" dirty="0" err="1"/>
              <a:t>function.require</a:t>
            </a:r>
            <a:r>
              <a:rPr lang="en-US" dirty="0"/>
              <a:t>]:</a:t>
            </a:r>
            <a:br>
              <a:rPr lang="en-US" dirty="0"/>
            </a:br>
            <a:r>
              <a:rPr lang="en-US" dirty="0"/>
              <a:t>failed to open stream:</a:t>
            </a:r>
            <a:br>
              <a:rPr lang="en-US" dirty="0"/>
            </a:br>
            <a:r>
              <a:rPr lang="en-US" dirty="0"/>
              <a:t>No such file or directory in C:\home\website\test.php on line 5</a:t>
            </a:r>
            <a:br>
              <a:rPr lang="en-US" dirty="0"/>
            </a:br>
            <a:r>
              <a:rPr lang="en-US" dirty="0"/>
              <a:t/>
            </a:r>
            <a:br>
              <a:rPr lang="en-US" dirty="0"/>
            </a:br>
            <a:r>
              <a:rPr lang="en-US" b="1" dirty="0"/>
              <a:t>Fatal error:</a:t>
            </a:r>
            <a:r>
              <a:rPr lang="en-US" dirty="0"/>
              <a:t> require() [</a:t>
            </a:r>
            <a:r>
              <a:rPr lang="en-US" dirty="0" err="1"/>
              <a:t>function.require</a:t>
            </a:r>
            <a:r>
              <a:rPr lang="en-US" dirty="0"/>
              <a:t>]:</a:t>
            </a:r>
            <a:br>
              <a:rPr lang="en-US" dirty="0"/>
            </a:br>
            <a:r>
              <a:rPr lang="en-US" dirty="0"/>
              <a:t>Failed opening required 'wrongFile.php'</a:t>
            </a:r>
            <a:br>
              <a:rPr lang="en-US" dirty="0"/>
            </a:br>
            <a:r>
              <a:rPr lang="en-US" dirty="0"/>
              <a:t>(</a:t>
            </a:r>
            <a:r>
              <a:rPr lang="en-US" dirty="0" err="1"/>
              <a:t>include_path</a:t>
            </a:r>
            <a:r>
              <a:rPr lang="en-US" dirty="0"/>
              <a:t>='.;C:\php5\pear')</a:t>
            </a:r>
            <a:br>
              <a:rPr lang="en-US" dirty="0"/>
            </a:br>
            <a:r>
              <a:rPr lang="en-US" dirty="0"/>
              <a:t>in C:\home\website\test.php on line 5 </a:t>
            </a:r>
          </a:p>
        </p:txBody>
      </p:sp>
    </p:spTree>
    <p:extLst>
      <p:ext uri="{BB962C8B-B14F-4D97-AF65-F5344CB8AC3E}">
        <p14:creationId xmlns:p14="http://schemas.microsoft.com/office/powerpoint/2010/main" val="20776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2000"/>
                                        <p:tgtEl>
                                          <p:spTgt spid="7">
                                            <p:bg/>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blinds(horizontal)">
                                      <p:cBhvr>
                                        <p:cTn id="10" dur="5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69635"/>
                                        </p:tgtEl>
                                        <p:attrNameLst>
                                          <p:attrName>style.visibility</p:attrName>
                                        </p:attrNameLst>
                                      </p:cBhvr>
                                      <p:to>
                                        <p:strVal val="visible"/>
                                      </p:to>
                                    </p:set>
                                    <p:animEffect transition="in" filter="blinds(horizontal)">
                                      <p:cBhvr>
                                        <p:cTn id="20" dur="500"/>
                                        <p:tgtEl>
                                          <p:spTgt spid="696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normAutofit fontScale="85000" lnSpcReduction="20000"/>
          </a:bodyPr>
          <a:lstStyle/>
          <a:p>
            <a:fld id="{9262EE88-5F21-405C-8C2E-27F92CBD1313}" type="slidenum">
              <a:rPr lang="ar-SA" smtClean="0">
                <a:latin typeface="Arial" pitchFamily="34" charset="0"/>
                <a:cs typeface="Arial" pitchFamily="34" charset="0"/>
              </a:rPr>
              <a:pPr/>
              <a:t>15</a:t>
            </a:fld>
            <a:endParaRPr lang="en-US" smtClean="0">
              <a:latin typeface="Arial" pitchFamily="34" charset="0"/>
              <a:cs typeface="Arial" pitchFamily="34" charset="0"/>
            </a:endParaRPr>
          </a:p>
        </p:txBody>
      </p:sp>
      <p:sp>
        <p:nvSpPr>
          <p:cNvPr id="13315" name="Rectangle 2"/>
          <p:cNvSpPr>
            <a:spLocks noGrp="1" noChangeArrowheads="1"/>
          </p:cNvSpPr>
          <p:nvPr>
            <p:ph type="title"/>
          </p:nvPr>
        </p:nvSpPr>
        <p:spPr>
          <a:xfrm>
            <a:off x="457200" y="555625"/>
            <a:ext cx="8229600" cy="769441"/>
          </a:xfrm>
          <a:noFill/>
        </p:spPr>
        <p:txBody>
          <a:bodyPr anchorCtr="1">
            <a:spAutoFit/>
          </a:bodyPr>
          <a:lstStyle/>
          <a:p>
            <a:pPr rtl="0" eaLnBrk="1" hangingPunct="1"/>
            <a:r>
              <a:rPr lang="en-US" dirty="0" smtClean="0">
                <a:solidFill>
                  <a:schemeClr val="accent1">
                    <a:tint val="83000"/>
                    <a:satMod val="150000"/>
                  </a:schemeClr>
                </a:solidFill>
              </a:rPr>
              <a:t>Cookies</a:t>
            </a:r>
          </a:p>
        </p:txBody>
      </p:sp>
      <p:graphicFrame>
        <p:nvGraphicFramePr>
          <p:cNvPr id="69635" name="Group 3"/>
          <p:cNvGraphicFramePr>
            <a:graphicFrameLocks noGrp="1"/>
          </p:cNvGraphicFramePr>
          <p:nvPr>
            <p:ph type="tbl" idx="1"/>
            <p:extLst/>
          </p:nvPr>
        </p:nvGraphicFramePr>
        <p:xfrm>
          <a:off x="381000" y="1676400"/>
          <a:ext cx="4800600" cy="5041392"/>
        </p:xfrm>
        <a:graphic>
          <a:graphicData uri="http://schemas.openxmlformats.org/drawingml/2006/table">
            <a:tbl>
              <a:tblPr rtl="1"/>
              <a:tblGrid>
                <a:gridCol w="4800600"/>
              </a:tblGrid>
              <a:tr h="3124200">
                <a:tc>
                  <a:txBody>
                    <a:bodyPr/>
                    <a:lstStyle/>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r>
                        <a:rPr lang="en-US" sz="2800" dirty="0" smtClean="0"/>
                        <a:t>Used to identify a user. </a:t>
                      </a: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r>
                        <a:rPr lang="en-US" sz="2800" dirty="0" smtClean="0"/>
                        <a:t>A small file that the server embeds on the user's computer. </a:t>
                      </a: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r>
                        <a:rPr lang="en-US" sz="2800" dirty="0" smtClean="0"/>
                        <a:t>Each time the same computer requests a page with a browser, it will send the cookie too. </a:t>
                      </a: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r>
                        <a:rPr lang="en-US" sz="2800" dirty="0" smtClean="0"/>
                        <a:t>With PHP, you can both create and retrieve cookie values.</a:t>
                      </a: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6" name="Group 3"/>
          <p:cNvGraphicFramePr>
            <a:graphicFrameLocks/>
          </p:cNvGraphicFramePr>
          <p:nvPr>
            <p:extLst/>
          </p:nvPr>
        </p:nvGraphicFramePr>
        <p:xfrm>
          <a:off x="5105400" y="1676400"/>
          <a:ext cx="3962400" cy="5029200"/>
        </p:xfrm>
        <a:graphic>
          <a:graphicData uri="http://schemas.openxmlformats.org/drawingml/2006/table">
            <a:tbl>
              <a:tblPr rtl="1"/>
              <a:tblGrid>
                <a:gridCol w="3962400"/>
              </a:tblGrid>
              <a:tr h="5029200">
                <a:tc>
                  <a:txBody>
                    <a:bodyPr/>
                    <a:lstStyle/>
                    <a:p>
                      <a:pPr>
                        <a:buFont typeface="Wingdings" pitchFamily="2" charset="2"/>
                        <a:buChar char="§"/>
                      </a:pPr>
                      <a:r>
                        <a:rPr lang="en-US" sz="2400" dirty="0" smtClean="0"/>
                        <a:t>The </a:t>
                      </a:r>
                      <a:r>
                        <a:rPr lang="en-US" sz="2400" dirty="0" err="1" smtClean="0"/>
                        <a:t>setcookie</a:t>
                      </a:r>
                      <a:r>
                        <a:rPr lang="en-US" sz="2400" dirty="0" smtClean="0"/>
                        <a:t>() function is used to set a cookie.</a:t>
                      </a:r>
                    </a:p>
                    <a:p>
                      <a:endParaRPr lang="en-US" sz="2400" b="1" dirty="0" smtClean="0"/>
                    </a:p>
                    <a:p>
                      <a:r>
                        <a:rPr lang="en-US" sz="2400" b="1" dirty="0" smtClean="0"/>
                        <a:t>Note:</a:t>
                      </a:r>
                      <a:r>
                        <a:rPr lang="en-US" sz="2400" dirty="0" smtClean="0"/>
                        <a:t> The </a:t>
                      </a:r>
                      <a:r>
                        <a:rPr lang="en-US" sz="2400" dirty="0" err="1" smtClean="0"/>
                        <a:t>setcookie</a:t>
                      </a:r>
                      <a:r>
                        <a:rPr lang="en-US" sz="2400" dirty="0" smtClean="0"/>
                        <a:t>() function must appear BEFORE the &lt;html&gt; tag. </a:t>
                      </a:r>
                      <a:endParaRPr kumimoji="0" lang="en-US" sz="2400" b="0" i="0" u="none" strike="noStrike" cap="none" normalizeH="0" baseline="0" dirty="0" smtClean="0">
                        <a:ln>
                          <a:noFill/>
                        </a:ln>
                        <a:solidFill>
                          <a:schemeClr val="tx1"/>
                        </a:solidFill>
                        <a:effectLst/>
                        <a:latin typeface="Arial" charset="0"/>
                        <a:cs typeface="Arial" charset="0"/>
                      </a:endParaRP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endParaRPr lang="en-US" sz="2400" dirty="0" smtClean="0"/>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r>
                        <a:rPr lang="en-US" sz="2400" dirty="0" err="1" smtClean="0"/>
                        <a:t>setcookie</a:t>
                      </a:r>
                      <a:r>
                        <a:rPr lang="en-US" sz="2400" dirty="0" smtClean="0"/>
                        <a:t>(</a:t>
                      </a:r>
                      <a:r>
                        <a:rPr lang="en-US" sz="2400" i="1" dirty="0" smtClean="0"/>
                        <a:t>name, value, expire, path, domain</a:t>
                      </a:r>
                      <a:r>
                        <a:rPr lang="en-US" sz="2400" dirty="0" smtClean="0"/>
                        <a:t>)</a:t>
                      </a: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endParaRPr kumimoji="0" lang="en-US" sz="2400" b="0" i="0" u="none" strike="noStrike" cap="none" normalizeH="0" baseline="0" dirty="0" smtClean="0">
                        <a:ln>
                          <a:noFill/>
                        </a:ln>
                        <a:solidFill>
                          <a:schemeClr val="tx1"/>
                        </a:solidFill>
                        <a:effectLst/>
                        <a:latin typeface="Arial" charset="0"/>
                        <a:cs typeface="Arial" charset="0"/>
                      </a:endParaRPr>
                    </a:p>
                  </a:txBody>
                  <a:tcPr horzOverflow="overflow">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32744591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normAutofit fontScale="85000" lnSpcReduction="20000"/>
          </a:bodyPr>
          <a:lstStyle/>
          <a:p>
            <a:fld id="{28A9EEF9-E667-465E-B98A-27A5D6460DE8}" type="slidenum">
              <a:rPr lang="ar-SA" smtClean="0">
                <a:latin typeface="Arial" pitchFamily="34" charset="0"/>
                <a:cs typeface="Arial" pitchFamily="34" charset="0"/>
              </a:rPr>
              <a:pPr/>
              <a:t>16</a:t>
            </a:fld>
            <a:endParaRPr lang="en-US" smtClean="0">
              <a:latin typeface="Arial" pitchFamily="34" charset="0"/>
              <a:cs typeface="Arial" pitchFamily="34" charset="0"/>
            </a:endParaRPr>
          </a:p>
        </p:txBody>
      </p:sp>
      <p:sp>
        <p:nvSpPr>
          <p:cNvPr id="15363" name="Rectangle 2"/>
          <p:cNvSpPr>
            <a:spLocks noGrp="1" noChangeArrowheads="1"/>
          </p:cNvSpPr>
          <p:nvPr>
            <p:ph type="title"/>
          </p:nvPr>
        </p:nvSpPr>
        <p:spPr>
          <a:xfrm>
            <a:off x="457200" y="555625"/>
            <a:ext cx="8229600" cy="769441"/>
          </a:xfrm>
          <a:noFill/>
        </p:spPr>
        <p:txBody>
          <a:bodyPr anchorCtr="1">
            <a:spAutoFit/>
          </a:bodyPr>
          <a:lstStyle/>
          <a:p>
            <a:pPr rtl="0" eaLnBrk="1" hangingPunct="1"/>
            <a:r>
              <a:rPr lang="en-US" dirty="0" smtClean="0">
                <a:solidFill>
                  <a:schemeClr val="accent1">
                    <a:tint val="83000"/>
                    <a:satMod val="150000"/>
                  </a:schemeClr>
                </a:solidFill>
              </a:rPr>
              <a:t>Create a Cookie - Example</a:t>
            </a:r>
          </a:p>
        </p:txBody>
      </p:sp>
      <p:graphicFrame>
        <p:nvGraphicFramePr>
          <p:cNvPr id="69635" name="Group 3"/>
          <p:cNvGraphicFramePr>
            <a:graphicFrameLocks noGrp="1"/>
          </p:cNvGraphicFramePr>
          <p:nvPr>
            <p:ph type="tbl" idx="1"/>
          </p:nvPr>
        </p:nvGraphicFramePr>
        <p:xfrm>
          <a:off x="304800" y="1600200"/>
          <a:ext cx="8686800" cy="4553712"/>
        </p:xfrm>
        <a:graphic>
          <a:graphicData uri="http://schemas.openxmlformats.org/drawingml/2006/table">
            <a:tbl>
              <a:tblPr rtl="1"/>
              <a:tblGrid>
                <a:gridCol w="8686800"/>
              </a:tblGrid>
              <a:tr h="4172712">
                <a:tc>
                  <a:txBody>
                    <a:bodyPr/>
                    <a:lstStyle/>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r>
                        <a:rPr lang="en-US" sz="2400" dirty="0" smtClean="0"/>
                        <a:t> We will create a cookie named "user" and assign the value</a:t>
                      </a:r>
                      <a:r>
                        <a:rPr lang="en-US" sz="2400" baseline="0" dirty="0" smtClean="0"/>
                        <a:t> </a:t>
                      </a:r>
                      <a:r>
                        <a:rPr lang="en-US" sz="2400" dirty="0" smtClean="0"/>
                        <a:t>"Alex" to it. We also specify that the cookie should expire after one hour(3600 second):</a:t>
                      </a: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endParaRPr lang="en-US" sz="2400" dirty="0" smtClean="0"/>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endParaRPr kumimoji="0" lang="en-US" sz="2400" b="0" i="0" u="none" strike="noStrike" cap="none" normalizeH="0" baseline="0" dirty="0" smtClean="0">
                        <a:ln>
                          <a:noFill/>
                        </a:ln>
                        <a:solidFill>
                          <a:schemeClr val="tx1"/>
                        </a:solidFill>
                        <a:effectLst/>
                        <a:latin typeface="Arial" charset="0"/>
                        <a:cs typeface="Arial" charset="0"/>
                      </a:endParaRP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endParaRPr kumimoji="0" lang="en-US" sz="2400" b="0" i="0" u="none" strike="noStrike" cap="none" normalizeH="0" baseline="0" dirty="0" smtClean="0">
                        <a:ln>
                          <a:noFill/>
                        </a:ln>
                        <a:solidFill>
                          <a:schemeClr val="tx1"/>
                        </a:solidFill>
                        <a:effectLst/>
                        <a:latin typeface="Arial" charset="0"/>
                        <a:cs typeface="Arial" charset="0"/>
                      </a:endParaRP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endParaRPr kumimoji="0" lang="en-US" sz="2400" b="0" i="0" u="none" strike="noStrike" cap="none" normalizeH="0" baseline="0" dirty="0" smtClean="0">
                        <a:ln>
                          <a:noFill/>
                        </a:ln>
                        <a:solidFill>
                          <a:schemeClr val="tx1"/>
                        </a:solidFill>
                        <a:effectLst/>
                        <a:latin typeface="Arial" charset="0"/>
                        <a:cs typeface="Arial" charset="0"/>
                      </a:endParaRP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endParaRPr kumimoji="0" lang="en-US" sz="2400" b="0" i="0" u="none" strike="noStrike" cap="none" normalizeH="0" baseline="0" dirty="0" smtClean="0">
                        <a:ln>
                          <a:noFill/>
                        </a:ln>
                        <a:solidFill>
                          <a:schemeClr val="tx1"/>
                        </a:solidFill>
                        <a:effectLst/>
                        <a:latin typeface="Arial" charset="0"/>
                        <a:cs typeface="Arial" charset="0"/>
                      </a:endParaRP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r>
                        <a:rPr lang="en-US" sz="2400" b="1" dirty="0" smtClean="0"/>
                        <a:t>Note: </a:t>
                      </a:r>
                      <a:r>
                        <a:rPr lang="en-US" sz="2400" dirty="0" smtClean="0"/>
                        <a:t>The value of the cookie is automatically</a:t>
                      </a:r>
                      <a:r>
                        <a:rPr lang="en-US" sz="2400" baseline="0" dirty="0" smtClean="0"/>
                        <a:t> </a:t>
                      </a:r>
                      <a:r>
                        <a:rPr lang="en-US" sz="2400" dirty="0" err="1" smtClean="0"/>
                        <a:t>URLencoded</a:t>
                      </a:r>
                      <a:r>
                        <a:rPr lang="en-US" sz="2400" dirty="0" smtClean="0"/>
                        <a:t> when sending the cookie, and automatically decoded when received (to prevent </a:t>
                      </a:r>
                      <a:r>
                        <a:rPr lang="en-US" sz="2400" dirty="0" err="1" smtClean="0"/>
                        <a:t>URLencoding</a:t>
                      </a:r>
                      <a:r>
                        <a:rPr lang="en-US" sz="2400" dirty="0" smtClean="0"/>
                        <a:t>, use</a:t>
                      </a:r>
                      <a:r>
                        <a:rPr lang="en-US" sz="2400" baseline="0" dirty="0" smtClean="0"/>
                        <a:t> </a:t>
                      </a:r>
                      <a:r>
                        <a:rPr lang="en-US" sz="2400" dirty="0" err="1" smtClean="0"/>
                        <a:t>setrawcookie</a:t>
                      </a:r>
                      <a:r>
                        <a:rPr lang="en-US" sz="2400" dirty="0" smtClean="0"/>
                        <a:t>() instead).</a:t>
                      </a:r>
                      <a:endParaRPr kumimoji="0" lang="en-US" sz="2400" b="0" i="0" u="none" strike="noStrike" cap="none" normalizeH="0" baseline="0" dirty="0" smtClean="0">
                        <a:ln>
                          <a:noFill/>
                        </a:ln>
                        <a:solidFill>
                          <a:schemeClr val="tx1"/>
                        </a:solidFill>
                        <a:effectLst/>
                        <a:latin typeface="Arial" charset="0"/>
                        <a:cs typeface="Arial" charset="0"/>
                      </a:endParaRPr>
                    </a:p>
                  </a:txBody>
                  <a:tcPr horzOverflow="overflow">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sp>
        <p:nvSpPr>
          <p:cNvPr id="6" name="Rectangle 5"/>
          <p:cNvSpPr/>
          <p:nvPr/>
        </p:nvSpPr>
        <p:spPr bwMode="auto">
          <a:xfrm>
            <a:off x="990600" y="2743200"/>
            <a:ext cx="4953000" cy="17526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lgn="l">
              <a:defRPr/>
            </a:pPr>
            <a:r>
              <a:rPr lang="en-US" dirty="0"/>
              <a:t>&lt;?</a:t>
            </a:r>
            <a:r>
              <a:rPr lang="en-US" dirty="0" err="1"/>
              <a:t>php</a:t>
            </a:r>
            <a:r>
              <a:rPr lang="en-US" dirty="0"/>
              <a:t/>
            </a:r>
            <a:br>
              <a:rPr lang="en-US" dirty="0"/>
            </a:br>
            <a:r>
              <a:rPr lang="en-US" dirty="0" err="1"/>
              <a:t>setcookie</a:t>
            </a:r>
            <a:r>
              <a:rPr lang="en-US" dirty="0"/>
              <a:t>("user", "Alex ", time()+3600);</a:t>
            </a:r>
            <a:br>
              <a:rPr lang="en-US" dirty="0"/>
            </a:br>
            <a:r>
              <a:rPr lang="en-US" dirty="0"/>
              <a:t>?&gt;</a:t>
            </a:r>
            <a:br>
              <a:rPr lang="en-US" dirty="0"/>
            </a:br>
            <a:r>
              <a:rPr lang="en-US" dirty="0"/>
              <a:t/>
            </a:r>
            <a:br>
              <a:rPr lang="en-US" dirty="0"/>
            </a:br>
            <a:r>
              <a:rPr lang="en-US" dirty="0"/>
              <a:t>&lt;html&gt;</a:t>
            </a:r>
          </a:p>
          <a:p>
            <a:pPr algn="l">
              <a:defRPr/>
            </a:pPr>
            <a:r>
              <a:rPr lang="en-US" dirty="0"/>
              <a:t>….</a:t>
            </a:r>
          </a:p>
        </p:txBody>
      </p:sp>
    </p:spTree>
    <p:extLst>
      <p:ext uri="{BB962C8B-B14F-4D97-AF65-F5344CB8AC3E}">
        <p14:creationId xmlns:p14="http://schemas.microsoft.com/office/powerpoint/2010/main" val="23925452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normAutofit fontScale="85000" lnSpcReduction="20000"/>
          </a:bodyPr>
          <a:lstStyle/>
          <a:p>
            <a:fld id="{86EA3034-6326-4B28-B3B2-CAC3C445B7D0}" type="slidenum">
              <a:rPr lang="ar-SA" smtClean="0">
                <a:latin typeface="Arial" pitchFamily="34" charset="0"/>
                <a:cs typeface="Arial" pitchFamily="34" charset="0"/>
              </a:rPr>
              <a:pPr/>
              <a:t>17</a:t>
            </a:fld>
            <a:endParaRPr lang="en-US" smtClean="0">
              <a:latin typeface="Arial" pitchFamily="34" charset="0"/>
              <a:cs typeface="Arial" pitchFamily="34" charset="0"/>
            </a:endParaRPr>
          </a:p>
        </p:txBody>
      </p:sp>
      <p:sp>
        <p:nvSpPr>
          <p:cNvPr id="16387" name="Rectangle 2"/>
          <p:cNvSpPr>
            <a:spLocks noGrp="1" noChangeArrowheads="1"/>
          </p:cNvSpPr>
          <p:nvPr>
            <p:ph type="title"/>
          </p:nvPr>
        </p:nvSpPr>
        <p:spPr>
          <a:xfrm>
            <a:off x="457200" y="555625"/>
            <a:ext cx="8229600" cy="769441"/>
          </a:xfrm>
          <a:noFill/>
        </p:spPr>
        <p:txBody>
          <a:bodyPr anchorCtr="1">
            <a:spAutoFit/>
          </a:bodyPr>
          <a:lstStyle/>
          <a:p>
            <a:pPr rtl="0" eaLnBrk="1" hangingPunct="1"/>
            <a:r>
              <a:rPr lang="en-US" dirty="0" smtClean="0">
                <a:solidFill>
                  <a:schemeClr val="accent1">
                    <a:tint val="83000"/>
                    <a:satMod val="150000"/>
                  </a:schemeClr>
                </a:solidFill>
              </a:rPr>
              <a:t>Retrieve a Cookie</a:t>
            </a:r>
          </a:p>
        </p:txBody>
      </p:sp>
      <p:graphicFrame>
        <p:nvGraphicFramePr>
          <p:cNvPr id="69635" name="Group 3"/>
          <p:cNvGraphicFramePr>
            <a:graphicFrameLocks noGrp="1"/>
          </p:cNvGraphicFramePr>
          <p:nvPr>
            <p:ph type="tbl" idx="1"/>
          </p:nvPr>
        </p:nvGraphicFramePr>
        <p:xfrm>
          <a:off x="533400" y="1752600"/>
          <a:ext cx="8229600" cy="4343400"/>
        </p:xfrm>
        <a:graphic>
          <a:graphicData uri="http://schemas.openxmlformats.org/drawingml/2006/table">
            <a:tbl>
              <a:tblPr rtl="1"/>
              <a:tblGrid>
                <a:gridCol w="8229600"/>
              </a:tblGrid>
              <a:tr h="4343400">
                <a:tc>
                  <a:txBody>
                    <a:bodyPr/>
                    <a:lstStyle/>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r>
                        <a:rPr lang="en-US" sz="2400" dirty="0" smtClean="0"/>
                        <a:t>The PHP $_COOKIE variable is used to retrieve a cookie</a:t>
                      </a:r>
                      <a:r>
                        <a:rPr lang="en-US" sz="2400" baseline="0" dirty="0" smtClean="0"/>
                        <a:t> </a:t>
                      </a:r>
                      <a:r>
                        <a:rPr lang="en-US" sz="2400" dirty="0" smtClean="0"/>
                        <a:t>value. </a:t>
                      </a: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endParaRPr lang="en-US" sz="2400" dirty="0" smtClean="0"/>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r>
                        <a:rPr lang="en-US" sz="2400" dirty="0" smtClean="0"/>
                        <a:t>In the example below,</a:t>
                      </a:r>
                      <a:r>
                        <a:rPr lang="en-US" sz="2400" baseline="0" dirty="0" smtClean="0"/>
                        <a:t> </a:t>
                      </a:r>
                      <a:r>
                        <a:rPr lang="en-US" sz="2400" dirty="0" smtClean="0"/>
                        <a:t>we retrieve the value of the cookie named "user" and display it on a page:</a:t>
                      </a:r>
                    </a:p>
                  </a:txBody>
                  <a:tcPr horzOverflow="overflow">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sp>
        <p:nvSpPr>
          <p:cNvPr id="6" name="Rectangle 5"/>
          <p:cNvSpPr/>
          <p:nvPr/>
        </p:nvSpPr>
        <p:spPr bwMode="auto">
          <a:xfrm>
            <a:off x="1828800" y="3733800"/>
            <a:ext cx="4953000" cy="21336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marL="338138" indent="-338138" algn="l" rtl="0">
              <a:spcBef>
                <a:spcPct val="20000"/>
              </a:spcBef>
              <a:tabLst>
                <a:tab pos="974725" algn="l"/>
                <a:tab pos="1195388" algn="l"/>
                <a:tab pos="1203325" algn="l"/>
              </a:tabLst>
              <a:defRPr/>
            </a:pPr>
            <a:r>
              <a:rPr lang="en-US" dirty="0">
                <a:solidFill>
                  <a:srgbClr val="FF0000"/>
                </a:solidFill>
              </a:rPr>
              <a:t>      &lt;?</a:t>
            </a:r>
            <a:r>
              <a:rPr lang="en-US" dirty="0" err="1">
                <a:solidFill>
                  <a:srgbClr val="FF0000"/>
                </a:solidFill>
              </a:rPr>
              <a:t>php</a:t>
            </a:r>
            <a:r>
              <a:rPr lang="en-US" dirty="0"/>
              <a:t/>
            </a:r>
            <a:br>
              <a:rPr lang="en-US" dirty="0"/>
            </a:br>
            <a:r>
              <a:rPr lang="en-US" dirty="0"/>
              <a:t>// Print a cookie</a:t>
            </a:r>
            <a:br>
              <a:rPr lang="en-US" dirty="0"/>
            </a:br>
            <a:r>
              <a:rPr lang="en-US" dirty="0"/>
              <a:t>echo $_COOKIE["user"];</a:t>
            </a:r>
            <a:br>
              <a:rPr lang="en-US" dirty="0"/>
            </a:br>
            <a:r>
              <a:rPr lang="en-US" dirty="0"/>
              <a:t/>
            </a:r>
            <a:br>
              <a:rPr lang="en-US" dirty="0"/>
            </a:br>
            <a:r>
              <a:rPr lang="en-US" dirty="0"/>
              <a:t>// A way to view all cookies</a:t>
            </a:r>
            <a:br>
              <a:rPr lang="en-US" dirty="0"/>
            </a:br>
            <a:r>
              <a:rPr lang="en-US" dirty="0" err="1"/>
              <a:t>print_r</a:t>
            </a:r>
            <a:r>
              <a:rPr lang="en-US" dirty="0"/>
              <a:t>($_COOKIE);</a:t>
            </a:r>
            <a:br>
              <a:rPr lang="en-US" dirty="0"/>
            </a:br>
            <a:r>
              <a:rPr lang="en-US" dirty="0">
                <a:solidFill>
                  <a:srgbClr val="FF0000"/>
                </a:solidFill>
              </a:rPr>
              <a:t>?&gt; </a:t>
            </a:r>
          </a:p>
        </p:txBody>
      </p:sp>
    </p:spTree>
    <p:extLst>
      <p:ext uri="{BB962C8B-B14F-4D97-AF65-F5344CB8AC3E}">
        <p14:creationId xmlns:p14="http://schemas.microsoft.com/office/powerpoint/2010/main" val="32275908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normAutofit fontScale="85000" lnSpcReduction="20000"/>
          </a:bodyPr>
          <a:lstStyle/>
          <a:p>
            <a:fld id="{32229B3F-E9D0-48BE-B762-41B2BF00FC28}" type="slidenum">
              <a:rPr lang="ar-SA" smtClean="0">
                <a:latin typeface="Arial" pitchFamily="34" charset="0"/>
                <a:cs typeface="Arial" pitchFamily="34" charset="0"/>
              </a:rPr>
              <a:pPr/>
              <a:t>18</a:t>
            </a:fld>
            <a:endParaRPr lang="en-US" smtClean="0">
              <a:latin typeface="Arial" pitchFamily="34" charset="0"/>
              <a:cs typeface="Arial" pitchFamily="34" charset="0"/>
            </a:endParaRPr>
          </a:p>
        </p:txBody>
      </p:sp>
      <p:sp>
        <p:nvSpPr>
          <p:cNvPr id="17411" name="Rectangle 2"/>
          <p:cNvSpPr>
            <a:spLocks noGrp="1" noChangeArrowheads="1"/>
          </p:cNvSpPr>
          <p:nvPr>
            <p:ph type="title"/>
          </p:nvPr>
        </p:nvSpPr>
        <p:spPr>
          <a:xfrm>
            <a:off x="457200" y="533400"/>
            <a:ext cx="8229600" cy="769441"/>
          </a:xfrm>
          <a:noFill/>
        </p:spPr>
        <p:txBody>
          <a:bodyPr anchorCtr="1">
            <a:spAutoFit/>
          </a:bodyPr>
          <a:lstStyle/>
          <a:p>
            <a:pPr rtl="0" eaLnBrk="1" hangingPunct="1"/>
            <a:r>
              <a:rPr lang="en-US" dirty="0" smtClean="0">
                <a:solidFill>
                  <a:schemeClr val="accent1">
                    <a:tint val="83000"/>
                    <a:satMod val="150000"/>
                  </a:schemeClr>
                </a:solidFill>
              </a:rPr>
              <a:t>Cookies - Example</a:t>
            </a:r>
          </a:p>
        </p:txBody>
      </p:sp>
      <p:graphicFrame>
        <p:nvGraphicFramePr>
          <p:cNvPr id="69635" name="Group 3"/>
          <p:cNvGraphicFramePr>
            <a:graphicFrameLocks noGrp="1"/>
          </p:cNvGraphicFramePr>
          <p:nvPr>
            <p:ph type="tbl" idx="1"/>
          </p:nvPr>
        </p:nvGraphicFramePr>
        <p:xfrm>
          <a:off x="533400" y="1676400"/>
          <a:ext cx="8229600" cy="3810000"/>
        </p:xfrm>
        <a:graphic>
          <a:graphicData uri="http://schemas.openxmlformats.org/drawingml/2006/table">
            <a:tbl>
              <a:tblPr rtl="1"/>
              <a:tblGrid>
                <a:gridCol w="8229600"/>
              </a:tblGrid>
              <a:tr h="3810000">
                <a:tc>
                  <a:txBody>
                    <a:bodyPr/>
                    <a:lstStyle/>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r>
                        <a:rPr lang="en-US" sz="2400" dirty="0" smtClean="0"/>
                        <a:t>In this</a:t>
                      </a:r>
                      <a:r>
                        <a:rPr lang="en-US" sz="2400" baseline="0" dirty="0" smtClean="0"/>
                        <a:t> </a:t>
                      </a:r>
                      <a:r>
                        <a:rPr lang="en-US" sz="2400" dirty="0" smtClean="0"/>
                        <a:t>example we use the </a:t>
                      </a:r>
                      <a:r>
                        <a:rPr lang="en-US" sz="2400" dirty="0" err="1" smtClean="0"/>
                        <a:t>isset</a:t>
                      </a:r>
                      <a:r>
                        <a:rPr lang="en-US" sz="2400" dirty="0" smtClean="0"/>
                        <a:t>() function to find out if a cookie has been set:</a:t>
                      </a:r>
                    </a:p>
                  </a:txBody>
                  <a:tcPr horzOverflow="overflow">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sp>
        <p:nvSpPr>
          <p:cNvPr id="6" name="Rectangle 5"/>
          <p:cNvSpPr/>
          <p:nvPr/>
        </p:nvSpPr>
        <p:spPr bwMode="auto">
          <a:xfrm>
            <a:off x="838200" y="2590800"/>
            <a:ext cx="5791200" cy="37338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marL="338138" indent="-338138" algn="l" rtl="0">
              <a:spcBef>
                <a:spcPct val="20000"/>
              </a:spcBef>
              <a:tabLst>
                <a:tab pos="974725" algn="l"/>
                <a:tab pos="1195388" algn="l"/>
                <a:tab pos="1203325" algn="l"/>
              </a:tabLst>
              <a:defRPr/>
            </a:pPr>
            <a:r>
              <a:rPr lang="en-US" dirty="0"/>
              <a:t>    &lt;html&gt;</a:t>
            </a:r>
            <a:br>
              <a:rPr lang="en-US" dirty="0"/>
            </a:br>
            <a:r>
              <a:rPr lang="en-US" dirty="0"/>
              <a:t>&lt;body&gt;</a:t>
            </a:r>
            <a:br>
              <a:rPr lang="en-US" dirty="0"/>
            </a:br>
            <a:r>
              <a:rPr lang="en-US" dirty="0"/>
              <a:t/>
            </a:r>
            <a:br>
              <a:rPr lang="en-US" dirty="0"/>
            </a:br>
            <a:r>
              <a:rPr lang="en-US" dirty="0">
                <a:solidFill>
                  <a:srgbClr val="FF0000"/>
                </a:solidFill>
              </a:rPr>
              <a:t>&lt;?</a:t>
            </a:r>
            <a:r>
              <a:rPr lang="en-US" dirty="0" err="1">
                <a:solidFill>
                  <a:srgbClr val="FF0000"/>
                </a:solidFill>
              </a:rPr>
              <a:t>php</a:t>
            </a:r>
            <a:r>
              <a:rPr lang="en-US" dirty="0">
                <a:solidFill>
                  <a:srgbClr val="FF0000"/>
                </a:solidFill>
              </a:rPr>
              <a:t/>
            </a:r>
            <a:br>
              <a:rPr lang="en-US" dirty="0">
                <a:solidFill>
                  <a:srgbClr val="FF0000"/>
                </a:solidFill>
              </a:rPr>
            </a:br>
            <a:r>
              <a:rPr lang="en-US" dirty="0"/>
              <a:t>if (</a:t>
            </a:r>
            <a:r>
              <a:rPr lang="en-US" dirty="0" err="1"/>
              <a:t>isset</a:t>
            </a:r>
            <a:r>
              <a:rPr lang="en-US" dirty="0"/>
              <a:t>($_COOKIE["user"]))</a:t>
            </a:r>
            <a:br>
              <a:rPr lang="en-US" dirty="0"/>
            </a:br>
            <a:r>
              <a:rPr lang="en-US" dirty="0"/>
              <a:t>  echo "Welcome " . $_COOKIE["user"] . "!&lt;</a:t>
            </a:r>
            <a:r>
              <a:rPr lang="en-US" dirty="0" err="1"/>
              <a:t>br</a:t>
            </a:r>
            <a:r>
              <a:rPr lang="en-US" dirty="0"/>
              <a:t> /&gt;";</a:t>
            </a:r>
            <a:br>
              <a:rPr lang="en-US" dirty="0"/>
            </a:br>
            <a:r>
              <a:rPr lang="en-US" dirty="0"/>
              <a:t>else</a:t>
            </a:r>
            <a:br>
              <a:rPr lang="en-US" dirty="0"/>
            </a:br>
            <a:r>
              <a:rPr lang="en-US" dirty="0"/>
              <a:t>  echo "Welcome guest!&lt;</a:t>
            </a:r>
            <a:r>
              <a:rPr lang="en-US" dirty="0" err="1"/>
              <a:t>br</a:t>
            </a:r>
            <a:r>
              <a:rPr lang="en-US" dirty="0"/>
              <a:t> /&gt;";</a:t>
            </a:r>
            <a:br>
              <a:rPr lang="en-US" dirty="0"/>
            </a:br>
            <a:r>
              <a:rPr lang="en-US" dirty="0">
                <a:solidFill>
                  <a:srgbClr val="FF0000"/>
                </a:solidFill>
              </a:rPr>
              <a:t>?&gt;</a:t>
            </a:r>
            <a:r>
              <a:rPr lang="en-US" dirty="0"/>
              <a:t/>
            </a:r>
            <a:br>
              <a:rPr lang="en-US" dirty="0"/>
            </a:br>
            <a:r>
              <a:rPr lang="en-US" dirty="0"/>
              <a:t/>
            </a:r>
            <a:br>
              <a:rPr lang="en-US" dirty="0"/>
            </a:br>
            <a:r>
              <a:rPr lang="en-US" dirty="0"/>
              <a:t>&lt;/body&gt;</a:t>
            </a:r>
            <a:br>
              <a:rPr lang="en-US" dirty="0"/>
            </a:br>
            <a:r>
              <a:rPr lang="en-US" dirty="0"/>
              <a:t>&lt;/html&gt; </a:t>
            </a:r>
            <a:endParaRPr lang="en-US" dirty="0">
              <a:solidFill>
                <a:srgbClr val="FF0000"/>
              </a:solidFill>
            </a:endParaRPr>
          </a:p>
        </p:txBody>
      </p:sp>
    </p:spTree>
    <p:extLst>
      <p:ext uri="{BB962C8B-B14F-4D97-AF65-F5344CB8AC3E}">
        <p14:creationId xmlns:p14="http://schemas.microsoft.com/office/powerpoint/2010/main" val="5097268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normAutofit fontScale="85000" lnSpcReduction="20000"/>
          </a:bodyPr>
          <a:lstStyle/>
          <a:p>
            <a:fld id="{982034AD-2570-406B-A637-A6EAEFE38D9E}" type="slidenum">
              <a:rPr lang="ar-SA" smtClean="0">
                <a:latin typeface="Arial" pitchFamily="34" charset="0"/>
                <a:cs typeface="Arial" pitchFamily="34" charset="0"/>
              </a:rPr>
              <a:pPr/>
              <a:t>19</a:t>
            </a:fld>
            <a:endParaRPr lang="en-US" smtClean="0">
              <a:latin typeface="Arial" pitchFamily="34" charset="0"/>
              <a:cs typeface="Arial" pitchFamily="34" charset="0"/>
            </a:endParaRPr>
          </a:p>
        </p:txBody>
      </p:sp>
      <p:sp>
        <p:nvSpPr>
          <p:cNvPr id="18435" name="Rectangle 2"/>
          <p:cNvSpPr>
            <a:spLocks noGrp="1" noChangeArrowheads="1"/>
          </p:cNvSpPr>
          <p:nvPr>
            <p:ph type="title"/>
          </p:nvPr>
        </p:nvSpPr>
        <p:spPr>
          <a:xfrm>
            <a:off x="457200" y="555625"/>
            <a:ext cx="8229600" cy="769441"/>
          </a:xfrm>
          <a:noFill/>
        </p:spPr>
        <p:txBody>
          <a:bodyPr anchorCtr="1">
            <a:spAutoFit/>
          </a:bodyPr>
          <a:lstStyle/>
          <a:p>
            <a:pPr rtl="0" eaLnBrk="1" hangingPunct="1"/>
            <a:r>
              <a:rPr lang="en-US" dirty="0" smtClean="0">
                <a:solidFill>
                  <a:schemeClr val="accent1">
                    <a:tint val="83000"/>
                    <a:satMod val="150000"/>
                  </a:schemeClr>
                </a:solidFill>
              </a:rPr>
              <a:t>Delete a Cookie</a:t>
            </a:r>
          </a:p>
        </p:txBody>
      </p:sp>
      <p:graphicFrame>
        <p:nvGraphicFramePr>
          <p:cNvPr id="69635" name="Group 3"/>
          <p:cNvGraphicFramePr>
            <a:graphicFrameLocks noGrp="1"/>
          </p:cNvGraphicFramePr>
          <p:nvPr>
            <p:ph type="tbl" idx="1"/>
          </p:nvPr>
        </p:nvGraphicFramePr>
        <p:xfrm>
          <a:off x="533400" y="1981200"/>
          <a:ext cx="8229600" cy="3276600"/>
        </p:xfrm>
        <a:graphic>
          <a:graphicData uri="http://schemas.openxmlformats.org/drawingml/2006/table">
            <a:tbl>
              <a:tblPr rtl="1"/>
              <a:tblGrid>
                <a:gridCol w="8229600"/>
              </a:tblGrid>
              <a:tr h="3276600">
                <a:tc>
                  <a:txBody>
                    <a:bodyPr/>
                    <a:lstStyle/>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r>
                        <a:rPr lang="en-US" sz="2400" dirty="0" smtClean="0"/>
                        <a:t>When deleting a cookie you should assure that the expiration date is in the past.</a:t>
                      </a:r>
                    </a:p>
                  </a:txBody>
                  <a:tcPr horzOverflow="overflow">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sp>
        <p:nvSpPr>
          <p:cNvPr id="6" name="Rectangle 5"/>
          <p:cNvSpPr/>
          <p:nvPr/>
        </p:nvSpPr>
        <p:spPr bwMode="auto">
          <a:xfrm>
            <a:off x="1828800" y="2743200"/>
            <a:ext cx="4953000" cy="12954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marL="338138" indent="-338138" algn="l" rtl="0">
              <a:spcBef>
                <a:spcPct val="20000"/>
              </a:spcBef>
              <a:tabLst>
                <a:tab pos="974725" algn="l"/>
                <a:tab pos="1195388" algn="l"/>
                <a:tab pos="1203325" algn="l"/>
              </a:tabLst>
              <a:defRPr/>
            </a:pPr>
            <a:r>
              <a:rPr lang="en-US" dirty="0">
                <a:solidFill>
                  <a:srgbClr val="FF0000"/>
                </a:solidFill>
              </a:rPr>
              <a:t>     &lt;?</a:t>
            </a:r>
            <a:r>
              <a:rPr lang="en-US" dirty="0" err="1">
                <a:solidFill>
                  <a:srgbClr val="FF0000"/>
                </a:solidFill>
              </a:rPr>
              <a:t>php</a:t>
            </a:r>
            <a:r>
              <a:rPr lang="en-US" dirty="0"/>
              <a:t/>
            </a:r>
            <a:br>
              <a:rPr lang="en-US" dirty="0"/>
            </a:br>
            <a:r>
              <a:rPr lang="en-US" dirty="0"/>
              <a:t>// set the expiration date to one hour ago</a:t>
            </a:r>
            <a:br>
              <a:rPr lang="en-US" dirty="0"/>
            </a:br>
            <a:r>
              <a:rPr lang="en-US" dirty="0" err="1"/>
              <a:t>setcookie</a:t>
            </a:r>
            <a:r>
              <a:rPr lang="en-US" dirty="0"/>
              <a:t>("user", "", time()-3600);</a:t>
            </a:r>
            <a:br>
              <a:rPr lang="en-US" dirty="0"/>
            </a:br>
            <a:r>
              <a:rPr lang="en-US" dirty="0">
                <a:solidFill>
                  <a:srgbClr val="FF0000"/>
                </a:solidFill>
              </a:rPr>
              <a:t>?&gt;</a:t>
            </a:r>
            <a:r>
              <a:rPr lang="en-US" dirty="0"/>
              <a:t> </a:t>
            </a:r>
            <a:endParaRPr lang="en-US" dirty="0">
              <a:solidFill>
                <a:srgbClr val="FF0000"/>
              </a:solidFill>
            </a:endParaRPr>
          </a:p>
        </p:txBody>
      </p:sp>
    </p:spTree>
    <p:extLst>
      <p:ext uri="{BB962C8B-B14F-4D97-AF65-F5344CB8AC3E}">
        <p14:creationId xmlns:p14="http://schemas.microsoft.com/office/powerpoint/2010/main" val="2166163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p:spPr>
        <p:txBody>
          <a:bodyPr>
            <a:normAutofit fontScale="85000" lnSpcReduction="20000"/>
          </a:bodyPr>
          <a:lstStyle/>
          <a:p>
            <a:fld id="{4A1375A2-4D5C-4C1C-B66B-2559733FAE34}" type="slidenum">
              <a:rPr lang="ar-SA" smtClean="0">
                <a:latin typeface="Arial" pitchFamily="34" charset="0"/>
                <a:cs typeface="Arial" pitchFamily="34" charset="0"/>
              </a:rPr>
              <a:pPr/>
              <a:t>2</a:t>
            </a:fld>
            <a:endParaRPr lang="en-US" smtClean="0">
              <a:latin typeface="Arial" pitchFamily="34" charset="0"/>
              <a:cs typeface="Arial" pitchFamily="34" charset="0"/>
            </a:endParaRPr>
          </a:p>
        </p:txBody>
      </p:sp>
      <p:sp>
        <p:nvSpPr>
          <p:cNvPr id="2051" name="Text Box 2"/>
          <p:cNvSpPr txBox="1">
            <a:spLocks noChangeArrowheads="1"/>
          </p:cNvSpPr>
          <p:nvPr/>
        </p:nvSpPr>
        <p:spPr bwMode="auto">
          <a:xfrm>
            <a:off x="1600200" y="1600200"/>
            <a:ext cx="6934200" cy="2430463"/>
          </a:xfrm>
          <a:prstGeom prst="rect">
            <a:avLst/>
          </a:prstGeom>
          <a:noFill/>
          <a:ln w="9525">
            <a:noFill/>
            <a:miter lim="800000"/>
            <a:headEnd/>
            <a:tailEnd/>
          </a:ln>
        </p:spPr>
        <p:txBody>
          <a:bodyPr>
            <a:spAutoFit/>
          </a:bodyPr>
          <a:lstStyle/>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p:txBody>
      </p:sp>
      <p:sp>
        <p:nvSpPr>
          <p:cNvPr id="2052" name="Text Box 4"/>
          <p:cNvSpPr txBox="1">
            <a:spLocks noChangeArrowheads="1"/>
          </p:cNvSpPr>
          <p:nvPr/>
        </p:nvSpPr>
        <p:spPr bwMode="auto">
          <a:xfrm>
            <a:off x="381000" y="2743200"/>
            <a:ext cx="8305800" cy="823913"/>
          </a:xfrm>
          <a:prstGeom prst="rect">
            <a:avLst/>
          </a:prstGeom>
          <a:noFill/>
          <a:ln w="9525">
            <a:noFill/>
            <a:miter lim="800000"/>
            <a:headEnd/>
            <a:tailEnd/>
          </a:ln>
        </p:spPr>
        <p:txBody>
          <a:bodyPr>
            <a:spAutoFit/>
          </a:bodyPr>
          <a:lstStyle/>
          <a:p>
            <a:pPr algn="ctr" rtl="0">
              <a:spcBef>
                <a:spcPct val="50000"/>
              </a:spcBef>
            </a:pPr>
            <a:r>
              <a:rPr lang="en-US" sz="4800" dirty="0"/>
              <a:t>PHP Advanced</a:t>
            </a:r>
          </a:p>
        </p:txBody>
      </p:sp>
      <p:sp>
        <p:nvSpPr>
          <p:cNvPr id="5" name="Subtitle 2"/>
          <p:cNvSpPr txBox="1">
            <a:spLocks/>
          </p:cNvSpPr>
          <p:nvPr/>
        </p:nvSpPr>
        <p:spPr bwMode="auto">
          <a:xfrm>
            <a:off x="1295400" y="4419600"/>
            <a:ext cx="6400800" cy="1752600"/>
          </a:xfrm>
          <a:prstGeom prst="rect">
            <a:avLst/>
          </a:prstGeom>
          <a:noFill/>
          <a:ln w="9525">
            <a:noFill/>
            <a:miter lim="800000"/>
            <a:headEnd/>
            <a:tailEnd/>
          </a:ln>
        </p:spPr>
        <p:txBody>
          <a:bodyPr/>
          <a:lstStyle/>
          <a:p>
            <a:pPr marL="342900" indent="-342900" algn="ctr" eaLnBrk="0" hangingPunct="0">
              <a:spcBef>
                <a:spcPct val="20000"/>
              </a:spcBef>
              <a:defRPr/>
            </a:pPr>
            <a:endParaRPr lang="en-US" sz="3200" b="1" kern="0" dirty="0">
              <a:latin typeface="+mn-lt"/>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normAutofit fontScale="85000" lnSpcReduction="20000"/>
          </a:bodyPr>
          <a:lstStyle/>
          <a:p>
            <a:fld id="{08D2BA2E-7045-45D4-BD23-0CE0481BAD0F}" type="slidenum">
              <a:rPr lang="ar-SA" smtClean="0">
                <a:latin typeface="Arial" pitchFamily="34" charset="0"/>
                <a:cs typeface="Arial" pitchFamily="34" charset="0"/>
              </a:rPr>
              <a:pPr/>
              <a:t>20</a:t>
            </a:fld>
            <a:endParaRPr lang="en-US" smtClean="0">
              <a:latin typeface="Arial" pitchFamily="34" charset="0"/>
              <a:cs typeface="Arial" pitchFamily="34" charset="0"/>
            </a:endParaRPr>
          </a:p>
        </p:txBody>
      </p:sp>
      <p:sp>
        <p:nvSpPr>
          <p:cNvPr id="19459" name="Rectangle 2"/>
          <p:cNvSpPr>
            <a:spLocks noGrp="1" noChangeArrowheads="1"/>
          </p:cNvSpPr>
          <p:nvPr>
            <p:ph type="title"/>
          </p:nvPr>
        </p:nvSpPr>
        <p:spPr>
          <a:xfrm>
            <a:off x="457200" y="555625"/>
            <a:ext cx="8229600" cy="769441"/>
          </a:xfrm>
          <a:noFill/>
        </p:spPr>
        <p:txBody>
          <a:bodyPr anchorCtr="1">
            <a:spAutoFit/>
          </a:bodyPr>
          <a:lstStyle/>
          <a:p>
            <a:r>
              <a:rPr lang="en-US" dirty="0" smtClean="0">
                <a:solidFill>
                  <a:schemeClr val="accent1">
                    <a:tint val="83000"/>
                    <a:satMod val="150000"/>
                  </a:schemeClr>
                </a:solidFill>
              </a:rPr>
              <a:t>Sessions</a:t>
            </a:r>
          </a:p>
        </p:txBody>
      </p:sp>
      <p:graphicFrame>
        <p:nvGraphicFramePr>
          <p:cNvPr id="69635" name="Group 3"/>
          <p:cNvGraphicFramePr>
            <a:graphicFrameLocks noGrp="1"/>
          </p:cNvGraphicFramePr>
          <p:nvPr>
            <p:ph type="tbl" idx="1"/>
            <p:extLst>
              <p:ext uri="{D42A27DB-BD31-4B8C-83A1-F6EECF244321}">
                <p14:modId xmlns:p14="http://schemas.microsoft.com/office/powerpoint/2010/main" val="2518903322"/>
              </p:ext>
            </p:extLst>
          </p:nvPr>
        </p:nvGraphicFramePr>
        <p:xfrm>
          <a:off x="533400" y="1572768"/>
          <a:ext cx="8229600" cy="4992624"/>
        </p:xfrm>
        <a:graphic>
          <a:graphicData uri="http://schemas.openxmlformats.org/drawingml/2006/table">
            <a:tbl>
              <a:tblPr rtl="1"/>
              <a:tblGrid>
                <a:gridCol w="8229600"/>
              </a:tblGrid>
              <a:tr h="4828033">
                <a:tc>
                  <a:txBody>
                    <a:bodyPr/>
                    <a:lstStyle/>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defRPr/>
                      </a:pPr>
                      <a:r>
                        <a:rPr lang="en-US" sz="2400" dirty="0" smtClean="0"/>
                        <a:t>A PHP session </a:t>
                      </a:r>
                      <a:r>
                        <a:rPr lang="en-US" sz="2400" b="0" i="0" kern="1200" dirty="0" smtClean="0">
                          <a:solidFill>
                            <a:schemeClr val="tx1"/>
                          </a:solidFill>
                          <a:effectLst/>
                          <a:latin typeface="+mn-lt"/>
                          <a:ea typeface="+mn-ea"/>
                          <a:cs typeface="+mn-cs"/>
                        </a:rPr>
                        <a:t>is a way to store information (in variables) to be used across multiple pages.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endParaRPr lang="en-US" sz="2400" dirty="0" smtClean="0"/>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r>
                        <a:rPr lang="en-US" sz="2400" dirty="0" smtClean="0"/>
                        <a:t> Session variables hold information about one single user, and are available to all pages in one application.</a:t>
                      </a: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endParaRPr lang="en-US" sz="2400" dirty="0" smtClean="0"/>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r>
                        <a:rPr lang="en-US" sz="2400" dirty="0" smtClean="0"/>
                        <a:t>It works like a token allowing access and passing information while the user has their browser open. when you close your browser you</a:t>
                      </a:r>
                      <a:r>
                        <a:rPr lang="en-US" sz="2400" baseline="0" dirty="0" smtClean="0"/>
                        <a:t> </a:t>
                      </a:r>
                      <a:r>
                        <a:rPr lang="en-US" sz="2400" dirty="0" smtClean="0"/>
                        <a:t>lose the session. </a:t>
                      </a:r>
                      <a:endParaRPr lang="en-US" sz="2400" dirty="0" smtClean="0"/>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endParaRPr lang="en-US" sz="2400" dirty="0" smtClean="0"/>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r>
                        <a:rPr lang="en-US" sz="2400" dirty="0" smtClean="0"/>
                        <a:t>Unlike cookies, session variables are stored in the web</a:t>
                      </a:r>
                      <a:r>
                        <a:rPr lang="en-US" sz="2400" baseline="0" dirty="0" smtClean="0"/>
                        <a:t> server.</a:t>
                      </a:r>
                      <a:endParaRPr lang="en-US" sz="2400" dirty="0" smtClean="0"/>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endParaRPr lang="en-US" sz="2400" dirty="0" smtClean="0"/>
                    </a:p>
                  </a:txBody>
                  <a:tcPr horzOverflow="overflow">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3551238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normAutofit fontScale="85000" lnSpcReduction="20000"/>
          </a:bodyPr>
          <a:lstStyle/>
          <a:p>
            <a:fld id="{894F9AFE-97BA-4174-AC41-FF7976FAA53B}" type="slidenum">
              <a:rPr lang="ar-SA" smtClean="0">
                <a:latin typeface="Arial" pitchFamily="34" charset="0"/>
                <a:cs typeface="Arial" pitchFamily="34" charset="0"/>
              </a:rPr>
              <a:pPr/>
              <a:t>21</a:t>
            </a:fld>
            <a:endParaRPr lang="en-US" smtClean="0">
              <a:latin typeface="Arial" pitchFamily="34" charset="0"/>
              <a:cs typeface="Arial" pitchFamily="34" charset="0"/>
            </a:endParaRPr>
          </a:p>
        </p:txBody>
      </p:sp>
      <p:sp>
        <p:nvSpPr>
          <p:cNvPr id="20483" name="Rectangle 2"/>
          <p:cNvSpPr>
            <a:spLocks noGrp="1" noChangeArrowheads="1"/>
          </p:cNvSpPr>
          <p:nvPr>
            <p:ph type="title"/>
          </p:nvPr>
        </p:nvSpPr>
        <p:spPr>
          <a:xfrm>
            <a:off x="457200" y="555625"/>
            <a:ext cx="8229600" cy="769441"/>
          </a:xfrm>
          <a:noFill/>
        </p:spPr>
        <p:txBody>
          <a:bodyPr anchorCtr="1">
            <a:spAutoFit/>
          </a:bodyPr>
          <a:lstStyle/>
          <a:p>
            <a:pPr rtl="0" eaLnBrk="1" hangingPunct="1"/>
            <a:r>
              <a:rPr lang="en-US" dirty="0" smtClean="0">
                <a:solidFill>
                  <a:schemeClr val="accent1">
                    <a:tint val="83000"/>
                    <a:satMod val="150000"/>
                  </a:schemeClr>
                </a:solidFill>
              </a:rPr>
              <a:t>Sessions</a:t>
            </a:r>
          </a:p>
        </p:txBody>
      </p:sp>
      <p:graphicFrame>
        <p:nvGraphicFramePr>
          <p:cNvPr id="69635" name="Group 3"/>
          <p:cNvGraphicFramePr>
            <a:graphicFrameLocks noGrp="1"/>
          </p:cNvGraphicFramePr>
          <p:nvPr>
            <p:ph type="tbl" idx="1"/>
          </p:nvPr>
        </p:nvGraphicFramePr>
        <p:xfrm>
          <a:off x="533400" y="1572768"/>
          <a:ext cx="8229600" cy="5285232"/>
        </p:xfrm>
        <a:graphic>
          <a:graphicData uri="http://schemas.openxmlformats.org/drawingml/2006/table">
            <a:tbl>
              <a:tblPr rtl="1"/>
              <a:tblGrid>
                <a:gridCol w="8229600"/>
              </a:tblGrid>
              <a:tr h="4980432">
                <a:tc>
                  <a:txBody>
                    <a:bodyPr/>
                    <a:lstStyle/>
                    <a:p>
                      <a:pPr>
                        <a:buFont typeface="Wingdings" pitchFamily="2" charset="2"/>
                        <a:buChar char="§"/>
                      </a:pPr>
                      <a:r>
                        <a:rPr lang="en-US" sz="2400" dirty="0" smtClean="0"/>
                        <a:t> The computer knows who you are. It knows when you start the application and when you end. But on the internet there is one problem: the web server does not know who you are and what you do because the HTTP address doesn't maintain state.</a:t>
                      </a:r>
                    </a:p>
                    <a:p>
                      <a:pPr>
                        <a:buFont typeface="Wingdings" pitchFamily="2" charset="2"/>
                        <a:buChar char="§"/>
                      </a:pPr>
                      <a:r>
                        <a:rPr lang="en-US" sz="2400" dirty="0" smtClean="0"/>
                        <a:t>  A PHP session solves this problem by allowing you to store user information on the server for later use (i.e. username, shopping items, etc). However, session information is temporary and will be deleted after the user has left the website. If you need a permanent storage you may want to store the data in a database.</a:t>
                      </a:r>
                    </a:p>
                    <a:p>
                      <a:pPr>
                        <a:buFont typeface="Wingdings" pitchFamily="2" charset="2"/>
                        <a:buChar char="§"/>
                      </a:pPr>
                      <a:r>
                        <a:rPr lang="en-US" sz="2400" baseline="0" dirty="0" smtClean="0"/>
                        <a:t>  </a:t>
                      </a:r>
                      <a:r>
                        <a:rPr lang="en-US" sz="2400" dirty="0" smtClean="0"/>
                        <a:t>Sessions work by creating a unique id (UID) for each visitor and store variables based on this UID. The UID is either stored in a cookie or is propagated in the URL.</a:t>
                      </a: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endParaRPr kumimoji="0" lang="en-US" sz="2400" b="0" i="0" u="none" strike="noStrike" cap="none" normalizeH="0" baseline="0" dirty="0" smtClean="0">
                        <a:ln>
                          <a:noFill/>
                        </a:ln>
                        <a:solidFill>
                          <a:schemeClr val="tx1"/>
                        </a:solidFill>
                        <a:effectLst/>
                        <a:latin typeface="Arial" charset="0"/>
                        <a:cs typeface="Arial" charset="0"/>
                      </a:endParaRPr>
                    </a:p>
                  </a:txBody>
                  <a:tcPr horzOverflow="overflow">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42878246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normAutofit fontScale="85000" lnSpcReduction="20000"/>
          </a:bodyPr>
          <a:lstStyle/>
          <a:p>
            <a:fld id="{2007566F-0561-4C50-9DDB-E2BD23CFCA37}" type="slidenum">
              <a:rPr lang="ar-SA" smtClean="0">
                <a:latin typeface="Arial" pitchFamily="34" charset="0"/>
                <a:cs typeface="Arial" pitchFamily="34" charset="0"/>
              </a:rPr>
              <a:pPr/>
              <a:t>22</a:t>
            </a:fld>
            <a:endParaRPr lang="en-US" smtClean="0">
              <a:latin typeface="Arial" pitchFamily="34" charset="0"/>
              <a:cs typeface="Arial" pitchFamily="34" charset="0"/>
            </a:endParaRPr>
          </a:p>
        </p:txBody>
      </p:sp>
      <p:sp>
        <p:nvSpPr>
          <p:cNvPr id="21507" name="Rectangle 2"/>
          <p:cNvSpPr>
            <a:spLocks noGrp="1" noChangeArrowheads="1"/>
          </p:cNvSpPr>
          <p:nvPr>
            <p:ph type="title"/>
          </p:nvPr>
        </p:nvSpPr>
        <p:spPr>
          <a:xfrm>
            <a:off x="457200" y="555625"/>
            <a:ext cx="8229600" cy="769441"/>
          </a:xfrm>
          <a:noFill/>
        </p:spPr>
        <p:txBody>
          <a:bodyPr anchorCtr="1">
            <a:spAutoFit/>
          </a:bodyPr>
          <a:lstStyle/>
          <a:p>
            <a:pPr rtl="0" eaLnBrk="1" hangingPunct="1"/>
            <a:r>
              <a:rPr lang="en-US" dirty="0" smtClean="0">
                <a:solidFill>
                  <a:schemeClr val="accent1">
                    <a:tint val="83000"/>
                    <a:satMod val="150000"/>
                  </a:schemeClr>
                </a:solidFill>
              </a:rPr>
              <a:t>Starting a Session</a:t>
            </a:r>
          </a:p>
        </p:txBody>
      </p:sp>
      <p:graphicFrame>
        <p:nvGraphicFramePr>
          <p:cNvPr id="69635" name="Group 3"/>
          <p:cNvGraphicFramePr>
            <a:graphicFrameLocks noGrp="1"/>
          </p:cNvGraphicFramePr>
          <p:nvPr>
            <p:ph type="tbl" idx="1"/>
            <p:extLst>
              <p:ext uri="{D42A27DB-BD31-4B8C-83A1-F6EECF244321}">
                <p14:modId xmlns:p14="http://schemas.microsoft.com/office/powerpoint/2010/main" val="485649213"/>
              </p:ext>
            </p:extLst>
          </p:nvPr>
        </p:nvGraphicFramePr>
        <p:xfrm>
          <a:off x="457200" y="1572768"/>
          <a:ext cx="8229600" cy="5285232"/>
        </p:xfrm>
        <a:graphic>
          <a:graphicData uri="http://schemas.openxmlformats.org/drawingml/2006/table">
            <a:tbl>
              <a:tblPr rtl="1"/>
              <a:tblGrid>
                <a:gridCol w="8229600"/>
              </a:tblGrid>
              <a:tr h="4751832">
                <a:tc>
                  <a:txBody>
                    <a:bodyPr/>
                    <a:lstStyle/>
                    <a:p>
                      <a:r>
                        <a:rPr lang="en-US" sz="2400" dirty="0" smtClean="0"/>
                        <a:t>Before you can store user information in your PHP session, you must first start up the session.</a:t>
                      </a:r>
                    </a:p>
                    <a:p>
                      <a:endParaRPr lang="en-US" sz="2400" dirty="0" smtClean="0"/>
                    </a:p>
                    <a:p>
                      <a:r>
                        <a:rPr lang="en-US" sz="2400" b="1" dirty="0" smtClean="0"/>
                        <a:t>Note:</a:t>
                      </a:r>
                      <a:r>
                        <a:rPr lang="en-US" sz="2400" dirty="0" smtClean="0"/>
                        <a:t> The </a:t>
                      </a:r>
                      <a:r>
                        <a:rPr lang="en-US" sz="2400" dirty="0" err="1" smtClean="0"/>
                        <a:t>session_start</a:t>
                      </a:r>
                      <a:r>
                        <a:rPr lang="en-US" sz="2400" dirty="0" smtClean="0"/>
                        <a:t>() function must appear BEFORE the &lt;html&gt; tag:</a:t>
                      </a: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endParaRPr kumimoji="0" lang="en-US" sz="2400" b="0" i="0" u="none" strike="noStrike" cap="none" normalizeH="0" baseline="0" dirty="0" smtClean="0">
                        <a:ln>
                          <a:noFill/>
                        </a:ln>
                        <a:solidFill>
                          <a:schemeClr val="tx1"/>
                        </a:solidFill>
                        <a:effectLst/>
                        <a:latin typeface="Arial" charset="0"/>
                        <a:cs typeface="Arial" charset="0"/>
                      </a:endParaRP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endParaRPr kumimoji="0" lang="en-US" sz="2400" b="0" i="0" u="none" strike="noStrike" cap="none" normalizeH="0" baseline="0" dirty="0" smtClean="0">
                        <a:ln>
                          <a:noFill/>
                        </a:ln>
                        <a:solidFill>
                          <a:schemeClr val="tx1"/>
                        </a:solidFill>
                        <a:effectLst/>
                        <a:latin typeface="Arial" charset="0"/>
                        <a:cs typeface="Arial" charset="0"/>
                      </a:endParaRP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endParaRPr kumimoji="0" lang="en-US" sz="2400" b="0" i="0" u="none" strike="noStrike" cap="none" normalizeH="0" baseline="0" dirty="0" smtClean="0">
                        <a:ln>
                          <a:noFill/>
                        </a:ln>
                        <a:solidFill>
                          <a:schemeClr val="tx1"/>
                        </a:solidFill>
                        <a:effectLst/>
                        <a:latin typeface="Arial" charset="0"/>
                        <a:cs typeface="Arial" charset="0"/>
                      </a:endParaRP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endParaRPr kumimoji="0" lang="en-US" sz="2400" b="0" i="0" u="none" strike="noStrike" cap="none" normalizeH="0" baseline="0" dirty="0" smtClean="0">
                        <a:ln>
                          <a:noFill/>
                        </a:ln>
                        <a:solidFill>
                          <a:schemeClr val="tx1"/>
                        </a:solidFill>
                        <a:effectLst/>
                        <a:latin typeface="Arial" charset="0"/>
                        <a:cs typeface="Arial" charset="0"/>
                      </a:endParaRP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endParaRPr kumimoji="0" lang="en-US" sz="2400" b="0" i="0" u="none" strike="noStrike" cap="none" normalizeH="0" baseline="0" dirty="0" smtClean="0">
                        <a:ln>
                          <a:noFill/>
                        </a:ln>
                        <a:solidFill>
                          <a:schemeClr val="tx1"/>
                        </a:solidFill>
                        <a:effectLst/>
                        <a:latin typeface="Arial" charset="0"/>
                        <a:cs typeface="Arial" charset="0"/>
                      </a:endParaRP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r>
                        <a:rPr lang="en-US" sz="2400" dirty="0" smtClean="0"/>
                        <a:t>The code above will register the user's session with the server, allow you to start saving user information, and assign a </a:t>
                      </a:r>
                      <a:r>
                        <a:rPr lang="en-US" sz="2400" dirty="0" smtClean="0"/>
                        <a:t>UID  or a username</a:t>
                      </a:r>
                      <a:r>
                        <a:rPr lang="en-US" sz="2400" baseline="0" dirty="0" smtClean="0"/>
                        <a:t> </a:t>
                      </a:r>
                      <a:r>
                        <a:rPr lang="en-US" sz="2400" dirty="0" smtClean="0"/>
                        <a:t>for </a:t>
                      </a:r>
                      <a:r>
                        <a:rPr lang="en-US" sz="2400" dirty="0" smtClean="0"/>
                        <a:t>that user's session.</a:t>
                      </a:r>
                      <a:endParaRPr kumimoji="0" lang="en-US" sz="2400" b="0" i="0" u="none" strike="noStrike" cap="none" normalizeH="0" baseline="0" dirty="0" smtClean="0">
                        <a:ln>
                          <a:noFill/>
                        </a:ln>
                        <a:solidFill>
                          <a:schemeClr val="tx1"/>
                        </a:solidFill>
                        <a:effectLst/>
                        <a:latin typeface="Arial" charset="0"/>
                        <a:cs typeface="Arial" charset="0"/>
                      </a:endParaRPr>
                    </a:p>
                  </a:txBody>
                  <a:tcPr horzOverflow="overflow">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sp>
        <p:nvSpPr>
          <p:cNvPr id="6" name="Rectangle 5"/>
          <p:cNvSpPr/>
          <p:nvPr/>
        </p:nvSpPr>
        <p:spPr bwMode="auto">
          <a:xfrm>
            <a:off x="1828800" y="3276600"/>
            <a:ext cx="4953000" cy="1905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marL="338138" indent="-338138">
              <a:spcBef>
                <a:spcPct val="20000"/>
              </a:spcBef>
              <a:tabLst>
                <a:tab pos="974725" algn="l"/>
                <a:tab pos="1195388" algn="l"/>
                <a:tab pos="1203325" algn="l"/>
              </a:tabLst>
              <a:defRPr/>
            </a:pPr>
            <a:r>
              <a:rPr lang="en-US" dirty="0">
                <a:solidFill>
                  <a:srgbClr val="FF0000"/>
                </a:solidFill>
              </a:rPr>
              <a:t>&lt;?</a:t>
            </a:r>
            <a:r>
              <a:rPr lang="en-US" dirty="0" err="1">
                <a:solidFill>
                  <a:srgbClr val="FF0000"/>
                </a:solidFill>
              </a:rPr>
              <a:t>php</a:t>
            </a:r>
            <a:r>
              <a:rPr lang="en-US" dirty="0"/>
              <a:t> </a:t>
            </a:r>
            <a:r>
              <a:rPr lang="en-US" dirty="0" err="1"/>
              <a:t>session_start</a:t>
            </a:r>
            <a:r>
              <a:rPr lang="en-US" dirty="0"/>
              <a:t>(); </a:t>
            </a:r>
            <a:r>
              <a:rPr lang="en-US" dirty="0">
                <a:solidFill>
                  <a:srgbClr val="FF0000"/>
                </a:solidFill>
              </a:rPr>
              <a:t>?&gt;</a:t>
            </a:r>
            <a:br>
              <a:rPr lang="en-US" dirty="0">
                <a:solidFill>
                  <a:srgbClr val="FF0000"/>
                </a:solidFill>
              </a:rPr>
            </a:br>
            <a:r>
              <a:rPr lang="en-US" dirty="0"/>
              <a:t>&lt;html&gt;</a:t>
            </a:r>
            <a:br>
              <a:rPr lang="en-US" dirty="0"/>
            </a:br>
            <a:r>
              <a:rPr lang="en-US" dirty="0"/>
              <a:t>&lt;body&gt;</a:t>
            </a:r>
            <a:br>
              <a:rPr lang="en-US" dirty="0"/>
            </a:br>
            <a:r>
              <a:rPr lang="en-US" dirty="0"/>
              <a:t>$_SESSION['</a:t>
            </a:r>
            <a:r>
              <a:rPr lang="en-US" dirty="0" err="1"/>
              <a:t>login_user</a:t>
            </a:r>
            <a:r>
              <a:rPr lang="en-US" dirty="0"/>
              <a:t>']= </a:t>
            </a:r>
            <a:r>
              <a:rPr lang="en-US" dirty="0"/>
              <a:t>$</a:t>
            </a:r>
            <a:r>
              <a:rPr lang="en-US" dirty="0" smtClean="0"/>
              <a:t>username; </a:t>
            </a:r>
            <a:endParaRPr lang="en-US" dirty="0"/>
          </a:p>
          <a:p>
            <a:pPr marL="338138" indent="-338138">
              <a:spcBef>
                <a:spcPct val="20000"/>
              </a:spcBef>
              <a:tabLst>
                <a:tab pos="974725" algn="l"/>
                <a:tab pos="1195388" algn="l"/>
                <a:tab pos="1203325" algn="l"/>
              </a:tabLst>
              <a:defRPr/>
            </a:pPr>
            <a:r>
              <a:rPr lang="en-US" dirty="0"/>
              <a:t>echo </a:t>
            </a:r>
            <a:r>
              <a:rPr lang="en-US" dirty="0"/>
              <a:t>$_SESSION['</a:t>
            </a:r>
            <a:r>
              <a:rPr lang="en-US" dirty="0" err="1"/>
              <a:t>login_user</a:t>
            </a:r>
            <a:r>
              <a:rPr lang="en-US" dirty="0"/>
              <a:t>'];</a:t>
            </a:r>
            <a:r>
              <a:rPr lang="en-US" dirty="0"/>
              <a:t/>
            </a:r>
            <a:br>
              <a:rPr lang="en-US" dirty="0"/>
            </a:br>
            <a:r>
              <a:rPr lang="en-US" dirty="0"/>
              <a:t>&lt;/body&gt;</a:t>
            </a:r>
            <a:br>
              <a:rPr lang="en-US" dirty="0"/>
            </a:br>
            <a:r>
              <a:rPr lang="en-US" dirty="0"/>
              <a:t>&lt;/html&gt;</a:t>
            </a:r>
            <a:endParaRPr lang="en-US" dirty="0">
              <a:solidFill>
                <a:srgbClr val="FF0000"/>
              </a:solidFill>
            </a:endParaRPr>
          </a:p>
        </p:txBody>
      </p:sp>
    </p:spTree>
    <p:extLst>
      <p:ext uri="{BB962C8B-B14F-4D97-AF65-F5344CB8AC3E}">
        <p14:creationId xmlns:p14="http://schemas.microsoft.com/office/powerpoint/2010/main" val="39692745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normAutofit fontScale="85000" lnSpcReduction="20000"/>
          </a:bodyPr>
          <a:lstStyle/>
          <a:p>
            <a:fld id="{B0DCF5A9-52B1-485B-8DAA-63E03070A202}" type="slidenum">
              <a:rPr lang="ar-SA" smtClean="0">
                <a:latin typeface="Arial" pitchFamily="34" charset="0"/>
                <a:cs typeface="Arial" pitchFamily="34" charset="0"/>
              </a:rPr>
              <a:pPr/>
              <a:t>23</a:t>
            </a:fld>
            <a:endParaRPr lang="en-US" smtClean="0">
              <a:latin typeface="Arial" pitchFamily="34" charset="0"/>
              <a:cs typeface="Arial" pitchFamily="34" charset="0"/>
            </a:endParaRPr>
          </a:p>
        </p:txBody>
      </p:sp>
      <p:sp>
        <p:nvSpPr>
          <p:cNvPr id="22531" name="Rectangle 2"/>
          <p:cNvSpPr>
            <a:spLocks noGrp="1" noChangeArrowheads="1"/>
          </p:cNvSpPr>
          <p:nvPr>
            <p:ph type="title"/>
          </p:nvPr>
        </p:nvSpPr>
        <p:spPr>
          <a:xfrm>
            <a:off x="457200" y="555625"/>
            <a:ext cx="8229600" cy="769441"/>
          </a:xfrm>
          <a:noFill/>
        </p:spPr>
        <p:txBody>
          <a:bodyPr anchorCtr="1">
            <a:spAutoFit/>
          </a:bodyPr>
          <a:lstStyle/>
          <a:p>
            <a:pPr rtl="0" eaLnBrk="1" hangingPunct="1"/>
            <a:r>
              <a:rPr lang="en-US" dirty="0" smtClean="0">
                <a:solidFill>
                  <a:schemeClr val="accent1">
                    <a:tint val="83000"/>
                    <a:satMod val="150000"/>
                  </a:schemeClr>
                </a:solidFill>
              </a:rPr>
              <a:t>Storing a Session Variable</a:t>
            </a:r>
          </a:p>
        </p:txBody>
      </p:sp>
      <p:graphicFrame>
        <p:nvGraphicFramePr>
          <p:cNvPr id="69635" name="Group 3"/>
          <p:cNvGraphicFramePr>
            <a:graphicFrameLocks noGrp="1"/>
          </p:cNvGraphicFramePr>
          <p:nvPr>
            <p:ph type="tbl" idx="1"/>
          </p:nvPr>
        </p:nvGraphicFramePr>
        <p:xfrm>
          <a:off x="609600" y="1600200"/>
          <a:ext cx="8229600" cy="4038600"/>
        </p:xfrm>
        <a:graphic>
          <a:graphicData uri="http://schemas.openxmlformats.org/drawingml/2006/table">
            <a:tbl>
              <a:tblPr rtl="1"/>
              <a:tblGrid>
                <a:gridCol w="8229600"/>
              </a:tblGrid>
              <a:tr h="4038600">
                <a:tc>
                  <a:txBody>
                    <a:bodyPr/>
                    <a:lstStyle/>
                    <a:p>
                      <a:r>
                        <a:rPr lang="en-US" sz="2400" dirty="0" smtClean="0"/>
                        <a:t>The correct way to store and retrieve session variables is to use the PHP $_SESSION variable:</a:t>
                      </a:r>
                      <a:endParaRPr kumimoji="0" lang="en-US" sz="2400" b="0" i="0" u="none" strike="noStrike" cap="none" normalizeH="0" baseline="0" dirty="0" smtClean="0">
                        <a:ln>
                          <a:noFill/>
                        </a:ln>
                        <a:solidFill>
                          <a:schemeClr val="tx1"/>
                        </a:solidFill>
                        <a:effectLst/>
                        <a:latin typeface="Arial" charset="0"/>
                        <a:cs typeface="Arial" charset="0"/>
                      </a:endParaRPr>
                    </a:p>
                  </a:txBody>
                  <a:tcPr horzOverflow="overflow">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sp>
        <p:nvSpPr>
          <p:cNvPr id="6" name="Rectangle 5"/>
          <p:cNvSpPr/>
          <p:nvPr/>
        </p:nvSpPr>
        <p:spPr bwMode="auto">
          <a:xfrm>
            <a:off x="1219200" y="2438400"/>
            <a:ext cx="4953000" cy="40386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marL="338138" indent="-338138" algn="l" rtl="0">
              <a:spcBef>
                <a:spcPct val="20000"/>
              </a:spcBef>
              <a:tabLst>
                <a:tab pos="974725" algn="l"/>
                <a:tab pos="1195388" algn="l"/>
                <a:tab pos="1203325" algn="l"/>
              </a:tabLst>
              <a:defRPr/>
            </a:pPr>
            <a:r>
              <a:rPr lang="en-US" dirty="0">
                <a:solidFill>
                  <a:srgbClr val="FF0000"/>
                </a:solidFill>
              </a:rPr>
              <a:t>     &lt;?</a:t>
            </a:r>
            <a:r>
              <a:rPr lang="en-US" dirty="0" err="1">
                <a:solidFill>
                  <a:srgbClr val="FF0000"/>
                </a:solidFill>
              </a:rPr>
              <a:t>php</a:t>
            </a:r>
            <a:r>
              <a:rPr lang="en-US" dirty="0"/>
              <a:t/>
            </a:r>
            <a:br>
              <a:rPr lang="en-US" dirty="0"/>
            </a:br>
            <a:r>
              <a:rPr lang="en-US" dirty="0" err="1"/>
              <a:t>session_start</a:t>
            </a:r>
            <a:r>
              <a:rPr lang="en-US" dirty="0"/>
              <a:t>();</a:t>
            </a:r>
            <a:br>
              <a:rPr lang="en-US" dirty="0"/>
            </a:br>
            <a:r>
              <a:rPr lang="en-US" dirty="0"/>
              <a:t>// store session data</a:t>
            </a:r>
            <a:br>
              <a:rPr lang="en-US" dirty="0"/>
            </a:br>
            <a:r>
              <a:rPr lang="en-US" dirty="0"/>
              <a:t>$_SESSION['views']=1;</a:t>
            </a:r>
            <a:br>
              <a:rPr lang="en-US" dirty="0"/>
            </a:br>
            <a:r>
              <a:rPr lang="en-US" dirty="0">
                <a:solidFill>
                  <a:srgbClr val="FF0000"/>
                </a:solidFill>
              </a:rPr>
              <a:t>?&gt;</a:t>
            </a:r>
            <a:r>
              <a:rPr lang="en-US" dirty="0"/>
              <a:t/>
            </a:r>
            <a:br>
              <a:rPr lang="en-US" dirty="0"/>
            </a:br>
            <a:r>
              <a:rPr lang="en-US" dirty="0"/>
              <a:t/>
            </a:r>
            <a:br>
              <a:rPr lang="en-US" dirty="0"/>
            </a:br>
            <a:r>
              <a:rPr lang="en-US" dirty="0"/>
              <a:t>&lt;html&gt;</a:t>
            </a:r>
            <a:br>
              <a:rPr lang="en-US" dirty="0"/>
            </a:br>
            <a:r>
              <a:rPr lang="en-US" dirty="0"/>
              <a:t>&lt;body&gt;</a:t>
            </a:r>
            <a:br>
              <a:rPr lang="en-US" dirty="0"/>
            </a:br>
            <a:r>
              <a:rPr lang="en-US" dirty="0">
                <a:solidFill>
                  <a:srgbClr val="FF0000"/>
                </a:solidFill>
              </a:rPr>
              <a:t>&lt;?</a:t>
            </a:r>
            <a:r>
              <a:rPr lang="en-US" dirty="0" err="1">
                <a:solidFill>
                  <a:srgbClr val="FF0000"/>
                </a:solidFill>
              </a:rPr>
              <a:t>php</a:t>
            </a:r>
            <a:r>
              <a:rPr lang="en-US" dirty="0"/>
              <a:t/>
            </a:r>
            <a:br>
              <a:rPr lang="en-US" dirty="0"/>
            </a:br>
            <a:r>
              <a:rPr lang="en-US" dirty="0"/>
              <a:t>//retrieve session data</a:t>
            </a:r>
            <a:br>
              <a:rPr lang="en-US" dirty="0"/>
            </a:br>
            <a:r>
              <a:rPr lang="en-US" dirty="0"/>
              <a:t>echo "</a:t>
            </a:r>
            <a:r>
              <a:rPr lang="en-US" dirty="0" err="1"/>
              <a:t>Pageviews</a:t>
            </a:r>
            <a:r>
              <a:rPr lang="en-US" dirty="0"/>
              <a:t>=". $_SESSION['views'];</a:t>
            </a:r>
            <a:br>
              <a:rPr lang="en-US" dirty="0"/>
            </a:br>
            <a:r>
              <a:rPr lang="en-US" dirty="0">
                <a:solidFill>
                  <a:srgbClr val="FF0000"/>
                </a:solidFill>
              </a:rPr>
              <a:t>?&gt;</a:t>
            </a:r>
            <a:r>
              <a:rPr lang="en-US" dirty="0"/>
              <a:t/>
            </a:r>
            <a:br>
              <a:rPr lang="en-US" dirty="0"/>
            </a:br>
            <a:r>
              <a:rPr lang="en-US" dirty="0"/>
              <a:t>&lt;/body&gt;</a:t>
            </a:r>
            <a:br>
              <a:rPr lang="en-US" dirty="0"/>
            </a:br>
            <a:r>
              <a:rPr lang="en-US" dirty="0"/>
              <a:t>&lt;/html&gt; </a:t>
            </a:r>
            <a:endParaRPr lang="en-US" dirty="0">
              <a:solidFill>
                <a:srgbClr val="FF0000"/>
              </a:solidFill>
            </a:endParaRPr>
          </a:p>
        </p:txBody>
      </p:sp>
      <p:sp>
        <p:nvSpPr>
          <p:cNvPr id="7" name="Rectangle 6"/>
          <p:cNvSpPr/>
          <p:nvPr/>
        </p:nvSpPr>
        <p:spPr bwMode="auto">
          <a:xfrm>
            <a:off x="6477000" y="3657600"/>
            <a:ext cx="1981200" cy="7620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marL="338138" indent="-338138" algn="l" rtl="0">
              <a:spcBef>
                <a:spcPct val="20000"/>
              </a:spcBef>
              <a:tabLst>
                <a:tab pos="974725" algn="l"/>
                <a:tab pos="1195388" algn="l"/>
                <a:tab pos="1203325" algn="l"/>
              </a:tabLst>
              <a:defRPr/>
            </a:pPr>
            <a:r>
              <a:rPr lang="en-US" dirty="0">
                <a:solidFill>
                  <a:schemeClr val="tx1"/>
                </a:solidFill>
              </a:rPr>
              <a:t>Output:</a:t>
            </a:r>
          </a:p>
          <a:p>
            <a:pPr marL="338138" indent="-338138" algn="l" rtl="0">
              <a:spcBef>
                <a:spcPct val="20000"/>
              </a:spcBef>
              <a:tabLst>
                <a:tab pos="974725" algn="l"/>
                <a:tab pos="1195388" algn="l"/>
                <a:tab pos="1203325" algn="l"/>
              </a:tabLst>
              <a:defRPr/>
            </a:pPr>
            <a:r>
              <a:rPr lang="en-US" dirty="0">
                <a:solidFill>
                  <a:schemeClr val="tx1"/>
                </a:solidFill>
              </a:rPr>
              <a:t>Page views=1</a:t>
            </a:r>
          </a:p>
        </p:txBody>
      </p:sp>
    </p:spTree>
    <p:extLst>
      <p:ext uri="{BB962C8B-B14F-4D97-AF65-F5344CB8AC3E}">
        <p14:creationId xmlns:p14="http://schemas.microsoft.com/office/powerpoint/2010/main" val="14294331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normAutofit fontScale="85000" lnSpcReduction="20000"/>
          </a:bodyPr>
          <a:lstStyle/>
          <a:p>
            <a:fld id="{7A4CA68C-435D-4C65-8574-BFA5F8E4D07F}" type="slidenum">
              <a:rPr lang="ar-SA" smtClean="0">
                <a:latin typeface="Arial" pitchFamily="34" charset="0"/>
                <a:cs typeface="Arial" pitchFamily="34" charset="0"/>
              </a:rPr>
              <a:pPr/>
              <a:t>24</a:t>
            </a:fld>
            <a:endParaRPr lang="en-US" smtClean="0">
              <a:latin typeface="Arial" pitchFamily="34" charset="0"/>
              <a:cs typeface="Arial" pitchFamily="34" charset="0"/>
            </a:endParaRPr>
          </a:p>
        </p:txBody>
      </p:sp>
      <p:sp>
        <p:nvSpPr>
          <p:cNvPr id="23555" name="Rectangle 2"/>
          <p:cNvSpPr>
            <a:spLocks noGrp="1" noChangeArrowheads="1"/>
          </p:cNvSpPr>
          <p:nvPr>
            <p:ph type="title"/>
          </p:nvPr>
        </p:nvSpPr>
        <p:spPr>
          <a:xfrm>
            <a:off x="457200" y="555625"/>
            <a:ext cx="8229600" cy="769441"/>
          </a:xfrm>
          <a:noFill/>
        </p:spPr>
        <p:txBody>
          <a:bodyPr anchorCtr="1">
            <a:spAutoFit/>
          </a:bodyPr>
          <a:lstStyle/>
          <a:p>
            <a:pPr rtl="0" eaLnBrk="1" hangingPunct="1"/>
            <a:r>
              <a:rPr lang="en-US" dirty="0" smtClean="0">
                <a:solidFill>
                  <a:schemeClr val="accent1">
                    <a:tint val="83000"/>
                    <a:satMod val="150000"/>
                  </a:schemeClr>
                </a:solidFill>
              </a:rPr>
              <a:t>Storing a Session Variable</a:t>
            </a:r>
          </a:p>
        </p:txBody>
      </p:sp>
      <p:graphicFrame>
        <p:nvGraphicFramePr>
          <p:cNvPr id="69635" name="Group 3"/>
          <p:cNvGraphicFramePr>
            <a:graphicFrameLocks noGrp="1"/>
          </p:cNvGraphicFramePr>
          <p:nvPr>
            <p:ph type="tbl" idx="1"/>
          </p:nvPr>
        </p:nvGraphicFramePr>
        <p:xfrm>
          <a:off x="533400" y="1676400"/>
          <a:ext cx="8229600" cy="3581400"/>
        </p:xfrm>
        <a:graphic>
          <a:graphicData uri="http://schemas.openxmlformats.org/drawingml/2006/table">
            <a:tbl>
              <a:tblPr rtl="1"/>
              <a:tblGrid>
                <a:gridCol w="8229600"/>
              </a:tblGrid>
              <a:tr h="3581400">
                <a:tc>
                  <a:txBody>
                    <a:bodyPr/>
                    <a:lstStyle/>
                    <a:p>
                      <a:r>
                        <a:rPr lang="en-US" sz="2400" dirty="0" smtClean="0"/>
                        <a:t>In this example, we create a simple page-views counter. The </a:t>
                      </a:r>
                      <a:r>
                        <a:rPr lang="en-US" sz="2400" dirty="0" err="1" smtClean="0"/>
                        <a:t>isset</a:t>
                      </a:r>
                      <a:r>
                        <a:rPr lang="en-US" sz="2400" dirty="0" smtClean="0"/>
                        <a:t>() function checks if the "views" variable has already been set. If "views" has been set, we can increment our counter. If "views" doesn't exist, we create a "views" variable, and set it to 1:</a:t>
                      </a:r>
                      <a:endParaRPr kumimoji="0" lang="en-US" sz="2400" b="0" i="0" u="none" strike="noStrike" cap="none" normalizeH="0" baseline="0" dirty="0" smtClean="0">
                        <a:ln>
                          <a:noFill/>
                        </a:ln>
                        <a:solidFill>
                          <a:schemeClr val="tx1"/>
                        </a:solidFill>
                        <a:effectLst/>
                        <a:latin typeface="Arial" charset="0"/>
                        <a:cs typeface="Arial" charset="0"/>
                      </a:endParaRPr>
                    </a:p>
                  </a:txBody>
                  <a:tcPr horzOverflow="overflow">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sp>
        <p:nvSpPr>
          <p:cNvPr id="6" name="Rectangle 5"/>
          <p:cNvSpPr/>
          <p:nvPr/>
        </p:nvSpPr>
        <p:spPr bwMode="auto">
          <a:xfrm>
            <a:off x="1828800" y="3352800"/>
            <a:ext cx="5562600" cy="29718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marL="338138" indent="-338138" algn="l" rtl="0">
              <a:spcBef>
                <a:spcPct val="20000"/>
              </a:spcBef>
              <a:tabLst>
                <a:tab pos="974725" algn="l"/>
                <a:tab pos="1195388" algn="l"/>
                <a:tab pos="1203325" algn="l"/>
              </a:tabLst>
              <a:defRPr/>
            </a:pPr>
            <a:r>
              <a:rPr lang="en-US" dirty="0">
                <a:solidFill>
                  <a:srgbClr val="FF0000"/>
                </a:solidFill>
              </a:rPr>
              <a:t>&lt;?</a:t>
            </a:r>
            <a:r>
              <a:rPr lang="en-US" dirty="0" err="1">
                <a:solidFill>
                  <a:srgbClr val="FF0000"/>
                </a:solidFill>
              </a:rPr>
              <a:t>php</a:t>
            </a:r>
            <a:r>
              <a:rPr lang="en-US" dirty="0"/>
              <a:t/>
            </a:r>
            <a:br>
              <a:rPr lang="en-US" dirty="0"/>
            </a:br>
            <a:r>
              <a:rPr lang="en-US" dirty="0" err="1"/>
              <a:t>session_start</a:t>
            </a:r>
            <a:r>
              <a:rPr lang="en-US" dirty="0"/>
              <a:t>();</a:t>
            </a:r>
            <a:br>
              <a:rPr lang="en-US" dirty="0"/>
            </a:br>
            <a:r>
              <a:rPr lang="en-US" dirty="0"/>
              <a:t/>
            </a:r>
            <a:br>
              <a:rPr lang="en-US" dirty="0"/>
            </a:br>
            <a:r>
              <a:rPr lang="en-US" dirty="0"/>
              <a:t>if(</a:t>
            </a:r>
            <a:r>
              <a:rPr lang="en-US" dirty="0" err="1"/>
              <a:t>isset</a:t>
            </a:r>
            <a:r>
              <a:rPr lang="en-US" dirty="0"/>
              <a:t>($_SESSION['views']))</a:t>
            </a:r>
            <a:br>
              <a:rPr lang="en-US" dirty="0"/>
            </a:br>
            <a:r>
              <a:rPr lang="en-US" dirty="0"/>
              <a:t>$_SESSION['views']=$_SESSION['views']+1;</a:t>
            </a:r>
            <a:br>
              <a:rPr lang="en-US" dirty="0"/>
            </a:br>
            <a:r>
              <a:rPr lang="en-US" dirty="0"/>
              <a:t>else</a:t>
            </a:r>
            <a:br>
              <a:rPr lang="en-US" dirty="0"/>
            </a:br>
            <a:r>
              <a:rPr lang="en-US" dirty="0"/>
              <a:t>$_SESSION['views']=1;</a:t>
            </a:r>
            <a:br>
              <a:rPr lang="en-US" dirty="0"/>
            </a:br>
            <a:r>
              <a:rPr lang="en-US" dirty="0"/>
              <a:t>echo "Views=". $_SESSION['views'];</a:t>
            </a:r>
            <a:br>
              <a:rPr lang="en-US" dirty="0"/>
            </a:br>
            <a:r>
              <a:rPr lang="en-US" dirty="0">
                <a:solidFill>
                  <a:srgbClr val="FF0000"/>
                </a:solidFill>
              </a:rPr>
              <a:t>?&gt;</a:t>
            </a:r>
          </a:p>
        </p:txBody>
      </p:sp>
    </p:spTree>
    <p:extLst>
      <p:ext uri="{BB962C8B-B14F-4D97-AF65-F5344CB8AC3E}">
        <p14:creationId xmlns:p14="http://schemas.microsoft.com/office/powerpoint/2010/main" val="16006105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normAutofit fontScale="85000" lnSpcReduction="20000"/>
          </a:bodyPr>
          <a:lstStyle/>
          <a:p>
            <a:fld id="{E19E7061-3E19-4FC7-B8A6-336391F63118}" type="slidenum">
              <a:rPr lang="ar-SA" smtClean="0">
                <a:latin typeface="Arial" pitchFamily="34" charset="0"/>
                <a:cs typeface="Arial" pitchFamily="34" charset="0"/>
              </a:rPr>
              <a:pPr/>
              <a:t>25</a:t>
            </a:fld>
            <a:endParaRPr lang="en-US" smtClean="0">
              <a:latin typeface="Arial" pitchFamily="34" charset="0"/>
              <a:cs typeface="Arial" pitchFamily="34" charset="0"/>
            </a:endParaRPr>
          </a:p>
        </p:txBody>
      </p:sp>
      <p:sp>
        <p:nvSpPr>
          <p:cNvPr id="24579" name="Rectangle 2"/>
          <p:cNvSpPr>
            <a:spLocks noGrp="1" noChangeArrowheads="1"/>
          </p:cNvSpPr>
          <p:nvPr>
            <p:ph type="title"/>
          </p:nvPr>
        </p:nvSpPr>
        <p:spPr>
          <a:xfrm>
            <a:off x="457200" y="555625"/>
            <a:ext cx="8229600" cy="769441"/>
          </a:xfrm>
          <a:noFill/>
        </p:spPr>
        <p:txBody>
          <a:bodyPr anchorCtr="1">
            <a:spAutoFit/>
          </a:bodyPr>
          <a:lstStyle/>
          <a:p>
            <a:pPr rtl="0" eaLnBrk="1" hangingPunct="1"/>
            <a:r>
              <a:rPr lang="en-US" dirty="0" smtClean="0">
                <a:solidFill>
                  <a:schemeClr val="accent1">
                    <a:tint val="83000"/>
                    <a:satMod val="150000"/>
                  </a:schemeClr>
                </a:solidFill>
              </a:rPr>
              <a:t>Destroying a Session Variable</a:t>
            </a:r>
          </a:p>
        </p:txBody>
      </p:sp>
      <p:graphicFrame>
        <p:nvGraphicFramePr>
          <p:cNvPr id="69635" name="Group 3"/>
          <p:cNvGraphicFramePr>
            <a:graphicFrameLocks noGrp="1"/>
          </p:cNvGraphicFramePr>
          <p:nvPr>
            <p:ph type="tbl" idx="1"/>
          </p:nvPr>
        </p:nvGraphicFramePr>
        <p:xfrm>
          <a:off x="533400" y="1600200"/>
          <a:ext cx="8229600" cy="4038600"/>
        </p:xfrm>
        <a:graphic>
          <a:graphicData uri="http://schemas.openxmlformats.org/drawingml/2006/table">
            <a:tbl>
              <a:tblPr rtl="1"/>
              <a:tblGrid>
                <a:gridCol w="8229600"/>
              </a:tblGrid>
              <a:tr h="4038600">
                <a:tc>
                  <a:txBody>
                    <a:bodyPr/>
                    <a:lstStyle/>
                    <a:p>
                      <a:r>
                        <a:rPr lang="en-US" sz="2400" dirty="0" smtClean="0"/>
                        <a:t>If you wish to delete some session data, you can use the unset() or the </a:t>
                      </a:r>
                      <a:r>
                        <a:rPr lang="en-US" sz="2400" dirty="0" err="1" smtClean="0"/>
                        <a:t>session_destroy</a:t>
                      </a:r>
                      <a:r>
                        <a:rPr lang="en-US" sz="2400" dirty="0" smtClean="0"/>
                        <a:t>() function.</a:t>
                      </a:r>
                    </a:p>
                    <a:p>
                      <a:r>
                        <a:rPr lang="en-US" sz="2400" dirty="0" smtClean="0"/>
                        <a:t>The unset() function is used to free the specified session variable:</a:t>
                      </a:r>
                    </a:p>
                    <a:p>
                      <a:endParaRPr lang="en-US" sz="2400" dirty="0" smtClean="0"/>
                    </a:p>
                    <a:p>
                      <a:endParaRPr lang="en-US" sz="2400" dirty="0" smtClean="0"/>
                    </a:p>
                    <a:p>
                      <a:endParaRPr lang="en-US" sz="2400" dirty="0" smtClean="0"/>
                    </a:p>
                    <a:p>
                      <a:r>
                        <a:rPr lang="en-US" sz="2400" dirty="0" smtClean="0"/>
                        <a:t>You can also completely destroy the session by calling the </a:t>
                      </a:r>
                      <a:r>
                        <a:rPr lang="en-US" sz="2400" dirty="0" err="1" smtClean="0"/>
                        <a:t>session_destroy</a:t>
                      </a:r>
                      <a:r>
                        <a:rPr lang="en-US" sz="2400" dirty="0" smtClean="0"/>
                        <a:t>() function:</a:t>
                      </a:r>
                      <a:endParaRPr kumimoji="0" lang="en-US" sz="2400" b="0" i="0" u="none" strike="noStrike" cap="none" normalizeH="0" baseline="0" dirty="0" smtClean="0">
                        <a:ln>
                          <a:noFill/>
                        </a:ln>
                        <a:solidFill>
                          <a:schemeClr val="tx1"/>
                        </a:solidFill>
                        <a:effectLst/>
                        <a:latin typeface="Arial" charset="0"/>
                        <a:cs typeface="Arial" charset="0"/>
                      </a:endParaRPr>
                    </a:p>
                  </a:txBody>
                  <a:tcPr horzOverflow="overflow">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sp>
        <p:nvSpPr>
          <p:cNvPr id="6" name="Rectangle 5"/>
          <p:cNvSpPr/>
          <p:nvPr/>
        </p:nvSpPr>
        <p:spPr bwMode="auto">
          <a:xfrm>
            <a:off x="2514600" y="4724400"/>
            <a:ext cx="3810000" cy="13716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marL="338138" indent="-338138" algn="l" rtl="0">
              <a:spcBef>
                <a:spcPct val="20000"/>
              </a:spcBef>
              <a:tabLst>
                <a:tab pos="974725" algn="l"/>
                <a:tab pos="1195388" algn="l"/>
                <a:tab pos="1203325" algn="l"/>
              </a:tabLst>
              <a:defRPr/>
            </a:pPr>
            <a:r>
              <a:rPr lang="en-US" dirty="0">
                <a:solidFill>
                  <a:srgbClr val="FF0000"/>
                </a:solidFill>
              </a:rPr>
              <a:t>&lt;?</a:t>
            </a:r>
            <a:r>
              <a:rPr lang="en-US" dirty="0" err="1">
                <a:solidFill>
                  <a:srgbClr val="FF0000"/>
                </a:solidFill>
              </a:rPr>
              <a:t>php</a:t>
            </a:r>
            <a:r>
              <a:rPr lang="en-US" dirty="0"/>
              <a:t/>
            </a:r>
            <a:br>
              <a:rPr lang="en-US" dirty="0"/>
            </a:br>
            <a:r>
              <a:rPr lang="en-US" dirty="0" err="1"/>
              <a:t>session_destroy</a:t>
            </a:r>
            <a:r>
              <a:rPr lang="en-US" dirty="0"/>
              <a:t>();</a:t>
            </a:r>
            <a:br>
              <a:rPr lang="en-US" dirty="0"/>
            </a:br>
            <a:r>
              <a:rPr lang="en-US" dirty="0">
                <a:solidFill>
                  <a:srgbClr val="FF0000"/>
                </a:solidFill>
              </a:rPr>
              <a:t>?&gt;</a:t>
            </a:r>
          </a:p>
        </p:txBody>
      </p:sp>
      <p:sp>
        <p:nvSpPr>
          <p:cNvPr id="7" name="Rectangle 6"/>
          <p:cNvSpPr/>
          <p:nvPr/>
        </p:nvSpPr>
        <p:spPr bwMode="auto">
          <a:xfrm>
            <a:off x="2514600" y="2667000"/>
            <a:ext cx="3733800" cy="10668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marL="338138" indent="-338138" algn="l" rtl="0">
              <a:spcBef>
                <a:spcPct val="20000"/>
              </a:spcBef>
              <a:tabLst>
                <a:tab pos="974725" algn="l"/>
                <a:tab pos="1195388" algn="l"/>
                <a:tab pos="1203325" algn="l"/>
              </a:tabLst>
              <a:defRPr/>
            </a:pPr>
            <a:r>
              <a:rPr lang="en-US" dirty="0">
                <a:solidFill>
                  <a:srgbClr val="FF0000"/>
                </a:solidFill>
              </a:rPr>
              <a:t>&lt;?</a:t>
            </a:r>
            <a:r>
              <a:rPr lang="en-US" dirty="0" err="1">
                <a:solidFill>
                  <a:srgbClr val="FF0000"/>
                </a:solidFill>
              </a:rPr>
              <a:t>php</a:t>
            </a:r>
            <a:r>
              <a:rPr lang="en-US" dirty="0"/>
              <a:t/>
            </a:r>
            <a:br>
              <a:rPr lang="en-US" dirty="0"/>
            </a:br>
            <a:r>
              <a:rPr lang="en-US" dirty="0"/>
              <a:t>unset($_SESSION['views']);</a:t>
            </a:r>
            <a:br>
              <a:rPr lang="en-US" dirty="0"/>
            </a:br>
            <a:r>
              <a:rPr lang="en-US" dirty="0">
                <a:solidFill>
                  <a:srgbClr val="FF0000"/>
                </a:solidFill>
              </a:rPr>
              <a:t>?&gt; </a:t>
            </a:r>
          </a:p>
        </p:txBody>
      </p:sp>
    </p:spTree>
    <p:extLst>
      <p:ext uri="{BB962C8B-B14F-4D97-AF65-F5344CB8AC3E}">
        <p14:creationId xmlns:p14="http://schemas.microsoft.com/office/powerpoint/2010/main" val="40137023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normAutofit fontScale="85000" lnSpcReduction="20000"/>
          </a:bodyPr>
          <a:lstStyle/>
          <a:p>
            <a:fld id="{B4E12B96-254D-47C9-B514-F2DFE3E9B102}" type="slidenum">
              <a:rPr lang="ar-SA" smtClean="0">
                <a:latin typeface="Arial" pitchFamily="34" charset="0"/>
                <a:cs typeface="Arial" pitchFamily="34" charset="0"/>
              </a:rPr>
              <a:pPr/>
              <a:t>26</a:t>
            </a:fld>
            <a:endParaRPr lang="en-US" smtClean="0">
              <a:latin typeface="Arial" pitchFamily="34" charset="0"/>
              <a:cs typeface="Arial" pitchFamily="34" charset="0"/>
            </a:endParaRPr>
          </a:p>
        </p:txBody>
      </p:sp>
      <p:sp>
        <p:nvSpPr>
          <p:cNvPr id="25603" name="Rectangle 2"/>
          <p:cNvSpPr>
            <a:spLocks noGrp="1" noChangeArrowheads="1"/>
          </p:cNvSpPr>
          <p:nvPr>
            <p:ph type="title"/>
          </p:nvPr>
        </p:nvSpPr>
        <p:spPr>
          <a:xfrm>
            <a:off x="457200" y="555625"/>
            <a:ext cx="8229600" cy="769441"/>
          </a:xfrm>
          <a:noFill/>
        </p:spPr>
        <p:txBody>
          <a:bodyPr anchorCtr="1">
            <a:spAutoFit/>
          </a:bodyPr>
          <a:lstStyle/>
          <a:p>
            <a:pPr rtl="0" eaLnBrk="1" hangingPunct="1"/>
            <a:r>
              <a:rPr lang="en-US" dirty="0" smtClean="0">
                <a:solidFill>
                  <a:schemeClr val="accent1">
                    <a:tint val="83000"/>
                    <a:satMod val="150000"/>
                  </a:schemeClr>
                </a:solidFill>
              </a:rPr>
              <a:t>Sending Email using </a:t>
            </a:r>
            <a:r>
              <a:rPr lang="en-US" dirty="0" err="1" smtClean="0">
                <a:solidFill>
                  <a:schemeClr val="accent1">
                    <a:tint val="83000"/>
                    <a:satMod val="150000"/>
                  </a:schemeClr>
                </a:solidFill>
              </a:rPr>
              <a:t>PhP</a:t>
            </a:r>
            <a:endParaRPr lang="en-US" dirty="0" smtClean="0">
              <a:solidFill>
                <a:schemeClr val="accent1">
                  <a:tint val="83000"/>
                  <a:satMod val="150000"/>
                </a:schemeClr>
              </a:solidFill>
            </a:endParaRPr>
          </a:p>
        </p:txBody>
      </p:sp>
      <p:graphicFrame>
        <p:nvGraphicFramePr>
          <p:cNvPr id="69635" name="Group 3"/>
          <p:cNvGraphicFramePr>
            <a:graphicFrameLocks noGrp="1"/>
          </p:cNvGraphicFramePr>
          <p:nvPr>
            <p:ph type="tbl" idx="1"/>
          </p:nvPr>
        </p:nvGraphicFramePr>
        <p:xfrm>
          <a:off x="533400" y="1600200"/>
          <a:ext cx="8229600" cy="5114544"/>
        </p:xfrm>
        <a:graphic>
          <a:graphicData uri="http://schemas.openxmlformats.org/drawingml/2006/table">
            <a:tbl>
              <a:tblPr rtl="1"/>
              <a:tblGrid>
                <a:gridCol w="8229600"/>
              </a:tblGrid>
              <a:tr h="4733544">
                <a:tc>
                  <a:txBody>
                    <a:bodyPr/>
                    <a:lstStyle/>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r>
                        <a:rPr lang="en-US" sz="2400" dirty="0" smtClean="0"/>
                        <a:t>PHP allows you to send e-mails directly from a script.</a:t>
                      </a: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r>
                        <a:rPr lang="en-US" sz="2400" dirty="0" smtClean="0"/>
                        <a:t>The PHP mail() function is used to send emails from inside a script.</a:t>
                      </a: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r>
                        <a:rPr lang="en-US" sz="2400" i="0" dirty="0" smtClean="0"/>
                        <a:t>        mail(</a:t>
                      </a:r>
                      <a:r>
                        <a:rPr lang="en-US" sz="2400" i="1" dirty="0" err="1" smtClean="0"/>
                        <a:t>to,subject,message,headers,parameters</a:t>
                      </a:r>
                      <a:r>
                        <a:rPr lang="en-US" sz="2000" i="0" dirty="0" smtClean="0"/>
                        <a:t>) </a:t>
                      </a: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r>
                        <a:rPr lang="en-US" sz="2000" u="sng" dirty="0" smtClean="0"/>
                        <a:t>To</a:t>
                      </a:r>
                      <a:r>
                        <a:rPr lang="en-US" sz="2000" dirty="0" smtClean="0"/>
                        <a:t> : Required. Specifies the receiver / receivers of the email</a:t>
                      </a: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r>
                        <a:rPr lang="en-US" sz="2000" u="sng" dirty="0" smtClean="0"/>
                        <a:t>Subject</a:t>
                      </a:r>
                      <a:r>
                        <a:rPr lang="en-US" sz="2000" dirty="0" smtClean="0"/>
                        <a:t> : Required. Specifies the subject of the email.                      </a:t>
                      </a:r>
                      <a:r>
                        <a:rPr lang="en-US" sz="2000" b="1" dirty="0" smtClean="0"/>
                        <a:t>Note:</a:t>
                      </a:r>
                      <a:r>
                        <a:rPr lang="en-US" sz="2000" dirty="0" smtClean="0"/>
                        <a:t> This parameter cannot contain any newline characters</a:t>
                      </a: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r>
                        <a:rPr lang="en-US" sz="2000" u="sng" dirty="0" smtClean="0"/>
                        <a:t>Message</a:t>
                      </a:r>
                      <a:r>
                        <a:rPr lang="en-US" sz="2000" dirty="0" smtClean="0"/>
                        <a:t>: Required. Defines the message to be sent. Each line should be separated with a LF (\n). Lines should not exceed 70 characters</a:t>
                      </a: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r>
                        <a:rPr lang="en-US" sz="2000" u="sng" dirty="0" smtClean="0"/>
                        <a:t>Headers</a:t>
                      </a:r>
                      <a:r>
                        <a:rPr lang="en-US" sz="2000" dirty="0" smtClean="0"/>
                        <a:t>: Optional. Specifies additional headers, like From, Cc, and Bcc. The additional headers should be separated with a CRLF (\r\n)</a:t>
                      </a: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r>
                        <a:rPr lang="en-US" sz="2000" u="sng" dirty="0" smtClean="0"/>
                        <a:t>Parameters</a:t>
                      </a:r>
                      <a:r>
                        <a:rPr lang="en-US" sz="2000" dirty="0" smtClean="0"/>
                        <a:t>: Optional. Specifies an additional parameter to the </a:t>
                      </a:r>
                      <a:r>
                        <a:rPr lang="en-US" sz="2000" dirty="0" err="1" smtClean="0"/>
                        <a:t>sendmail</a:t>
                      </a:r>
                      <a:r>
                        <a:rPr lang="en-US" sz="2000" dirty="0" smtClean="0"/>
                        <a:t> program</a:t>
                      </a: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15410265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normAutofit fontScale="85000" lnSpcReduction="20000"/>
          </a:bodyPr>
          <a:lstStyle/>
          <a:p>
            <a:fld id="{A04C5954-C655-4072-B68C-69E6944FDE74}" type="slidenum">
              <a:rPr lang="ar-SA" smtClean="0">
                <a:latin typeface="Arial" pitchFamily="34" charset="0"/>
                <a:cs typeface="Arial" pitchFamily="34" charset="0"/>
              </a:rPr>
              <a:pPr/>
              <a:t>27</a:t>
            </a:fld>
            <a:endParaRPr lang="en-US" smtClean="0">
              <a:latin typeface="Arial" pitchFamily="34" charset="0"/>
              <a:cs typeface="Arial" pitchFamily="34" charset="0"/>
            </a:endParaRPr>
          </a:p>
        </p:txBody>
      </p:sp>
      <p:sp>
        <p:nvSpPr>
          <p:cNvPr id="26627" name="Rectangle 2"/>
          <p:cNvSpPr>
            <a:spLocks noGrp="1" noChangeArrowheads="1"/>
          </p:cNvSpPr>
          <p:nvPr>
            <p:ph type="title"/>
          </p:nvPr>
        </p:nvSpPr>
        <p:spPr>
          <a:xfrm>
            <a:off x="457200" y="555625"/>
            <a:ext cx="8229600" cy="769441"/>
          </a:xfrm>
          <a:noFill/>
        </p:spPr>
        <p:txBody>
          <a:bodyPr anchorCtr="1">
            <a:spAutoFit/>
          </a:bodyPr>
          <a:lstStyle/>
          <a:p>
            <a:pPr rtl="0" eaLnBrk="1" hangingPunct="1"/>
            <a:r>
              <a:rPr lang="en-US" dirty="0" smtClean="0">
                <a:solidFill>
                  <a:schemeClr val="accent1">
                    <a:tint val="83000"/>
                    <a:satMod val="150000"/>
                  </a:schemeClr>
                </a:solidFill>
              </a:rPr>
              <a:t>Email</a:t>
            </a:r>
          </a:p>
        </p:txBody>
      </p:sp>
      <p:graphicFrame>
        <p:nvGraphicFramePr>
          <p:cNvPr id="69635" name="Group 3"/>
          <p:cNvGraphicFramePr>
            <a:graphicFrameLocks noGrp="1"/>
          </p:cNvGraphicFramePr>
          <p:nvPr>
            <p:ph type="tbl" idx="1"/>
          </p:nvPr>
        </p:nvGraphicFramePr>
        <p:xfrm>
          <a:off x="533400" y="1524000"/>
          <a:ext cx="8229600" cy="4038600"/>
        </p:xfrm>
        <a:graphic>
          <a:graphicData uri="http://schemas.openxmlformats.org/drawingml/2006/table">
            <a:tbl>
              <a:tblPr rtl="1"/>
              <a:tblGrid>
                <a:gridCol w="8229600"/>
              </a:tblGrid>
              <a:tr h="4038600">
                <a:tc>
                  <a:txBody>
                    <a:bodyPr/>
                    <a:lstStyle/>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endParaRPr lang="en-US" sz="2400" b="1" dirty="0" smtClean="0"/>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endParaRPr lang="en-US" sz="2400" b="1" dirty="0" smtClean="0"/>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endParaRPr lang="en-US" sz="2400" b="1" dirty="0" smtClean="0"/>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r>
                        <a:rPr lang="en-US" sz="2400" b="1" dirty="0" smtClean="0"/>
                        <a:t>Note:</a:t>
                      </a:r>
                      <a:r>
                        <a:rPr lang="en-US" sz="2400" dirty="0" smtClean="0"/>
                        <a:t> For the mail functions to be available, PHP requires an installed and working email system. The program to be used is defined by the configuration settings in the php.ini file.</a:t>
                      </a: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endParaRPr kumimoji="0" lang="en-US" sz="2400" b="0" i="0" u="none" strike="noStrike" cap="none" normalizeH="0" baseline="0" dirty="0" smtClean="0">
                        <a:ln>
                          <a:noFill/>
                        </a:ln>
                        <a:solidFill>
                          <a:schemeClr val="tx1"/>
                        </a:solidFill>
                        <a:effectLst/>
                        <a:latin typeface="Arial" charset="0"/>
                        <a:cs typeface="Arial" charset="0"/>
                      </a:endParaRPr>
                    </a:p>
                  </a:txBody>
                  <a:tcPr horzOverflow="overflow">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1739046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normAutofit fontScale="85000" lnSpcReduction="20000"/>
          </a:bodyPr>
          <a:lstStyle/>
          <a:p>
            <a:fld id="{C5B93C28-06EE-4409-998E-2A6D9D0CD600}" type="slidenum">
              <a:rPr lang="ar-SA" smtClean="0">
                <a:latin typeface="Arial" pitchFamily="34" charset="0"/>
                <a:cs typeface="Arial" pitchFamily="34" charset="0"/>
              </a:rPr>
              <a:pPr/>
              <a:t>28</a:t>
            </a:fld>
            <a:endParaRPr lang="en-US" smtClean="0">
              <a:latin typeface="Arial" pitchFamily="34" charset="0"/>
              <a:cs typeface="Arial" pitchFamily="34" charset="0"/>
            </a:endParaRPr>
          </a:p>
        </p:txBody>
      </p:sp>
      <p:sp>
        <p:nvSpPr>
          <p:cNvPr id="27651" name="Rectangle 2"/>
          <p:cNvSpPr>
            <a:spLocks noGrp="1" noChangeArrowheads="1"/>
          </p:cNvSpPr>
          <p:nvPr>
            <p:ph type="title"/>
          </p:nvPr>
        </p:nvSpPr>
        <p:spPr>
          <a:xfrm>
            <a:off x="457200" y="555625"/>
            <a:ext cx="8229600" cy="769441"/>
          </a:xfrm>
          <a:noFill/>
        </p:spPr>
        <p:txBody>
          <a:bodyPr anchorCtr="1">
            <a:spAutoFit/>
          </a:bodyPr>
          <a:lstStyle/>
          <a:p>
            <a:pPr rtl="0" eaLnBrk="1" hangingPunct="1"/>
            <a:r>
              <a:rPr lang="en-US" dirty="0" smtClean="0">
                <a:solidFill>
                  <a:schemeClr val="accent1">
                    <a:tint val="83000"/>
                    <a:satMod val="150000"/>
                  </a:schemeClr>
                </a:solidFill>
              </a:rPr>
              <a:t>Sending Email - Example</a:t>
            </a:r>
          </a:p>
        </p:txBody>
      </p:sp>
      <p:graphicFrame>
        <p:nvGraphicFramePr>
          <p:cNvPr id="69635" name="Group 3"/>
          <p:cNvGraphicFramePr>
            <a:graphicFrameLocks noGrp="1"/>
          </p:cNvGraphicFramePr>
          <p:nvPr>
            <p:ph type="tbl" idx="1"/>
          </p:nvPr>
        </p:nvGraphicFramePr>
        <p:xfrm>
          <a:off x="533400" y="1752600"/>
          <a:ext cx="8229600" cy="4038600"/>
        </p:xfrm>
        <a:graphic>
          <a:graphicData uri="http://schemas.openxmlformats.org/drawingml/2006/table">
            <a:tbl>
              <a:tblPr rtl="1"/>
              <a:tblGrid>
                <a:gridCol w="8229600"/>
              </a:tblGrid>
              <a:tr h="4038600">
                <a:tc>
                  <a:txBody>
                    <a:bodyPr/>
                    <a:lstStyle/>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endParaRPr kumimoji="0" lang="en-US" sz="2400" b="0" i="0" u="none" strike="noStrike" cap="none" normalizeH="0" baseline="0" dirty="0" smtClean="0">
                        <a:ln>
                          <a:noFill/>
                        </a:ln>
                        <a:solidFill>
                          <a:schemeClr val="tx1"/>
                        </a:solidFill>
                        <a:effectLst/>
                        <a:latin typeface="Arial" charset="0"/>
                        <a:cs typeface="Arial" charset="0"/>
                      </a:endParaRPr>
                    </a:p>
                  </a:txBody>
                  <a:tcPr horzOverflow="overflow">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sp>
        <p:nvSpPr>
          <p:cNvPr id="6" name="Rectangle 5"/>
          <p:cNvSpPr/>
          <p:nvPr/>
        </p:nvSpPr>
        <p:spPr bwMode="auto">
          <a:xfrm>
            <a:off x="1981200" y="1752600"/>
            <a:ext cx="4953000" cy="37338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marL="338138" indent="-338138" algn="l" rtl="0">
              <a:spcBef>
                <a:spcPct val="20000"/>
              </a:spcBef>
              <a:tabLst>
                <a:tab pos="974725" algn="l"/>
                <a:tab pos="1195388" algn="l"/>
                <a:tab pos="1203325" algn="l"/>
              </a:tabLst>
              <a:defRPr/>
            </a:pPr>
            <a:r>
              <a:rPr lang="en-US" dirty="0">
                <a:solidFill>
                  <a:srgbClr val="FF0000"/>
                </a:solidFill>
              </a:rPr>
              <a:t>     &lt;?</a:t>
            </a:r>
            <a:r>
              <a:rPr lang="en-US" dirty="0" err="1">
                <a:solidFill>
                  <a:srgbClr val="FF0000"/>
                </a:solidFill>
              </a:rPr>
              <a:t>php</a:t>
            </a:r>
            <a:r>
              <a:rPr lang="en-US" dirty="0"/>
              <a:t/>
            </a:r>
            <a:br>
              <a:rPr lang="en-US" dirty="0"/>
            </a:br>
            <a:r>
              <a:rPr lang="en-US" dirty="0"/>
              <a:t>$to = "someone@example.com";</a:t>
            </a:r>
            <a:br>
              <a:rPr lang="en-US" dirty="0"/>
            </a:br>
            <a:r>
              <a:rPr lang="en-US" dirty="0"/>
              <a:t>$subject = "Test mail";</a:t>
            </a:r>
            <a:br>
              <a:rPr lang="en-US" dirty="0"/>
            </a:br>
            <a:r>
              <a:rPr lang="en-US" dirty="0"/>
              <a:t>$message = "Hello! This is a simple email message.";</a:t>
            </a:r>
            <a:br>
              <a:rPr lang="en-US" dirty="0"/>
            </a:br>
            <a:r>
              <a:rPr lang="en-US" dirty="0"/>
              <a:t>$from = "someonelse@example.com";</a:t>
            </a:r>
            <a:br>
              <a:rPr lang="en-US" dirty="0"/>
            </a:br>
            <a:r>
              <a:rPr lang="en-US" dirty="0"/>
              <a:t>$headers = "From: $from";</a:t>
            </a:r>
            <a:br>
              <a:rPr lang="en-US" dirty="0"/>
            </a:br>
            <a:r>
              <a:rPr lang="en-US" dirty="0"/>
              <a:t>mail($</a:t>
            </a:r>
            <a:r>
              <a:rPr lang="en-US" dirty="0" err="1"/>
              <a:t>to,$subject,$message,$headers</a:t>
            </a:r>
            <a:r>
              <a:rPr lang="en-US" dirty="0"/>
              <a:t>);</a:t>
            </a:r>
            <a:br>
              <a:rPr lang="en-US" dirty="0"/>
            </a:br>
            <a:r>
              <a:rPr lang="en-US" dirty="0"/>
              <a:t>echo "Mail Sent.";</a:t>
            </a:r>
            <a:br>
              <a:rPr lang="en-US" dirty="0"/>
            </a:br>
            <a:r>
              <a:rPr lang="en-US" dirty="0">
                <a:solidFill>
                  <a:srgbClr val="FF0000"/>
                </a:solidFill>
              </a:rPr>
              <a:t>?&gt; </a:t>
            </a:r>
          </a:p>
        </p:txBody>
      </p:sp>
    </p:spTree>
    <p:extLst>
      <p:ext uri="{BB962C8B-B14F-4D97-AF65-F5344CB8AC3E}">
        <p14:creationId xmlns:p14="http://schemas.microsoft.com/office/powerpoint/2010/main" val="16496153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2"/>
          </p:nvPr>
        </p:nvSpPr>
        <p:spPr>
          <a:noFill/>
        </p:spPr>
        <p:txBody>
          <a:bodyPr>
            <a:normAutofit fontScale="85000" lnSpcReduction="20000"/>
          </a:bodyPr>
          <a:lstStyle/>
          <a:p>
            <a:fld id="{D128EB09-7341-4824-B02F-6F905AFA6C99}" type="slidenum">
              <a:rPr lang="ar-SA" smtClean="0">
                <a:latin typeface="Arial" pitchFamily="34" charset="0"/>
                <a:cs typeface="Arial" pitchFamily="34" charset="0"/>
              </a:rPr>
              <a:pPr/>
              <a:t>29</a:t>
            </a:fld>
            <a:endParaRPr lang="en-US" smtClean="0">
              <a:latin typeface="Arial" pitchFamily="34" charset="0"/>
              <a:cs typeface="Arial" pitchFamily="34" charset="0"/>
            </a:endParaRPr>
          </a:p>
        </p:txBody>
      </p:sp>
      <p:pic>
        <p:nvPicPr>
          <p:cNvPr id="28675" name="Picture 2"/>
          <p:cNvPicPr>
            <a:picLocks noChangeAspect="1" noChangeArrowheads="1"/>
          </p:cNvPicPr>
          <p:nvPr/>
        </p:nvPicPr>
        <p:blipFill>
          <a:blip r:embed="rId2"/>
          <a:srcRect/>
          <a:stretch>
            <a:fillRect/>
          </a:stretch>
        </p:blipFill>
        <p:spPr bwMode="auto">
          <a:xfrm>
            <a:off x="304800" y="180975"/>
            <a:ext cx="8686800" cy="6067425"/>
          </a:xfrm>
          <a:prstGeom prst="rect">
            <a:avLst/>
          </a:prstGeom>
          <a:noFill/>
          <a:ln w="9525">
            <a:noFill/>
            <a:miter lim="800000"/>
            <a:headEnd/>
            <a:tailEnd/>
          </a:ln>
        </p:spPr>
      </p:pic>
    </p:spTree>
    <p:extLst>
      <p:ext uri="{BB962C8B-B14F-4D97-AF65-F5344CB8AC3E}">
        <p14:creationId xmlns:p14="http://schemas.microsoft.com/office/powerpoint/2010/main" val="2779003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normAutofit fontScale="85000" lnSpcReduction="20000"/>
          </a:bodyPr>
          <a:lstStyle/>
          <a:p>
            <a:fld id="{9BC46B51-45CF-4479-B2E2-C9FD7189DD73}" type="slidenum">
              <a:rPr lang="ar-SA" smtClean="0">
                <a:latin typeface="Arial" pitchFamily="34" charset="0"/>
                <a:cs typeface="Arial" pitchFamily="34" charset="0"/>
              </a:rPr>
              <a:pPr/>
              <a:t>3</a:t>
            </a:fld>
            <a:endParaRPr lang="en-US" smtClean="0">
              <a:latin typeface="Arial" pitchFamily="34" charset="0"/>
              <a:cs typeface="Arial" pitchFamily="34" charset="0"/>
            </a:endParaRPr>
          </a:p>
        </p:txBody>
      </p:sp>
      <p:sp>
        <p:nvSpPr>
          <p:cNvPr id="3075" name="Rectangle 2"/>
          <p:cNvSpPr>
            <a:spLocks noGrp="1" noChangeArrowheads="1"/>
          </p:cNvSpPr>
          <p:nvPr>
            <p:ph type="title"/>
          </p:nvPr>
        </p:nvSpPr>
        <p:spPr>
          <a:xfrm>
            <a:off x="457200" y="555625"/>
            <a:ext cx="8229600" cy="769441"/>
          </a:xfrm>
          <a:noFill/>
        </p:spPr>
        <p:txBody>
          <a:bodyPr anchorCtr="1">
            <a:spAutoFit/>
          </a:bodyPr>
          <a:lstStyle/>
          <a:p>
            <a:r>
              <a:rPr lang="en-US" dirty="0" smtClean="0">
                <a:solidFill>
                  <a:schemeClr val="accent1">
                    <a:tint val="83000"/>
                    <a:satMod val="150000"/>
                  </a:schemeClr>
                </a:solidFill>
              </a:rPr>
              <a:t>Agenda</a:t>
            </a:r>
          </a:p>
        </p:txBody>
      </p:sp>
      <p:sp>
        <p:nvSpPr>
          <p:cNvPr id="3079" name="Text Box 9"/>
          <p:cNvSpPr txBox="1">
            <a:spLocks noChangeArrowheads="1"/>
          </p:cNvSpPr>
          <p:nvPr/>
        </p:nvSpPr>
        <p:spPr bwMode="auto">
          <a:xfrm>
            <a:off x="8491538" y="90488"/>
            <a:ext cx="563562" cy="317500"/>
          </a:xfrm>
          <a:prstGeom prst="rect">
            <a:avLst/>
          </a:prstGeom>
          <a:solidFill>
            <a:schemeClr val="bg1">
              <a:alpha val="72156"/>
            </a:schemeClr>
          </a:solidFill>
          <a:ln w="12700" algn="ctr">
            <a:solidFill>
              <a:schemeClr val="bg1"/>
            </a:solidFill>
            <a:miter lim="800000"/>
            <a:headEnd type="none" w="sm" len="sm"/>
            <a:tailEnd type="none" w="sm" len="sm"/>
          </a:ln>
        </p:spPr>
        <p:txBody>
          <a:bodyPr wrap="none">
            <a:spAutoFit/>
          </a:bodyPr>
          <a:lstStyle/>
          <a:p>
            <a:pPr algn="ctr" rtl="0" eaLnBrk="0" hangingPunct="0">
              <a:spcBef>
                <a:spcPct val="50000"/>
              </a:spcBef>
              <a:tabLst>
                <a:tab pos="1262063" algn="l"/>
              </a:tabLst>
            </a:pPr>
            <a:r>
              <a:rPr lang="en-US" sz="1400" b="1" u="sng" dirty="0"/>
              <a:t>PHP</a:t>
            </a:r>
          </a:p>
        </p:txBody>
      </p:sp>
      <p:sp>
        <p:nvSpPr>
          <p:cNvPr id="8" name="Rectangle 7"/>
          <p:cNvSpPr/>
          <p:nvPr/>
        </p:nvSpPr>
        <p:spPr>
          <a:xfrm>
            <a:off x="0" y="1828800"/>
            <a:ext cx="9144000" cy="3896451"/>
          </a:xfrm>
          <a:prstGeom prst="rect">
            <a:avLst/>
          </a:prstGeom>
        </p:spPr>
        <p:txBody>
          <a:bodyPr wrap="square">
            <a:spAutoFit/>
          </a:bodyPr>
          <a:lstStyle/>
          <a:p>
            <a:pPr marL="1252538" lvl="2" indent="-338138" fontAlgn="base">
              <a:spcBef>
                <a:spcPct val="20000"/>
              </a:spcBef>
              <a:spcAft>
                <a:spcPct val="0"/>
              </a:spcAft>
              <a:buFont typeface="Wingdings" pitchFamily="2" charset="2"/>
              <a:buChar char="Ø"/>
              <a:tabLst>
                <a:tab pos="914400" algn="l"/>
                <a:tab pos="969963" algn="l"/>
                <a:tab pos="1082675" algn="l"/>
                <a:tab pos="1195388" algn="l"/>
              </a:tabLst>
            </a:pPr>
            <a:r>
              <a:rPr lang="en-US" sz="2400" dirty="0" smtClean="0"/>
              <a:t>File </a:t>
            </a:r>
            <a:r>
              <a:rPr lang="en-US" sz="2400" dirty="0" smtClean="0"/>
              <a:t>Handling</a:t>
            </a:r>
          </a:p>
          <a:p>
            <a:pPr marL="1252538" lvl="2" indent="-338138" fontAlgn="base">
              <a:spcBef>
                <a:spcPct val="20000"/>
              </a:spcBef>
              <a:spcAft>
                <a:spcPct val="0"/>
              </a:spcAft>
              <a:buFont typeface="Wingdings" pitchFamily="2" charset="2"/>
              <a:buChar char="Ø"/>
              <a:tabLst>
                <a:tab pos="914400" algn="l"/>
                <a:tab pos="969963" algn="l"/>
                <a:tab pos="1082675" algn="l"/>
                <a:tab pos="1195388" algn="l"/>
              </a:tabLst>
            </a:pPr>
            <a:r>
              <a:rPr lang="en-US" sz="2400" dirty="0" smtClean="0"/>
              <a:t>Include/require functions</a:t>
            </a:r>
          </a:p>
          <a:p>
            <a:pPr marL="1252538" lvl="2" indent="-338138" fontAlgn="base">
              <a:spcBef>
                <a:spcPct val="20000"/>
              </a:spcBef>
              <a:spcAft>
                <a:spcPct val="0"/>
              </a:spcAft>
              <a:buFont typeface="Wingdings" pitchFamily="2" charset="2"/>
              <a:buChar char="Ø"/>
              <a:tabLst>
                <a:tab pos="914400" algn="l"/>
                <a:tab pos="969963" algn="l"/>
                <a:tab pos="1082675" algn="l"/>
                <a:tab pos="1195388" algn="l"/>
              </a:tabLst>
            </a:pPr>
            <a:r>
              <a:rPr lang="en-US" sz="2400" dirty="0" smtClean="0"/>
              <a:t>Cookies</a:t>
            </a:r>
          </a:p>
          <a:p>
            <a:pPr marL="1252538" lvl="2" indent="-338138" fontAlgn="base">
              <a:spcBef>
                <a:spcPct val="20000"/>
              </a:spcBef>
              <a:spcAft>
                <a:spcPct val="0"/>
              </a:spcAft>
              <a:buFont typeface="Wingdings" pitchFamily="2" charset="2"/>
              <a:buChar char="Ø"/>
              <a:tabLst>
                <a:tab pos="914400" algn="l"/>
                <a:tab pos="969963" algn="l"/>
                <a:tab pos="1082675" algn="l"/>
                <a:tab pos="1195388" algn="l"/>
              </a:tabLst>
            </a:pPr>
            <a:r>
              <a:rPr lang="en-US" sz="2400" dirty="0" smtClean="0"/>
              <a:t>Sessions</a:t>
            </a:r>
            <a:endParaRPr lang="ar-EG" sz="2400" dirty="0" smtClean="0"/>
          </a:p>
          <a:p>
            <a:pPr marL="1252538" lvl="2" indent="-338138" fontAlgn="base">
              <a:spcBef>
                <a:spcPct val="20000"/>
              </a:spcBef>
              <a:spcAft>
                <a:spcPct val="0"/>
              </a:spcAft>
              <a:buFont typeface="Wingdings" pitchFamily="2" charset="2"/>
              <a:buChar char="Ø"/>
              <a:tabLst>
                <a:tab pos="914400" algn="l"/>
                <a:tab pos="969963" algn="l"/>
                <a:tab pos="1082675" algn="l"/>
                <a:tab pos="1195388" algn="l"/>
              </a:tabLst>
            </a:pPr>
            <a:r>
              <a:rPr lang="en-US" sz="2400" dirty="0" smtClean="0"/>
              <a:t>Sending E-mails in </a:t>
            </a:r>
            <a:r>
              <a:rPr lang="en-US" sz="2400" dirty="0" err="1" smtClean="0"/>
              <a:t>php</a:t>
            </a:r>
            <a:endParaRPr lang="en-US" sz="2400" dirty="0" smtClean="0"/>
          </a:p>
          <a:p>
            <a:pPr marL="1252538" lvl="2" indent="-338138" fontAlgn="base">
              <a:spcBef>
                <a:spcPct val="20000"/>
              </a:spcBef>
              <a:spcAft>
                <a:spcPct val="0"/>
              </a:spcAft>
              <a:buFont typeface="Wingdings" pitchFamily="2" charset="2"/>
              <a:buChar char="Ø"/>
              <a:tabLst>
                <a:tab pos="914400" algn="l"/>
                <a:tab pos="969963" algn="l"/>
                <a:tab pos="1082675" algn="l"/>
                <a:tab pos="1195388" algn="l"/>
              </a:tabLst>
            </a:pPr>
            <a:r>
              <a:rPr lang="en-US" sz="2400" dirty="0" smtClean="0"/>
              <a:t>Exceptions in </a:t>
            </a:r>
            <a:r>
              <a:rPr lang="en-US" sz="2400" dirty="0" err="1" smtClean="0"/>
              <a:t>php</a:t>
            </a:r>
            <a:endParaRPr lang="en-US" sz="2400" dirty="0" smtClean="0"/>
          </a:p>
          <a:p>
            <a:pPr lvl="2" fontAlgn="base">
              <a:spcBef>
                <a:spcPct val="20000"/>
              </a:spcBef>
              <a:spcAft>
                <a:spcPct val="0"/>
              </a:spcAft>
              <a:tabLst>
                <a:tab pos="914400" algn="l"/>
                <a:tab pos="969963" algn="l"/>
                <a:tab pos="1082675" algn="l"/>
                <a:tab pos="1195388" algn="l"/>
              </a:tabLst>
            </a:pPr>
            <a:endParaRPr lang="en-US" sz="2400" dirty="0"/>
          </a:p>
          <a:p>
            <a:pPr marL="1252538" lvl="2" indent="-338138" fontAlgn="base">
              <a:spcBef>
                <a:spcPct val="20000"/>
              </a:spcBef>
              <a:spcAft>
                <a:spcPct val="0"/>
              </a:spcAft>
              <a:buFont typeface="Wingdings" pitchFamily="2" charset="2"/>
              <a:buChar char="Ø"/>
              <a:tabLst>
                <a:tab pos="914400" algn="l"/>
                <a:tab pos="969963" algn="l"/>
                <a:tab pos="1082675" algn="l"/>
                <a:tab pos="1195388" algn="l"/>
              </a:tabLst>
            </a:pPr>
            <a:endParaRPr lang="en-US" sz="2400" dirty="0" smtClean="0"/>
          </a:p>
          <a:p>
            <a:pPr marL="1252538" lvl="2" indent="-338138" fontAlgn="base">
              <a:spcBef>
                <a:spcPct val="20000"/>
              </a:spcBef>
              <a:spcAft>
                <a:spcPct val="0"/>
              </a:spcAft>
              <a:buFont typeface="Wingdings" pitchFamily="2" charset="2"/>
              <a:buChar char="Ø"/>
              <a:tabLst>
                <a:tab pos="914400" algn="l"/>
                <a:tab pos="969963" algn="l"/>
                <a:tab pos="1082675" algn="l"/>
                <a:tab pos="1195388" algn="l"/>
              </a:tabLst>
            </a:pPr>
            <a:endParaRPr lang="en-US" dirty="0" smtClean="0">
              <a:solidFill>
                <a:srgbClr val="000000"/>
              </a:solidFill>
              <a:latin typeface="Arial"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normAutofit fontScale="85000" lnSpcReduction="20000"/>
          </a:bodyPr>
          <a:lstStyle/>
          <a:p>
            <a:fld id="{68463100-AA5A-49F9-A1F8-13CFEA842520}" type="slidenum">
              <a:rPr lang="ar-SA" smtClean="0">
                <a:latin typeface="Arial" pitchFamily="34" charset="0"/>
                <a:cs typeface="Arial" pitchFamily="34" charset="0"/>
              </a:rPr>
              <a:pPr/>
              <a:t>30</a:t>
            </a:fld>
            <a:endParaRPr lang="en-US" smtClean="0">
              <a:latin typeface="Arial" pitchFamily="34" charset="0"/>
              <a:cs typeface="Arial" pitchFamily="34" charset="0"/>
            </a:endParaRPr>
          </a:p>
        </p:txBody>
      </p:sp>
      <p:sp>
        <p:nvSpPr>
          <p:cNvPr id="29699" name="Rectangle 2"/>
          <p:cNvSpPr>
            <a:spLocks noGrp="1" noChangeArrowheads="1"/>
          </p:cNvSpPr>
          <p:nvPr>
            <p:ph type="title"/>
          </p:nvPr>
        </p:nvSpPr>
        <p:spPr>
          <a:xfrm>
            <a:off x="457200" y="555625"/>
            <a:ext cx="8229600" cy="769441"/>
          </a:xfrm>
          <a:noFill/>
        </p:spPr>
        <p:txBody>
          <a:bodyPr anchorCtr="1">
            <a:spAutoFit/>
          </a:bodyPr>
          <a:lstStyle/>
          <a:p>
            <a:pPr rtl="0" eaLnBrk="1" hangingPunct="1"/>
            <a:r>
              <a:rPr lang="en-US" dirty="0" smtClean="0">
                <a:solidFill>
                  <a:schemeClr val="accent1">
                    <a:tint val="83000"/>
                    <a:satMod val="150000"/>
                  </a:schemeClr>
                </a:solidFill>
              </a:rPr>
              <a:t>Sending Secure Email - Example</a:t>
            </a:r>
          </a:p>
        </p:txBody>
      </p:sp>
      <p:graphicFrame>
        <p:nvGraphicFramePr>
          <p:cNvPr id="69635" name="Group 3"/>
          <p:cNvGraphicFramePr>
            <a:graphicFrameLocks noGrp="1"/>
          </p:cNvGraphicFramePr>
          <p:nvPr>
            <p:ph type="tbl" idx="1"/>
            <p:extLst>
              <p:ext uri="{D42A27DB-BD31-4B8C-83A1-F6EECF244321}">
                <p14:modId xmlns:p14="http://schemas.microsoft.com/office/powerpoint/2010/main" val="885847072"/>
              </p:ext>
            </p:extLst>
          </p:nvPr>
        </p:nvGraphicFramePr>
        <p:xfrm>
          <a:off x="762000" y="2438400"/>
          <a:ext cx="8229600" cy="4038600"/>
        </p:xfrm>
        <a:graphic>
          <a:graphicData uri="http://schemas.openxmlformats.org/drawingml/2006/table">
            <a:tbl>
              <a:tblPr rtl="1"/>
              <a:tblGrid>
                <a:gridCol w="8229600"/>
              </a:tblGrid>
              <a:tr h="4038600">
                <a:tc>
                  <a:txBody>
                    <a:bodyPr/>
                    <a:lstStyle/>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endParaRPr kumimoji="0" lang="en-US" sz="2400" b="0" i="0" u="none" strike="noStrike" cap="none" normalizeH="0" baseline="0" dirty="0" smtClean="0">
                        <a:ln>
                          <a:noFill/>
                        </a:ln>
                        <a:solidFill>
                          <a:schemeClr val="tx1"/>
                        </a:solidFill>
                        <a:effectLst/>
                        <a:latin typeface="Arial" charset="0"/>
                        <a:cs typeface="Arial" charset="0"/>
                      </a:endParaRPr>
                    </a:p>
                  </a:txBody>
                  <a:tcPr horzOverflow="overflow">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sp>
        <p:nvSpPr>
          <p:cNvPr id="6" name="Rectangle 5"/>
          <p:cNvSpPr/>
          <p:nvPr/>
        </p:nvSpPr>
        <p:spPr bwMode="auto">
          <a:xfrm>
            <a:off x="914400" y="1752600"/>
            <a:ext cx="7391400" cy="47244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marL="338138" indent="-338138">
              <a:spcBef>
                <a:spcPct val="20000"/>
              </a:spcBef>
              <a:tabLst>
                <a:tab pos="974725" algn="l"/>
                <a:tab pos="1195388" algn="l"/>
                <a:tab pos="1203325" algn="l"/>
              </a:tabLst>
              <a:defRPr/>
            </a:pPr>
            <a:r>
              <a:rPr lang="en-US" dirty="0">
                <a:solidFill>
                  <a:srgbClr val="FF0000"/>
                </a:solidFill>
              </a:rPr>
              <a:t> </a:t>
            </a:r>
            <a:r>
              <a:rPr lang="en-US" dirty="0"/>
              <a:t>function </a:t>
            </a:r>
            <a:r>
              <a:rPr lang="en-US" dirty="0" err="1"/>
              <a:t>spamcheck</a:t>
            </a:r>
            <a:r>
              <a:rPr lang="en-US" dirty="0"/>
              <a:t>($field)</a:t>
            </a:r>
            <a:br>
              <a:rPr lang="en-US" dirty="0"/>
            </a:br>
            <a:r>
              <a:rPr lang="en-US" dirty="0"/>
              <a:t>  {</a:t>
            </a:r>
            <a:br>
              <a:rPr lang="en-US" dirty="0"/>
            </a:br>
            <a:r>
              <a:rPr lang="en-US" dirty="0"/>
              <a:t>  </a:t>
            </a:r>
            <a:r>
              <a:rPr lang="en-US" dirty="0"/>
              <a:t> //</a:t>
            </a:r>
            <a:r>
              <a:rPr lang="en-US" dirty="0" err="1"/>
              <a:t>filter_var</a:t>
            </a:r>
            <a:r>
              <a:rPr lang="en-US" dirty="0"/>
              <a:t>() </a:t>
            </a:r>
            <a:r>
              <a:rPr lang="en-US" dirty="0" smtClean="0"/>
              <a:t>function filters </a:t>
            </a:r>
            <a:r>
              <a:rPr lang="en-US" dirty="0"/>
              <a:t>a variable with the specified filter.</a:t>
            </a:r>
            <a:r>
              <a:rPr lang="en-US" dirty="0"/>
              <a:t/>
            </a:r>
            <a:br>
              <a:rPr lang="en-US" dirty="0"/>
            </a:br>
            <a:r>
              <a:rPr lang="en-US" dirty="0"/>
              <a:t>  </a:t>
            </a:r>
            <a:r>
              <a:rPr lang="en-US" dirty="0" smtClean="0"/>
              <a:t>//Here, it filters the e-mail address </a:t>
            </a:r>
            <a:r>
              <a:rPr lang="en-US" dirty="0"/>
              <a:t>using </a:t>
            </a:r>
            <a:r>
              <a:rPr lang="en-US" dirty="0" smtClean="0"/>
              <a:t>FILTER_SANITIZE_EMAIL</a:t>
            </a:r>
          </a:p>
          <a:p>
            <a:pPr marL="338138" indent="-338138">
              <a:spcBef>
                <a:spcPct val="20000"/>
              </a:spcBef>
              <a:tabLst>
                <a:tab pos="974725" algn="l"/>
                <a:tab pos="1195388" algn="l"/>
                <a:tab pos="1203325" algn="l"/>
              </a:tabLst>
              <a:defRPr/>
            </a:pPr>
            <a:r>
              <a:rPr lang="en-US" dirty="0" smtClean="0"/>
              <a:t>//to remove any illegal characters from the e-mail string.</a:t>
            </a:r>
            <a:r>
              <a:rPr lang="en-US" dirty="0"/>
              <a:t/>
            </a:r>
            <a:br>
              <a:rPr lang="en-US" dirty="0"/>
            </a:br>
            <a:r>
              <a:rPr lang="en-US" dirty="0"/>
              <a:t>  $field=</a:t>
            </a:r>
            <a:r>
              <a:rPr lang="en-US" dirty="0" err="1"/>
              <a:t>filter_var</a:t>
            </a:r>
            <a:r>
              <a:rPr lang="en-US" dirty="0"/>
              <a:t>($field, FILTER_SANITIZE_EMAIL);</a:t>
            </a:r>
            <a:br>
              <a:rPr lang="en-US" dirty="0"/>
            </a:br>
            <a:r>
              <a:rPr lang="en-US" dirty="0"/>
              <a:t/>
            </a:r>
            <a:br>
              <a:rPr lang="en-US" dirty="0"/>
            </a:br>
            <a:r>
              <a:rPr lang="en-US" dirty="0"/>
              <a:t>  //</a:t>
            </a:r>
            <a:r>
              <a:rPr lang="en-US" dirty="0" err="1"/>
              <a:t>filter_var</a:t>
            </a:r>
            <a:r>
              <a:rPr lang="en-US" dirty="0"/>
              <a:t>() validates </a:t>
            </a:r>
            <a:r>
              <a:rPr lang="en-US" dirty="0" smtClean="0"/>
              <a:t>if the e-mail address is a valid one or not.</a:t>
            </a:r>
            <a:r>
              <a:rPr lang="en-US" dirty="0"/>
              <a:t/>
            </a:r>
            <a:br>
              <a:rPr lang="en-US" dirty="0"/>
            </a:br>
            <a:r>
              <a:rPr lang="en-US" dirty="0"/>
              <a:t>  //address using FILTER_VALIDATE_EMAIL</a:t>
            </a:r>
            <a:br>
              <a:rPr lang="en-US" dirty="0"/>
            </a:br>
            <a:r>
              <a:rPr lang="en-US" dirty="0"/>
              <a:t>  if(</a:t>
            </a:r>
            <a:r>
              <a:rPr lang="en-US" dirty="0" err="1"/>
              <a:t>filter_var</a:t>
            </a:r>
            <a:r>
              <a:rPr lang="en-US" dirty="0"/>
              <a:t>($field, FILTER_VALIDATE_EMAIL))</a:t>
            </a:r>
            <a:br>
              <a:rPr lang="en-US" dirty="0"/>
            </a:br>
            <a:r>
              <a:rPr lang="en-US" dirty="0"/>
              <a:t>    {</a:t>
            </a:r>
            <a:br>
              <a:rPr lang="en-US" dirty="0"/>
            </a:br>
            <a:r>
              <a:rPr lang="en-US" dirty="0"/>
              <a:t>    return TRUE;</a:t>
            </a:r>
            <a:br>
              <a:rPr lang="en-US" dirty="0"/>
            </a:br>
            <a:r>
              <a:rPr lang="en-US" dirty="0"/>
              <a:t>    }</a:t>
            </a:r>
            <a:br>
              <a:rPr lang="en-US" dirty="0"/>
            </a:br>
            <a:r>
              <a:rPr lang="en-US" dirty="0"/>
              <a:t>  else</a:t>
            </a:r>
            <a:br>
              <a:rPr lang="en-US" dirty="0"/>
            </a:br>
            <a:r>
              <a:rPr lang="en-US" dirty="0"/>
              <a:t>    {</a:t>
            </a:r>
            <a:br>
              <a:rPr lang="en-US" dirty="0"/>
            </a:br>
            <a:r>
              <a:rPr lang="en-US" dirty="0"/>
              <a:t>    return FALSE;</a:t>
            </a:r>
            <a:br>
              <a:rPr lang="en-US" dirty="0"/>
            </a:br>
            <a:r>
              <a:rPr lang="en-US" dirty="0"/>
              <a:t>    }</a:t>
            </a:r>
            <a:br>
              <a:rPr lang="en-US" dirty="0"/>
            </a:br>
            <a:r>
              <a:rPr lang="en-US" dirty="0"/>
              <a:t>  }</a:t>
            </a:r>
            <a:endParaRPr lang="en-US" dirty="0">
              <a:solidFill>
                <a:srgbClr val="FF0000"/>
              </a:solidFill>
            </a:endParaRPr>
          </a:p>
        </p:txBody>
      </p:sp>
    </p:spTree>
    <p:extLst>
      <p:ext uri="{BB962C8B-B14F-4D97-AF65-F5344CB8AC3E}">
        <p14:creationId xmlns:p14="http://schemas.microsoft.com/office/powerpoint/2010/main" val="13158426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2"/>
          </p:nvPr>
        </p:nvSpPr>
        <p:spPr>
          <a:noFill/>
        </p:spPr>
        <p:txBody>
          <a:bodyPr>
            <a:normAutofit fontScale="85000" lnSpcReduction="20000"/>
          </a:bodyPr>
          <a:lstStyle/>
          <a:p>
            <a:fld id="{6C3CFA2B-44A2-4BD9-9B40-68C93BA0CC45}" type="slidenum">
              <a:rPr lang="ar-SA" smtClean="0">
                <a:latin typeface="Arial" pitchFamily="34" charset="0"/>
                <a:cs typeface="Arial" pitchFamily="34" charset="0"/>
              </a:rPr>
              <a:pPr/>
              <a:t>31</a:t>
            </a:fld>
            <a:endParaRPr lang="en-US" smtClean="0">
              <a:latin typeface="Arial" pitchFamily="34" charset="0"/>
              <a:cs typeface="Arial" pitchFamily="34" charset="0"/>
            </a:endParaRPr>
          </a:p>
        </p:txBody>
      </p:sp>
      <p:pic>
        <p:nvPicPr>
          <p:cNvPr id="30723" name="Picture 2"/>
          <p:cNvPicPr>
            <a:picLocks noChangeAspect="1" noChangeArrowheads="1"/>
          </p:cNvPicPr>
          <p:nvPr/>
        </p:nvPicPr>
        <p:blipFill>
          <a:blip r:embed="rId2"/>
          <a:srcRect/>
          <a:stretch>
            <a:fillRect/>
          </a:stretch>
        </p:blipFill>
        <p:spPr bwMode="auto">
          <a:xfrm>
            <a:off x="76200" y="347567"/>
            <a:ext cx="8763000" cy="6521450"/>
          </a:xfrm>
          <a:prstGeom prst="rect">
            <a:avLst/>
          </a:prstGeom>
          <a:noFill/>
          <a:ln w="9525">
            <a:noFill/>
            <a:miter lim="800000"/>
            <a:headEnd/>
            <a:tailEnd/>
          </a:ln>
        </p:spPr>
      </p:pic>
    </p:spTree>
    <p:extLst>
      <p:ext uri="{BB962C8B-B14F-4D97-AF65-F5344CB8AC3E}">
        <p14:creationId xmlns:p14="http://schemas.microsoft.com/office/powerpoint/2010/main" val="22001106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normAutofit fontScale="85000" lnSpcReduction="20000"/>
          </a:bodyPr>
          <a:lstStyle/>
          <a:p>
            <a:fld id="{82ED4B81-B8F9-4C6D-A878-24452F8DB15A}" type="slidenum">
              <a:rPr lang="ar-SA" smtClean="0">
                <a:latin typeface="Arial" pitchFamily="34" charset="0"/>
                <a:cs typeface="Arial" pitchFamily="34" charset="0"/>
              </a:rPr>
              <a:pPr/>
              <a:t>32</a:t>
            </a:fld>
            <a:endParaRPr lang="en-US" smtClean="0">
              <a:latin typeface="Arial" pitchFamily="34" charset="0"/>
              <a:cs typeface="Arial" pitchFamily="34" charset="0"/>
            </a:endParaRPr>
          </a:p>
        </p:txBody>
      </p:sp>
      <p:sp>
        <p:nvSpPr>
          <p:cNvPr id="44035" name="Rectangle 2"/>
          <p:cNvSpPr>
            <a:spLocks noGrp="1" noChangeArrowheads="1"/>
          </p:cNvSpPr>
          <p:nvPr>
            <p:ph type="title"/>
          </p:nvPr>
        </p:nvSpPr>
        <p:spPr>
          <a:xfrm>
            <a:off x="457200" y="555625"/>
            <a:ext cx="8229600" cy="769441"/>
          </a:xfrm>
          <a:noFill/>
        </p:spPr>
        <p:txBody>
          <a:bodyPr anchorCtr="1">
            <a:spAutoFit/>
          </a:bodyPr>
          <a:lstStyle/>
          <a:p>
            <a:pPr rtl="0" eaLnBrk="1" hangingPunct="1"/>
            <a:r>
              <a:rPr lang="en-US" dirty="0" smtClean="0">
                <a:solidFill>
                  <a:schemeClr val="accent1">
                    <a:tint val="83000"/>
                    <a:satMod val="150000"/>
                  </a:schemeClr>
                </a:solidFill>
              </a:rPr>
              <a:t>Exception Handling</a:t>
            </a:r>
          </a:p>
        </p:txBody>
      </p:sp>
      <p:graphicFrame>
        <p:nvGraphicFramePr>
          <p:cNvPr id="69635" name="Group 3"/>
          <p:cNvGraphicFramePr>
            <a:graphicFrameLocks noGrp="1"/>
          </p:cNvGraphicFramePr>
          <p:nvPr>
            <p:ph type="tbl" idx="1"/>
            <p:extLst>
              <p:ext uri="{D42A27DB-BD31-4B8C-83A1-F6EECF244321}">
                <p14:modId xmlns:p14="http://schemas.microsoft.com/office/powerpoint/2010/main" val="3932425546"/>
              </p:ext>
            </p:extLst>
          </p:nvPr>
        </p:nvGraphicFramePr>
        <p:xfrm>
          <a:off x="457200" y="1600200"/>
          <a:ext cx="8229600" cy="4102608"/>
        </p:xfrm>
        <a:graphic>
          <a:graphicData uri="http://schemas.openxmlformats.org/drawingml/2006/table">
            <a:tbl>
              <a:tblPr rtl="1"/>
              <a:tblGrid>
                <a:gridCol w="8229600"/>
              </a:tblGrid>
              <a:tr h="4038600">
                <a:tc>
                  <a:txBody>
                    <a:bodyPr/>
                    <a:lstStyle/>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r>
                        <a:rPr lang="en-US" sz="2800" dirty="0" smtClean="0"/>
                        <a:t>Exception handling is used to change the normal flow of the code execution if a specified error (exceptional) condition occurs.</a:t>
                      </a: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endParaRPr lang="en-US" sz="2800" dirty="0" smtClean="0"/>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r>
                        <a:rPr lang="en-US" sz="2800" dirty="0" smtClean="0"/>
                        <a:t>We will show different error handling methods:</a:t>
                      </a:r>
                    </a:p>
                    <a:p>
                      <a:r>
                        <a:rPr lang="en-US" sz="2800" dirty="0" smtClean="0"/>
                        <a:t>-   Basic use of Exceptions</a:t>
                      </a:r>
                    </a:p>
                    <a:p>
                      <a:r>
                        <a:rPr lang="en-US" sz="2800" dirty="0" smtClean="0"/>
                        <a:t>-   Creating a custom exception handler</a:t>
                      </a:r>
                    </a:p>
                    <a:p>
                      <a:r>
                        <a:rPr lang="en-US" sz="2800" dirty="0" smtClean="0"/>
                        <a:t>-   Multiple exceptions</a:t>
                      </a:r>
                    </a:p>
                    <a:p>
                      <a:endParaRPr kumimoji="0" lang="en-US" sz="2800" b="0" i="0" u="none" strike="noStrike" cap="none" normalizeH="0" baseline="0" dirty="0" smtClean="0">
                        <a:ln>
                          <a:noFill/>
                        </a:ln>
                        <a:solidFill>
                          <a:schemeClr val="tx1"/>
                        </a:solidFill>
                        <a:effectLst/>
                        <a:latin typeface="Arial" charset="0"/>
                        <a:cs typeface="Arial" charset="0"/>
                      </a:endParaRPr>
                    </a:p>
                  </a:txBody>
                  <a:tcPr horzOverflow="overflow">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10440134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normAutofit fontScale="85000" lnSpcReduction="20000"/>
          </a:bodyPr>
          <a:lstStyle/>
          <a:p>
            <a:fld id="{3704F603-F879-49CD-83D1-5CE9EA50454D}" type="slidenum">
              <a:rPr lang="ar-SA" smtClean="0">
                <a:latin typeface="Arial" pitchFamily="34" charset="0"/>
                <a:cs typeface="Arial" pitchFamily="34" charset="0"/>
              </a:rPr>
              <a:pPr/>
              <a:t>33</a:t>
            </a:fld>
            <a:endParaRPr lang="en-US" smtClean="0">
              <a:latin typeface="Arial" pitchFamily="34" charset="0"/>
              <a:cs typeface="Arial" pitchFamily="34" charset="0"/>
            </a:endParaRPr>
          </a:p>
        </p:txBody>
      </p:sp>
      <p:sp>
        <p:nvSpPr>
          <p:cNvPr id="45059" name="Rectangle 2"/>
          <p:cNvSpPr>
            <a:spLocks noGrp="1" noChangeArrowheads="1"/>
          </p:cNvSpPr>
          <p:nvPr>
            <p:ph type="title"/>
          </p:nvPr>
        </p:nvSpPr>
        <p:spPr>
          <a:xfrm>
            <a:off x="457200" y="555625"/>
            <a:ext cx="8229600" cy="769441"/>
          </a:xfrm>
          <a:noFill/>
        </p:spPr>
        <p:txBody>
          <a:bodyPr anchorCtr="1">
            <a:spAutoFit/>
          </a:bodyPr>
          <a:lstStyle/>
          <a:p>
            <a:pPr rtl="0" eaLnBrk="1" hangingPunct="1"/>
            <a:r>
              <a:rPr lang="en-US" dirty="0" smtClean="0">
                <a:solidFill>
                  <a:schemeClr val="accent1">
                    <a:tint val="83000"/>
                    <a:satMod val="150000"/>
                  </a:schemeClr>
                </a:solidFill>
              </a:rPr>
              <a:t>Basic Use of Exceptions</a:t>
            </a:r>
          </a:p>
        </p:txBody>
      </p:sp>
      <p:graphicFrame>
        <p:nvGraphicFramePr>
          <p:cNvPr id="69635" name="Group 3"/>
          <p:cNvGraphicFramePr>
            <a:graphicFrameLocks noGrp="1"/>
          </p:cNvGraphicFramePr>
          <p:nvPr>
            <p:ph type="tbl" idx="1"/>
            <p:extLst>
              <p:ext uri="{D42A27DB-BD31-4B8C-83A1-F6EECF244321}">
                <p14:modId xmlns:p14="http://schemas.microsoft.com/office/powerpoint/2010/main" val="74995837"/>
              </p:ext>
            </p:extLst>
          </p:nvPr>
        </p:nvGraphicFramePr>
        <p:xfrm>
          <a:off x="533400" y="1524000"/>
          <a:ext cx="8229600" cy="4038600"/>
        </p:xfrm>
        <a:graphic>
          <a:graphicData uri="http://schemas.openxmlformats.org/drawingml/2006/table">
            <a:tbl>
              <a:tblPr rtl="1"/>
              <a:tblGrid>
                <a:gridCol w="8229600"/>
              </a:tblGrid>
              <a:tr h="4038600">
                <a:tc>
                  <a:txBody>
                    <a:bodyPr/>
                    <a:lstStyle/>
                    <a:p>
                      <a:r>
                        <a:rPr lang="en-US" sz="2800" dirty="0" smtClean="0"/>
                        <a:t>Proper exception code should include:</a:t>
                      </a:r>
                    </a:p>
                    <a:p>
                      <a:r>
                        <a:rPr lang="en-US" sz="2800" dirty="0" smtClean="0"/>
                        <a:t>-  </a:t>
                      </a:r>
                      <a:r>
                        <a:rPr lang="en-US" sz="2800" b="1" dirty="0" smtClean="0"/>
                        <a:t> Try </a:t>
                      </a:r>
                      <a:r>
                        <a:rPr lang="en-US" sz="2800" dirty="0" smtClean="0"/>
                        <a:t>- A function using an exception should be in a "try" block. If the exception does not trigger, the code will continue as normal. However if the exception triggers, an exception is "</a:t>
                      </a:r>
                      <a:r>
                        <a:rPr lang="en-US" sz="2800" dirty="0" smtClean="0"/>
                        <a:t>thrown“.</a:t>
                      </a:r>
                      <a:endParaRPr lang="en-US" sz="2800" dirty="0" smtClean="0"/>
                    </a:p>
                    <a:p>
                      <a:r>
                        <a:rPr lang="en-US" sz="2800" dirty="0" smtClean="0"/>
                        <a:t>-</a:t>
                      </a:r>
                      <a:r>
                        <a:rPr lang="en-US" sz="2800" baseline="0" dirty="0" smtClean="0"/>
                        <a:t>  </a:t>
                      </a:r>
                      <a:r>
                        <a:rPr lang="en-US" sz="2800" b="1" baseline="0" dirty="0" smtClean="0"/>
                        <a:t> </a:t>
                      </a:r>
                      <a:r>
                        <a:rPr lang="en-US" sz="2800" b="1" dirty="0" smtClean="0"/>
                        <a:t>Throw </a:t>
                      </a:r>
                      <a:r>
                        <a:rPr lang="en-US" sz="2800" dirty="0" smtClean="0"/>
                        <a:t>- This is how you trigger an exception. </a:t>
                      </a:r>
                    </a:p>
                    <a:p>
                      <a:r>
                        <a:rPr lang="en-US" sz="2800" dirty="0" smtClean="0"/>
                        <a:t>-  </a:t>
                      </a:r>
                      <a:r>
                        <a:rPr lang="en-US" sz="2800" b="1" dirty="0" smtClean="0"/>
                        <a:t> Catch </a:t>
                      </a:r>
                      <a:r>
                        <a:rPr lang="en-US" sz="2800" dirty="0" smtClean="0"/>
                        <a:t>- A "catch" block retrieves an exception and creates an object containing the exception information</a:t>
                      </a: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endParaRPr kumimoji="0" lang="en-US" sz="2800" b="0" i="0" u="none" strike="noStrike" cap="none" normalizeH="0" baseline="0" dirty="0" smtClean="0">
                        <a:ln>
                          <a:noFill/>
                        </a:ln>
                        <a:solidFill>
                          <a:schemeClr val="tx1"/>
                        </a:solidFill>
                        <a:effectLst/>
                        <a:latin typeface="Arial" charset="0"/>
                        <a:cs typeface="Arial" charset="0"/>
                      </a:endParaRPr>
                    </a:p>
                  </a:txBody>
                  <a:tcPr horzOverflow="overflow">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18156731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normAutofit fontScale="85000" lnSpcReduction="20000"/>
          </a:bodyPr>
          <a:lstStyle/>
          <a:p>
            <a:fld id="{A58FAA3A-7D1B-4610-AFFB-FAE657CEC5E8}" type="slidenum">
              <a:rPr lang="ar-SA" smtClean="0">
                <a:latin typeface="Arial" pitchFamily="34" charset="0"/>
                <a:cs typeface="Arial" pitchFamily="34" charset="0"/>
              </a:rPr>
              <a:pPr/>
              <a:t>34</a:t>
            </a:fld>
            <a:endParaRPr lang="en-US" smtClean="0">
              <a:latin typeface="Arial" pitchFamily="34" charset="0"/>
              <a:cs typeface="Arial" pitchFamily="34" charset="0"/>
            </a:endParaRPr>
          </a:p>
        </p:txBody>
      </p:sp>
      <p:sp>
        <p:nvSpPr>
          <p:cNvPr id="46083" name="Rectangle 2"/>
          <p:cNvSpPr>
            <a:spLocks noGrp="1" noChangeArrowheads="1"/>
          </p:cNvSpPr>
          <p:nvPr>
            <p:ph type="title"/>
          </p:nvPr>
        </p:nvSpPr>
        <p:spPr>
          <a:xfrm>
            <a:off x="457200" y="555625"/>
            <a:ext cx="8229600" cy="769441"/>
          </a:xfrm>
          <a:noFill/>
        </p:spPr>
        <p:txBody>
          <a:bodyPr anchorCtr="1">
            <a:spAutoFit/>
          </a:bodyPr>
          <a:lstStyle/>
          <a:p>
            <a:pPr rtl="0" eaLnBrk="1" hangingPunct="1"/>
            <a:r>
              <a:rPr lang="en-US" dirty="0" smtClean="0">
                <a:solidFill>
                  <a:schemeClr val="accent1">
                    <a:tint val="83000"/>
                    <a:satMod val="150000"/>
                  </a:schemeClr>
                </a:solidFill>
              </a:rPr>
              <a:t>Basic Use of Exceptions- Example</a:t>
            </a:r>
          </a:p>
        </p:txBody>
      </p:sp>
      <p:graphicFrame>
        <p:nvGraphicFramePr>
          <p:cNvPr id="69635" name="Group 3"/>
          <p:cNvGraphicFramePr>
            <a:graphicFrameLocks noGrp="1"/>
          </p:cNvGraphicFramePr>
          <p:nvPr>
            <p:ph type="tbl" idx="1"/>
          </p:nvPr>
        </p:nvGraphicFramePr>
        <p:xfrm>
          <a:off x="533400" y="1219200"/>
          <a:ext cx="8229600" cy="4038600"/>
        </p:xfrm>
        <a:graphic>
          <a:graphicData uri="http://schemas.openxmlformats.org/drawingml/2006/table">
            <a:tbl>
              <a:tblPr rtl="1"/>
              <a:tblGrid>
                <a:gridCol w="8229600"/>
              </a:tblGrid>
              <a:tr h="4038600">
                <a:tc>
                  <a:txBody>
                    <a:bodyPr/>
                    <a:lstStyle/>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endParaRPr kumimoji="0" lang="en-US" sz="2800" b="0" i="0" u="none" strike="noStrike" cap="none" normalizeH="0" baseline="0" dirty="0" smtClean="0">
                        <a:ln>
                          <a:noFill/>
                        </a:ln>
                        <a:solidFill>
                          <a:schemeClr val="tx1"/>
                        </a:solidFill>
                        <a:effectLst/>
                        <a:latin typeface="Arial" charset="0"/>
                        <a:cs typeface="Arial" charset="0"/>
                      </a:endParaRPr>
                    </a:p>
                  </a:txBody>
                  <a:tcPr horzOverflow="overflow">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sp>
        <p:nvSpPr>
          <p:cNvPr id="6" name="Rectangle 5"/>
          <p:cNvSpPr/>
          <p:nvPr/>
        </p:nvSpPr>
        <p:spPr bwMode="auto">
          <a:xfrm>
            <a:off x="914400" y="1295400"/>
            <a:ext cx="7467600" cy="54864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marL="338138" indent="-338138" algn="l" rtl="0">
              <a:spcBef>
                <a:spcPct val="20000"/>
              </a:spcBef>
              <a:tabLst>
                <a:tab pos="974725" algn="l"/>
                <a:tab pos="1195388" algn="l"/>
                <a:tab pos="1203325" algn="l"/>
              </a:tabLst>
              <a:defRPr/>
            </a:pPr>
            <a:r>
              <a:rPr lang="en-US" sz="1600" dirty="0">
                <a:solidFill>
                  <a:srgbClr val="FF0000"/>
                </a:solidFill>
              </a:rPr>
              <a:t>&lt;?</a:t>
            </a:r>
            <a:r>
              <a:rPr lang="en-US" sz="1600" dirty="0" err="1">
                <a:solidFill>
                  <a:srgbClr val="FF0000"/>
                </a:solidFill>
              </a:rPr>
              <a:t>php</a:t>
            </a:r>
            <a:r>
              <a:rPr lang="en-US" sz="1600" dirty="0"/>
              <a:t/>
            </a:r>
            <a:br>
              <a:rPr lang="en-US" sz="1600" dirty="0"/>
            </a:br>
            <a:r>
              <a:rPr lang="en-US" sz="1600" dirty="0"/>
              <a:t>//create function with an exception</a:t>
            </a:r>
            <a:br>
              <a:rPr lang="en-US" sz="1600" dirty="0"/>
            </a:br>
            <a:r>
              <a:rPr lang="en-US" sz="1600" dirty="0"/>
              <a:t>function </a:t>
            </a:r>
            <a:r>
              <a:rPr lang="en-US" sz="1600" dirty="0" err="1"/>
              <a:t>checkNum</a:t>
            </a:r>
            <a:r>
              <a:rPr lang="en-US" sz="1600" dirty="0"/>
              <a:t>($number)</a:t>
            </a:r>
            <a:br>
              <a:rPr lang="en-US" sz="1600" dirty="0"/>
            </a:br>
            <a:r>
              <a:rPr lang="en-US" sz="1600" dirty="0"/>
              <a:t>  {</a:t>
            </a:r>
            <a:br>
              <a:rPr lang="en-US" sz="1600" dirty="0"/>
            </a:br>
            <a:r>
              <a:rPr lang="en-US" sz="1600" dirty="0"/>
              <a:t>  if($number&gt;1)</a:t>
            </a:r>
            <a:br>
              <a:rPr lang="en-US" sz="1600" dirty="0"/>
            </a:br>
            <a:r>
              <a:rPr lang="en-US" sz="1600" dirty="0"/>
              <a:t>    {</a:t>
            </a:r>
            <a:br>
              <a:rPr lang="en-US" sz="1600" dirty="0"/>
            </a:br>
            <a:r>
              <a:rPr lang="en-US" sz="1600" dirty="0"/>
              <a:t>    throw new Exception("Value must be 1 or below");</a:t>
            </a:r>
            <a:br>
              <a:rPr lang="en-US" sz="1600" dirty="0"/>
            </a:br>
            <a:r>
              <a:rPr lang="en-US" sz="1600" dirty="0"/>
              <a:t>    }</a:t>
            </a:r>
            <a:br>
              <a:rPr lang="en-US" sz="1600" dirty="0"/>
            </a:br>
            <a:r>
              <a:rPr lang="en-US" sz="1600" dirty="0"/>
              <a:t>  return true;</a:t>
            </a:r>
            <a:br>
              <a:rPr lang="en-US" sz="1600" dirty="0"/>
            </a:br>
            <a:r>
              <a:rPr lang="en-US" sz="1600" dirty="0"/>
              <a:t>  }</a:t>
            </a:r>
            <a:br>
              <a:rPr lang="en-US" sz="1600" dirty="0"/>
            </a:br>
            <a:r>
              <a:rPr lang="en-US" sz="1600" dirty="0"/>
              <a:t>//trigger exception in a "try" block</a:t>
            </a:r>
            <a:br>
              <a:rPr lang="en-US" sz="1600" dirty="0"/>
            </a:br>
            <a:r>
              <a:rPr lang="en-US" sz="1600" dirty="0"/>
              <a:t>try</a:t>
            </a:r>
            <a:br>
              <a:rPr lang="en-US" sz="1600" dirty="0"/>
            </a:br>
            <a:r>
              <a:rPr lang="en-US" sz="1600" dirty="0"/>
              <a:t>  {</a:t>
            </a:r>
            <a:br>
              <a:rPr lang="en-US" sz="1600" dirty="0"/>
            </a:br>
            <a:r>
              <a:rPr lang="en-US" sz="1600" dirty="0"/>
              <a:t>  </a:t>
            </a:r>
            <a:r>
              <a:rPr lang="en-US" sz="1600" dirty="0" err="1"/>
              <a:t>checkNum</a:t>
            </a:r>
            <a:r>
              <a:rPr lang="en-US" sz="1600" dirty="0"/>
              <a:t>(2);</a:t>
            </a:r>
            <a:br>
              <a:rPr lang="en-US" sz="1600" dirty="0"/>
            </a:br>
            <a:r>
              <a:rPr lang="en-US" sz="1600" dirty="0"/>
              <a:t>  //If the exception is thrown, this text will not be shown</a:t>
            </a:r>
            <a:br>
              <a:rPr lang="en-US" sz="1600" dirty="0"/>
            </a:br>
            <a:r>
              <a:rPr lang="en-US" sz="1600" dirty="0"/>
              <a:t>  echo 'If you see this, the number is 1 or below';</a:t>
            </a:r>
            <a:br>
              <a:rPr lang="en-US" sz="1600" dirty="0"/>
            </a:br>
            <a:r>
              <a:rPr lang="en-US" sz="1600" dirty="0"/>
              <a:t>  }</a:t>
            </a:r>
            <a:br>
              <a:rPr lang="en-US" sz="1600" dirty="0"/>
            </a:br>
            <a:r>
              <a:rPr lang="en-US" sz="1600" dirty="0"/>
              <a:t>//catch exception</a:t>
            </a:r>
            <a:br>
              <a:rPr lang="en-US" sz="1600" dirty="0"/>
            </a:br>
            <a:r>
              <a:rPr lang="en-US" sz="1600" dirty="0"/>
              <a:t>catch(Exception $e)</a:t>
            </a:r>
            <a:br>
              <a:rPr lang="en-US" sz="1600" dirty="0"/>
            </a:br>
            <a:r>
              <a:rPr lang="en-US" sz="1600" dirty="0"/>
              <a:t>  {</a:t>
            </a:r>
            <a:br>
              <a:rPr lang="en-US" sz="1600" dirty="0"/>
            </a:br>
            <a:r>
              <a:rPr lang="en-US" sz="1600" dirty="0"/>
              <a:t>  echo 'Message: ' .$e-&gt;</a:t>
            </a:r>
            <a:r>
              <a:rPr lang="en-US" sz="1600" dirty="0" err="1"/>
              <a:t>getMessage</a:t>
            </a:r>
            <a:r>
              <a:rPr lang="en-US" sz="1600" dirty="0"/>
              <a:t>();</a:t>
            </a:r>
            <a:br>
              <a:rPr lang="en-US" sz="1600" dirty="0"/>
            </a:br>
            <a:r>
              <a:rPr lang="en-US" sz="1600" dirty="0"/>
              <a:t>  }</a:t>
            </a:r>
            <a:r>
              <a:rPr lang="en-US" sz="1600" dirty="0">
                <a:solidFill>
                  <a:srgbClr val="FF0000"/>
                </a:solidFill>
              </a:rPr>
              <a:t>?&gt;</a:t>
            </a:r>
          </a:p>
        </p:txBody>
      </p:sp>
      <p:sp>
        <p:nvSpPr>
          <p:cNvPr id="7" name="Rectangle 6"/>
          <p:cNvSpPr/>
          <p:nvPr/>
        </p:nvSpPr>
        <p:spPr bwMode="auto">
          <a:xfrm>
            <a:off x="5105400" y="5486400"/>
            <a:ext cx="3733800" cy="6858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marL="338138" indent="-338138" algn="l" rtl="0">
              <a:spcBef>
                <a:spcPct val="20000"/>
              </a:spcBef>
              <a:tabLst>
                <a:tab pos="974725" algn="l"/>
                <a:tab pos="1195388" algn="l"/>
                <a:tab pos="1203325" algn="l"/>
              </a:tabLst>
              <a:defRPr/>
            </a:pPr>
            <a:r>
              <a:rPr lang="en-US" sz="1600" u="sng" dirty="0"/>
              <a:t>Output:</a:t>
            </a:r>
          </a:p>
          <a:p>
            <a:pPr marL="338138" indent="-338138" algn="l" rtl="0">
              <a:spcBef>
                <a:spcPct val="20000"/>
              </a:spcBef>
              <a:tabLst>
                <a:tab pos="974725" algn="l"/>
                <a:tab pos="1195388" algn="l"/>
                <a:tab pos="1203325" algn="l"/>
              </a:tabLst>
              <a:defRPr/>
            </a:pPr>
            <a:r>
              <a:rPr lang="en-US" sz="1600" dirty="0"/>
              <a:t>Message: Value must be 1 or below</a:t>
            </a:r>
            <a:endParaRPr lang="en-US" sz="1600" dirty="0">
              <a:solidFill>
                <a:srgbClr val="FF0000"/>
              </a:solidFill>
            </a:endParaRPr>
          </a:p>
        </p:txBody>
      </p:sp>
    </p:spTree>
    <p:extLst>
      <p:ext uri="{BB962C8B-B14F-4D97-AF65-F5344CB8AC3E}">
        <p14:creationId xmlns:p14="http://schemas.microsoft.com/office/powerpoint/2010/main" val="5537523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normAutofit fontScale="85000" lnSpcReduction="20000"/>
          </a:bodyPr>
          <a:lstStyle/>
          <a:p>
            <a:fld id="{B355C935-3EA9-4EEE-B0E3-601C0FE3F2F6}" type="slidenum">
              <a:rPr lang="ar-SA" smtClean="0">
                <a:latin typeface="Arial" pitchFamily="34" charset="0"/>
                <a:cs typeface="Arial" pitchFamily="34" charset="0"/>
              </a:rPr>
              <a:pPr/>
              <a:t>35</a:t>
            </a:fld>
            <a:endParaRPr lang="en-US" smtClean="0">
              <a:latin typeface="Arial" pitchFamily="34" charset="0"/>
              <a:cs typeface="Arial" pitchFamily="34" charset="0"/>
            </a:endParaRPr>
          </a:p>
        </p:txBody>
      </p:sp>
      <p:sp>
        <p:nvSpPr>
          <p:cNvPr id="47107" name="Rectangle 2"/>
          <p:cNvSpPr>
            <a:spLocks noGrp="1" noChangeArrowheads="1"/>
          </p:cNvSpPr>
          <p:nvPr>
            <p:ph type="title"/>
          </p:nvPr>
        </p:nvSpPr>
        <p:spPr>
          <a:xfrm>
            <a:off x="457200" y="555625"/>
            <a:ext cx="8229600" cy="1446550"/>
          </a:xfrm>
          <a:noFill/>
        </p:spPr>
        <p:txBody>
          <a:bodyPr anchorCtr="1">
            <a:spAutoFit/>
          </a:bodyPr>
          <a:lstStyle/>
          <a:p>
            <a:pPr rtl="0" eaLnBrk="1" hangingPunct="1"/>
            <a:r>
              <a:rPr lang="en-US" dirty="0" smtClean="0">
                <a:solidFill>
                  <a:schemeClr val="accent1">
                    <a:tint val="83000"/>
                    <a:satMod val="150000"/>
                  </a:schemeClr>
                </a:solidFill>
              </a:rPr>
              <a:t>Creating a Custom Exception Class</a:t>
            </a:r>
            <a:br>
              <a:rPr lang="en-US" dirty="0" smtClean="0">
                <a:solidFill>
                  <a:schemeClr val="accent1">
                    <a:tint val="83000"/>
                    <a:satMod val="150000"/>
                  </a:schemeClr>
                </a:solidFill>
              </a:rPr>
            </a:br>
            <a:endParaRPr lang="en-US" dirty="0" smtClean="0">
              <a:solidFill>
                <a:schemeClr val="accent1">
                  <a:tint val="83000"/>
                  <a:satMod val="150000"/>
                </a:schemeClr>
              </a:solidFill>
            </a:endParaRPr>
          </a:p>
        </p:txBody>
      </p:sp>
      <p:graphicFrame>
        <p:nvGraphicFramePr>
          <p:cNvPr id="69635" name="Group 3"/>
          <p:cNvGraphicFramePr>
            <a:graphicFrameLocks noGrp="1"/>
          </p:cNvGraphicFramePr>
          <p:nvPr>
            <p:ph type="tbl" idx="1"/>
          </p:nvPr>
        </p:nvGraphicFramePr>
        <p:xfrm>
          <a:off x="533400" y="1219200"/>
          <a:ext cx="8229600" cy="4038600"/>
        </p:xfrm>
        <a:graphic>
          <a:graphicData uri="http://schemas.openxmlformats.org/drawingml/2006/table">
            <a:tbl>
              <a:tblPr rtl="1"/>
              <a:tblGrid>
                <a:gridCol w="8229600"/>
              </a:tblGrid>
              <a:tr h="4038600">
                <a:tc>
                  <a:txBody>
                    <a:bodyPr/>
                    <a:lstStyle/>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endParaRPr kumimoji="0" lang="en-US" sz="2800" b="0" i="0" u="none" strike="noStrike" cap="none" normalizeH="0" baseline="0" dirty="0" smtClean="0">
                        <a:ln>
                          <a:noFill/>
                        </a:ln>
                        <a:solidFill>
                          <a:schemeClr val="tx1"/>
                        </a:solidFill>
                        <a:effectLst/>
                        <a:latin typeface="Arial" charset="0"/>
                        <a:cs typeface="Arial" charset="0"/>
                      </a:endParaRPr>
                    </a:p>
                  </a:txBody>
                  <a:tcPr horzOverflow="overflow">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sp>
        <p:nvSpPr>
          <p:cNvPr id="6" name="Rectangle 5"/>
          <p:cNvSpPr/>
          <p:nvPr/>
        </p:nvSpPr>
        <p:spPr bwMode="auto">
          <a:xfrm>
            <a:off x="76200" y="1295400"/>
            <a:ext cx="6477000" cy="54102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marL="338138" indent="-338138" algn="l" rtl="0">
              <a:spcBef>
                <a:spcPct val="20000"/>
              </a:spcBef>
              <a:tabLst>
                <a:tab pos="974725" algn="l"/>
                <a:tab pos="1195388" algn="l"/>
                <a:tab pos="1203325" algn="l"/>
              </a:tabLst>
              <a:defRPr/>
            </a:pPr>
            <a:r>
              <a:rPr lang="en-US" sz="1600" dirty="0">
                <a:solidFill>
                  <a:srgbClr val="FF0000"/>
                </a:solidFill>
              </a:rPr>
              <a:t>&lt;?</a:t>
            </a:r>
            <a:r>
              <a:rPr lang="en-US" sz="1600" dirty="0" err="1">
                <a:solidFill>
                  <a:srgbClr val="FF0000"/>
                </a:solidFill>
              </a:rPr>
              <a:t>php</a:t>
            </a:r>
            <a:r>
              <a:rPr lang="en-US" sz="1600" dirty="0"/>
              <a:t/>
            </a:r>
            <a:br>
              <a:rPr lang="en-US" sz="1600" dirty="0"/>
            </a:br>
            <a:r>
              <a:rPr lang="en-US" sz="1600" dirty="0"/>
              <a:t>class </a:t>
            </a:r>
            <a:r>
              <a:rPr lang="en-US" sz="1600" b="1" dirty="0" err="1"/>
              <a:t>customException</a:t>
            </a:r>
            <a:r>
              <a:rPr lang="en-US" sz="1600" dirty="0"/>
              <a:t> extends </a:t>
            </a:r>
            <a:r>
              <a:rPr lang="en-US" sz="1600" b="1" dirty="0"/>
              <a:t>Exception</a:t>
            </a:r>
            <a:r>
              <a:rPr lang="en-US" sz="1600" dirty="0"/>
              <a:t/>
            </a:r>
            <a:br>
              <a:rPr lang="en-US" sz="1600" dirty="0"/>
            </a:br>
            <a:r>
              <a:rPr lang="en-US" sz="1600" dirty="0"/>
              <a:t>  {</a:t>
            </a:r>
            <a:br>
              <a:rPr lang="en-US" sz="1600" dirty="0"/>
            </a:br>
            <a:r>
              <a:rPr lang="en-US" sz="1600" dirty="0"/>
              <a:t>  public function </a:t>
            </a:r>
            <a:r>
              <a:rPr lang="en-US" sz="1600" dirty="0" err="1"/>
              <a:t>errorMessage</a:t>
            </a:r>
            <a:r>
              <a:rPr lang="en-US" sz="1600" dirty="0"/>
              <a:t>()</a:t>
            </a:r>
            <a:br>
              <a:rPr lang="en-US" sz="1600" dirty="0"/>
            </a:br>
            <a:r>
              <a:rPr lang="en-US" sz="1600" dirty="0"/>
              <a:t>    {</a:t>
            </a:r>
            <a:br>
              <a:rPr lang="en-US" sz="1600" dirty="0"/>
            </a:br>
            <a:r>
              <a:rPr lang="en-US" sz="1600" dirty="0"/>
              <a:t>    //error message</a:t>
            </a:r>
            <a:br>
              <a:rPr lang="en-US" sz="1600" dirty="0"/>
            </a:br>
            <a:r>
              <a:rPr lang="en-US" sz="1600" dirty="0"/>
              <a:t>    $</a:t>
            </a:r>
            <a:r>
              <a:rPr lang="en-US" sz="1600" dirty="0" err="1"/>
              <a:t>errorMsg</a:t>
            </a:r>
            <a:r>
              <a:rPr lang="en-US" sz="1600" dirty="0"/>
              <a:t> = 'Error on line '.$this-&gt;</a:t>
            </a:r>
            <a:r>
              <a:rPr lang="en-US" sz="1600" dirty="0" err="1"/>
              <a:t>getLine</a:t>
            </a:r>
            <a:r>
              <a:rPr lang="en-US" sz="1600" dirty="0"/>
              <a:t>().' in '.$this-&gt;</a:t>
            </a:r>
            <a:r>
              <a:rPr lang="en-US" sz="1600" dirty="0" err="1"/>
              <a:t>getFile</a:t>
            </a:r>
            <a:r>
              <a:rPr lang="en-US" sz="1600" dirty="0"/>
              <a:t>()</a:t>
            </a:r>
            <a:br>
              <a:rPr lang="en-US" sz="1600" dirty="0"/>
            </a:br>
            <a:r>
              <a:rPr lang="en-US" sz="1600" dirty="0"/>
              <a:t>    .': &lt;b&gt;'.$this-&gt;</a:t>
            </a:r>
            <a:r>
              <a:rPr lang="en-US" sz="1600" dirty="0" err="1"/>
              <a:t>getMessage</a:t>
            </a:r>
            <a:r>
              <a:rPr lang="en-US" sz="1600" dirty="0"/>
              <a:t>().'&lt;/b&gt; is not a valid E-Mail address';</a:t>
            </a:r>
            <a:br>
              <a:rPr lang="en-US" sz="1600" dirty="0"/>
            </a:br>
            <a:r>
              <a:rPr lang="en-US" sz="1600" dirty="0"/>
              <a:t>    return $</a:t>
            </a:r>
            <a:r>
              <a:rPr lang="en-US" sz="1600" dirty="0" err="1"/>
              <a:t>errorMsg</a:t>
            </a:r>
            <a:r>
              <a:rPr lang="en-US" sz="1600" dirty="0"/>
              <a:t>;</a:t>
            </a:r>
            <a:br>
              <a:rPr lang="en-US" sz="1600" dirty="0"/>
            </a:br>
            <a:r>
              <a:rPr lang="en-US" sz="1600" dirty="0"/>
              <a:t>    }</a:t>
            </a:r>
            <a:br>
              <a:rPr lang="en-US" sz="1600" dirty="0"/>
            </a:br>
            <a:r>
              <a:rPr lang="en-US" sz="1600" dirty="0"/>
              <a:t>  }</a:t>
            </a:r>
            <a:br>
              <a:rPr lang="en-US" sz="1600" dirty="0"/>
            </a:br>
            <a:r>
              <a:rPr lang="en-US" sz="1600" dirty="0"/>
              <a:t>$email = "</a:t>
            </a:r>
            <a:r>
              <a:rPr lang="en-US" sz="1600" dirty="0" err="1"/>
              <a:t>someone@example</a:t>
            </a:r>
            <a:r>
              <a:rPr lang="en-US" sz="1600" dirty="0"/>
              <a:t>...com";</a:t>
            </a:r>
            <a:br>
              <a:rPr lang="en-US" sz="1600" dirty="0"/>
            </a:br>
            <a:r>
              <a:rPr lang="en-US" sz="1600" dirty="0"/>
              <a:t>try</a:t>
            </a:r>
            <a:br>
              <a:rPr lang="en-US" sz="1600" dirty="0"/>
            </a:br>
            <a:r>
              <a:rPr lang="en-US" sz="1600" dirty="0"/>
              <a:t>  {</a:t>
            </a:r>
            <a:br>
              <a:rPr lang="en-US" sz="1600" dirty="0"/>
            </a:br>
            <a:r>
              <a:rPr lang="en-US" sz="1600" dirty="0"/>
              <a:t>  //check if</a:t>
            </a:r>
            <a:br>
              <a:rPr lang="en-US" sz="1600" dirty="0"/>
            </a:br>
            <a:r>
              <a:rPr lang="en-US" sz="1600" dirty="0"/>
              <a:t>  if(</a:t>
            </a:r>
            <a:r>
              <a:rPr lang="en-US" sz="1600" dirty="0" err="1"/>
              <a:t>filter_var</a:t>
            </a:r>
            <a:r>
              <a:rPr lang="en-US" sz="1600" dirty="0"/>
              <a:t>($email, FILTER_VALIDATE_EMAIL) === FALSE)</a:t>
            </a:r>
            <a:br>
              <a:rPr lang="en-US" sz="1600" dirty="0"/>
            </a:br>
            <a:r>
              <a:rPr lang="en-US" sz="1600" dirty="0"/>
              <a:t>    {</a:t>
            </a:r>
            <a:br>
              <a:rPr lang="en-US" sz="1600" dirty="0"/>
            </a:br>
            <a:r>
              <a:rPr lang="en-US" sz="1600" dirty="0"/>
              <a:t>    //throw exception if email is not valid</a:t>
            </a:r>
            <a:br>
              <a:rPr lang="en-US" sz="1600" dirty="0"/>
            </a:br>
            <a:r>
              <a:rPr lang="en-US" sz="1600" dirty="0"/>
              <a:t>    throw new </a:t>
            </a:r>
            <a:r>
              <a:rPr lang="en-US" sz="1600" dirty="0" err="1"/>
              <a:t>customException</a:t>
            </a:r>
            <a:r>
              <a:rPr lang="en-US" sz="1600" dirty="0"/>
              <a:t>($email);</a:t>
            </a:r>
            <a:br>
              <a:rPr lang="en-US" sz="1600" dirty="0"/>
            </a:br>
            <a:r>
              <a:rPr lang="en-US" sz="1600" dirty="0"/>
              <a:t>    }</a:t>
            </a:r>
            <a:br>
              <a:rPr lang="en-US" sz="1600" dirty="0"/>
            </a:br>
            <a:r>
              <a:rPr lang="en-US" sz="1600" dirty="0"/>
              <a:t>  }</a:t>
            </a:r>
            <a:endParaRPr lang="en-US" sz="1600" dirty="0">
              <a:solidFill>
                <a:srgbClr val="FF0000"/>
              </a:solidFill>
            </a:endParaRPr>
          </a:p>
        </p:txBody>
      </p:sp>
      <p:sp>
        <p:nvSpPr>
          <p:cNvPr id="7" name="Rectangle 6"/>
          <p:cNvSpPr/>
          <p:nvPr/>
        </p:nvSpPr>
        <p:spPr bwMode="auto">
          <a:xfrm>
            <a:off x="6477000" y="1295400"/>
            <a:ext cx="2895600" cy="54102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marL="338138" indent="-338138" algn="l" rtl="0">
              <a:spcBef>
                <a:spcPct val="20000"/>
              </a:spcBef>
              <a:tabLst>
                <a:tab pos="974725" algn="l"/>
                <a:tab pos="1195388" algn="l"/>
                <a:tab pos="1203325" algn="l"/>
              </a:tabLst>
              <a:defRPr/>
            </a:pPr>
            <a:r>
              <a:rPr lang="en-US" sz="1600" dirty="0"/>
              <a:t>catch (</a:t>
            </a:r>
            <a:r>
              <a:rPr lang="en-US" sz="1600" dirty="0" err="1"/>
              <a:t>customException</a:t>
            </a:r>
            <a:r>
              <a:rPr lang="en-US" sz="1600" dirty="0"/>
              <a:t> $e)</a:t>
            </a:r>
          </a:p>
          <a:p>
            <a:pPr marL="338138" indent="-338138" algn="l" rtl="0">
              <a:spcBef>
                <a:spcPct val="20000"/>
              </a:spcBef>
              <a:tabLst>
                <a:tab pos="974725" algn="l"/>
                <a:tab pos="1195388" algn="l"/>
                <a:tab pos="1203325" algn="l"/>
              </a:tabLst>
              <a:defRPr/>
            </a:pPr>
            <a:r>
              <a:rPr lang="en-US" sz="1600" dirty="0"/>
              <a:t>  {</a:t>
            </a:r>
          </a:p>
          <a:p>
            <a:pPr marL="338138" indent="-338138" algn="l" rtl="0">
              <a:spcBef>
                <a:spcPct val="20000"/>
              </a:spcBef>
              <a:tabLst>
                <a:tab pos="974725" algn="l"/>
                <a:tab pos="1195388" algn="l"/>
                <a:tab pos="1203325" algn="l"/>
              </a:tabLst>
              <a:defRPr/>
            </a:pPr>
            <a:r>
              <a:rPr lang="en-US" sz="1600" dirty="0"/>
              <a:t>  //display custom message</a:t>
            </a:r>
          </a:p>
          <a:p>
            <a:pPr marL="338138" indent="-338138" algn="l" rtl="0">
              <a:spcBef>
                <a:spcPct val="20000"/>
              </a:spcBef>
              <a:tabLst>
                <a:tab pos="974725" algn="l"/>
                <a:tab pos="1195388" algn="l"/>
                <a:tab pos="1203325" algn="l"/>
              </a:tabLst>
              <a:defRPr/>
            </a:pPr>
            <a:r>
              <a:rPr lang="en-US" sz="1600" dirty="0"/>
              <a:t>  echo $e-&gt;</a:t>
            </a:r>
            <a:r>
              <a:rPr lang="en-US" sz="1600" dirty="0" err="1"/>
              <a:t>errorMessage</a:t>
            </a:r>
            <a:r>
              <a:rPr lang="en-US" sz="1600" dirty="0"/>
              <a:t>();</a:t>
            </a:r>
          </a:p>
          <a:p>
            <a:pPr marL="338138" indent="-338138" algn="l" rtl="0">
              <a:spcBef>
                <a:spcPct val="20000"/>
              </a:spcBef>
              <a:tabLst>
                <a:tab pos="974725" algn="l"/>
                <a:tab pos="1195388" algn="l"/>
                <a:tab pos="1203325" algn="l"/>
              </a:tabLst>
              <a:defRPr/>
            </a:pPr>
            <a:r>
              <a:rPr lang="en-US" sz="1600" dirty="0"/>
              <a:t>  }</a:t>
            </a:r>
          </a:p>
          <a:p>
            <a:pPr marL="338138" indent="-338138" algn="l" rtl="0">
              <a:spcBef>
                <a:spcPct val="20000"/>
              </a:spcBef>
              <a:tabLst>
                <a:tab pos="974725" algn="l"/>
                <a:tab pos="1195388" algn="l"/>
                <a:tab pos="1203325" algn="l"/>
              </a:tabLst>
              <a:defRPr/>
            </a:pPr>
            <a:r>
              <a:rPr lang="en-US" sz="1600" dirty="0">
                <a:solidFill>
                  <a:srgbClr val="FF0000"/>
                </a:solidFill>
              </a:rPr>
              <a:t>?&gt;</a:t>
            </a:r>
            <a:r>
              <a:rPr lang="en-US" sz="1600" dirty="0"/>
              <a:t> </a:t>
            </a:r>
            <a:endParaRPr lang="en-US" sz="1600" dirty="0">
              <a:solidFill>
                <a:srgbClr val="FF0000"/>
              </a:solidFill>
            </a:endParaRPr>
          </a:p>
        </p:txBody>
      </p:sp>
    </p:spTree>
    <p:extLst>
      <p:ext uri="{BB962C8B-B14F-4D97-AF65-F5344CB8AC3E}">
        <p14:creationId xmlns:p14="http://schemas.microsoft.com/office/powerpoint/2010/main" val="36213616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p:spPr>
        <p:txBody>
          <a:bodyPr>
            <a:normAutofit fontScale="85000" lnSpcReduction="20000"/>
          </a:bodyPr>
          <a:lstStyle/>
          <a:p>
            <a:fld id="{6787F18A-9598-4B3E-99FA-15AD635D026F}" type="slidenum">
              <a:rPr lang="ar-SA" smtClean="0">
                <a:latin typeface="Arial" pitchFamily="34" charset="0"/>
                <a:cs typeface="Arial" pitchFamily="34" charset="0"/>
              </a:rPr>
              <a:pPr/>
              <a:t>36</a:t>
            </a:fld>
            <a:endParaRPr lang="en-US" smtClean="0">
              <a:latin typeface="Arial" pitchFamily="34" charset="0"/>
              <a:cs typeface="Arial" pitchFamily="34" charset="0"/>
            </a:endParaRPr>
          </a:p>
        </p:txBody>
      </p:sp>
      <p:sp>
        <p:nvSpPr>
          <p:cNvPr id="48131" name="Rectangle 2"/>
          <p:cNvSpPr>
            <a:spLocks noGrp="1" noChangeArrowheads="1"/>
          </p:cNvSpPr>
          <p:nvPr>
            <p:ph type="title"/>
          </p:nvPr>
        </p:nvSpPr>
        <p:spPr>
          <a:xfrm>
            <a:off x="457200" y="555625"/>
            <a:ext cx="8229600" cy="1446550"/>
          </a:xfrm>
          <a:noFill/>
        </p:spPr>
        <p:txBody>
          <a:bodyPr anchorCtr="1">
            <a:spAutoFit/>
          </a:bodyPr>
          <a:lstStyle/>
          <a:p>
            <a:pPr rtl="0" eaLnBrk="1" hangingPunct="1"/>
            <a:r>
              <a:rPr lang="en-US" dirty="0" smtClean="0">
                <a:solidFill>
                  <a:schemeClr val="accent1">
                    <a:tint val="83000"/>
                    <a:satMod val="150000"/>
                  </a:schemeClr>
                </a:solidFill>
              </a:rPr>
              <a:t>Creating a Custom Exception Class</a:t>
            </a:r>
            <a:br>
              <a:rPr lang="en-US" dirty="0" smtClean="0">
                <a:solidFill>
                  <a:schemeClr val="accent1">
                    <a:tint val="83000"/>
                    <a:satMod val="150000"/>
                  </a:schemeClr>
                </a:solidFill>
              </a:rPr>
            </a:br>
            <a:endParaRPr lang="en-US" dirty="0" smtClean="0">
              <a:solidFill>
                <a:schemeClr val="accent1">
                  <a:tint val="83000"/>
                  <a:satMod val="150000"/>
                </a:schemeClr>
              </a:solidFill>
            </a:endParaRPr>
          </a:p>
        </p:txBody>
      </p:sp>
      <p:graphicFrame>
        <p:nvGraphicFramePr>
          <p:cNvPr id="69635" name="Group 3"/>
          <p:cNvGraphicFramePr>
            <a:graphicFrameLocks noGrp="1"/>
          </p:cNvGraphicFramePr>
          <p:nvPr>
            <p:ph type="tbl" idx="1"/>
          </p:nvPr>
        </p:nvGraphicFramePr>
        <p:xfrm>
          <a:off x="533400" y="1905000"/>
          <a:ext cx="8229600" cy="4038600"/>
        </p:xfrm>
        <a:graphic>
          <a:graphicData uri="http://schemas.openxmlformats.org/drawingml/2006/table">
            <a:tbl>
              <a:tblPr rtl="1"/>
              <a:tblGrid>
                <a:gridCol w="8229600"/>
              </a:tblGrid>
              <a:tr h="4038600">
                <a:tc>
                  <a:txBody>
                    <a:bodyPr/>
                    <a:lstStyle/>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r>
                        <a:rPr lang="en-US" sz="2800" dirty="0" smtClean="0"/>
                        <a:t>The new class is a copy of the old exception class with an addition of the </a:t>
                      </a:r>
                      <a:r>
                        <a:rPr lang="en-US" sz="2800" dirty="0" err="1" smtClean="0"/>
                        <a:t>errorMessage</a:t>
                      </a:r>
                      <a:r>
                        <a:rPr lang="en-US" sz="2800" dirty="0" smtClean="0"/>
                        <a:t>() function. </a:t>
                      </a: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endParaRPr lang="en-US" sz="2800" dirty="0" smtClean="0"/>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r>
                        <a:rPr lang="en-US" sz="2800" dirty="0" smtClean="0"/>
                        <a:t>Since it is a copy of the old class, and it inherits the properties and methods from the old class, we can use the exception class methods like </a:t>
                      </a:r>
                      <a:r>
                        <a:rPr lang="en-US" sz="2800" b="1" dirty="0" err="1" smtClean="0"/>
                        <a:t>getLine</a:t>
                      </a:r>
                      <a:r>
                        <a:rPr lang="en-US" sz="2800" b="1" dirty="0" smtClean="0"/>
                        <a:t>() </a:t>
                      </a:r>
                      <a:r>
                        <a:rPr lang="en-US" sz="2800" dirty="0" smtClean="0"/>
                        <a:t>and </a:t>
                      </a:r>
                      <a:r>
                        <a:rPr lang="en-US" sz="2800" b="1" dirty="0" err="1" smtClean="0"/>
                        <a:t>getFile</a:t>
                      </a:r>
                      <a:r>
                        <a:rPr lang="en-US" sz="2800" b="1" dirty="0" smtClean="0"/>
                        <a:t>() </a:t>
                      </a:r>
                      <a:r>
                        <a:rPr lang="en-US" sz="2800" dirty="0" smtClean="0"/>
                        <a:t>and </a:t>
                      </a:r>
                      <a:r>
                        <a:rPr lang="en-US" sz="2800" b="1" dirty="0" err="1" smtClean="0"/>
                        <a:t>getMessage</a:t>
                      </a:r>
                      <a:r>
                        <a:rPr lang="en-US" sz="2800" b="1" dirty="0" smtClean="0"/>
                        <a:t>()</a:t>
                      </a:r>
                      <a:r>
                        <a:rPr lang="en-US" sz="2800" b="0" dirty="0" smtClean="0"/>
                        <a:t>.</a:t>
                      </a:r>
                      <a:endParaRPr kumimoji="0" lang="en-US" sz="2800" b="0" i="0" u="none" strike="noStrike" cap="none" normalizeH="0" baseline="0" dirty="0" smtClean="0">
                        <a:ln>
                          <a:noFill/>
                        </a:ln>
                        <a:solidFill>
                          <a:schemeClr val="tx1"/>
                        </a:solidFill>
                        <a:effectLst/>
                        <a:latin typeface="Arial" charset="0"/>
                        <a:cs typeface="Arial" charset="0"/>
                      </a:endParaRPr>
                    </a:p>
                  </a:txBody>
                  <a:tcPr horzOverflow="overflow">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16238979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normAutofit fontScale="85000" lnSpcReduction="20000"/>
          </a:bodyPr>
          <a:lstStyle/>
          <a:p>
            <a:fld id="{E0C08C2F-B052-4B0F-A974-B21E3AEDB2CD}" type="slidenum">
              <a:rPr lang="ar-SA" smtClean="0">
                <a:latin typeface="Arial" pitchFamily="34" charset="0"/>
                <a:cs typeface="Arial" pitchFamily="34" charset="0"/>
              </a:rPr>
              <a:pPr/>
              <a:t>37</a:t>
            </a:fld>
            <a:endParaRPr lang="en-US" smtClean="0">
              <a:latin typeface="Arial" pitchFamily="34" charset="0"/>
              <a:cs typeface="Arial" pitchFamily="34" charset="0"/>
            </a:endParaRPr>
          </a:p>
        </p:txBody>
      </p:sp>
      <p:sp>
        <p:nvSpPr>
          <p:cNvPr id="49155" name="Rectangle 2"/>
          <p:cNvSpPr>
            <a:spLocks noGrp="1" noChangeArrowheads="1"/>
          </p:cNvSpPr>
          <p:nvPr>
            <p:ph type="title"/>
          </p:nvPr>
        </p:nvSpPr>
        <p:spPr>
          <a:xfrm>
            <a:off x="457200" y="555625"/>
            <a:ext cx="8229600" cy="2123658"/>
          </a:xfrm>
          <a:noFill/>
        </p:spPr>
        <p:txBody>
          <a:bodyPr anchorCtr="1">
            <a:spAutoFit/>
          </a:bodyPr>
          <a:lstStyle/>
          <a:p>
            <a:pPr rtl="0" eaLnBrk="1" hangingPunct="1"/>
            <a:r>
              <a:rPr lang="en-US" dirty="0" smtClean="0">
                <a:solidFill>
                  <a:schemeClr val="accent1">
                    <a:lumMod val="60000"/>
                    <a:lumOff val="40000"/>
                  </a:schemeClr>
                </a:solidFill>
              </a:rPr>
              <a:t>Multiple Exception </a:t>
            </a:r>
            <a:br>
              <a:rPr lang="en-US" dirty="0" smtClean="0">
                <a:solidFill>
                  <a:schemeClr val="accent1">
                    <a:lumMod val="60000"/>
                    <a:lumOff val="40000"/>
                  </a:schemeClr>
                </a:solidFill>
              </a:rPr>
            </a:br>
            <a:r>
              <a:rPr lang="en-US" dirty="0" smtClean="0">
                <a:solidFill>
                  <a:schemeClr val="accent1">
                    <a:lumMod val="60000"/>
                    <a:lumOff val="40000"/>
                  </a:schemeClr>
                </a:solidFill>
              </a:rPr>
              <a:t/>
            </a:r>
            <a:br>
              <a:rPr lang="en-US" dirty="0" smtClean="0">
                <a:solidFill>
                  <a:schemeClr val="accent1">
                    <a:lumMod val="60000"/>
                    <a:lumOff val="40000"/>
                  </a:schemeClr>
                </a:solidFill>
              </a:rPr>
            </a:br>
            <a:endParaRPr lang="en-US" dirty="0" smtClean="0">
              <a:solidFill>
                <a:schemeClr val="accent1">
                  <a:lumMod val="60000"/>
                  <a:lumOff val="40000"/>
                </a:schemeClr>
              </a:solidFill>
            </a:endParaRPr>
          </a:p>
        </p:txBody>
      </p:sp>
      <p:graphicFrame>
        <p:nvGraphicFramePr>
          <p:cNvPr id="69635" name="Group 3"/>
          <p:cNvGraphicFramePr>
            <a:graphicFrameLocks noGrp="1"/>
          </p:cNvGraphicFramePr>
          <p:nvPr>
            <p:ph type="tbl" idx="1"/>
          </p:nvPr>
        </p:nvGraphicFramePr>
        <p:xfrm>
          <a:off x="533400" y="1219200"/>
          <a:ext cx="8229600" cy="4038600"/>
        </p:xfrm>
        <a:graphic>
          <a:graphicData uri="http://schemas.openxmlformats.org/drawingml/2006/table">
            <a:tbl>
              <a:tblPr rtl="1"/>
              <a:tblGrid>
                <a:gridCol w="8229600"/>
              </a:tblGrid>
              <a:tr h="4038600">
                <a:tc>
                  <a:txBody>
                    <a:bodyPr/>
                    <a:lstStyle/>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endParaRPr kumimoji="0" lang="en-US" sz="2800" b="0" i="0" u="none" strike="noStrike" cap="none" normalizeH="0" baseline="0" dirty="0" smtClean="0">
                        <a:ln>
                          <a:noFill/>
                        </a:ln>
                        <a:solidFill>
                          <a:schemeClr val="tx1"/>
                        </a:solidFill>
                        <a:effectLst/>
                        <a:latin typeface="Arial" charset="0"/>
                        <a:cs typeface="Arial" charset="0"/>
                      </a:endParaRPr>
                    </a:p>
                  </a:txBody>
                  <a:tcPr horzOverflow="overflow">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sp>
        <p:nvSpPr>
          <p:cNvPr id="6" name="Rectangle 5"/>
          <p:cNvSpPr/>
          <p:nvPr/>
        </p:nvSpPr>
        <p:spPr bwMode="auto">
          <a:xfrm>
            <a:off x="0" y="1600200"/>
            <a:ext cx="6477000" cy="54102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marL="338138" indent="-338138" algn="l" rtl="0">
              <a:spcBef>
                <a:spcPct val="20000"/>
              </a:spcBef>
              <a:tabLst>
                <a:tab pos="974725" algn="l"/>
                <a:tab pos="1195388" algn="l"/>
                <a:tab pos="1203325" algn="l"/>
              </a:tabLst>
              <a:defRPr/>
            </a:pPr>
            <a:r>
              <a:rPr lang="en-US" sz="1600" dirty="0">
                <a:solidFill>
                  <a:srgbClr val="FF0000"/>
                </a:solidFill>
              </a:rPr>
              <a:t>&lt;?</a:t>
            </a:r>
            <a:r>
              <a:rPr lang="en-US" sz="1600" dirty="0" err="1">
                <a:solidFill>
                  <a:srgbClr val="FF0000"/>
                </a:solidFill>
              </a:rPr>
              <a:t>php</a:t>
            </a:r>
            <a:r>
              <a:rPr lang="en-US" sz="1600" dirty="0"/>
              <a:t/>
            </a:r>
            <a:br>
              <a:rPr lang="en-US" sz="1600" dirty="0"/>
            </a:br>
            <a:r>
              <a:rPr lang="en-US" sz="1600" dirty="0"/>
              <a:t>class </a:t>
            </a:r>
            <a:r>
              <a:rPr lang="en-US" sz="1600" dirty="0" err="1"/>
              <a:t>customException</a:t>
            </a:r>
            <a:r>
              <a:rPr lang="en-US" sz="1600" dirty="0"/>
              <a:t> extends Exception</a:t>
            </a:r>
            <a:br>
              <a:rPr lang="en-US" sz="1600" dirty="0"/>
            </a:br>
            <a:r>
              <a:rPr lang="en-US" sz="1600" dirty="0"/>
              <a:t>{</a:t>
            </a:r>
            <a:br>
              <a:rPr lang="en-US" sz="1600" dirty="0"/>
            </a:br>
            <a:r>
              <a:rPr lang="en-US" sz="1600" dirty="0"/>
              <a:t>public function </a:t>
            </a:r>
            <a:r>
              <a:rPr lang="en-US" sz="1600" dirty="0" err="1"/>
              <a:t>errorMessage</a:t>
            </a:r>
            <a:r>
              <a:rPr lang="en-US" sz="1600" dirty="0"/>
              <a:t>()</a:t>
            </a:r>
            <a:br>
              <a:rPr lang="en-US" sz="1600" dirty="0"/>
            </a:br>
            <a:r>
              <a:rPr lang="en-US" sz="1600" dirty="0"/>
              <a:t>{</a:t>
            </a:r>
            <a:br>
              <a:rPr lang="en-US" sz="1600" dirty="0"/>
            </a:br>
            <a:r>
              <a:rPr lang="en-US" sz="1600" dirty="0"/>
              <a:t>//error message</a:t>
            </a:r>
            <a:br>
              <a:rPr lang="en-US" sz="1600" dirty="0"/>
            </a:br>
            <a:r>
              <a:rPr lang="en-US" sz="1600" dirty="0"/>
              <a:t>$</a:t>
            </a:r>
            <a:r>
              <a:rPr lang="en-US" sz="1600" dirty="0" err="1"/>
              <a:t>errorMsg</a:t>
            </a:r>
            <a:r>
              <a:rPr lang="en-US" sz="1600" dirty="0"/>
              <a:t> = 'Error on line '.$this-&gt;</a:t>
            </a:r>
            <a:r>
              <a:rPr lang="en-US" sz="1600" dirty="0" err="1"/>
              <a:t>getLine</a:t>
            </a:r>
            <a:r>
              <a:rPr lang="en-US" sz="1600" dirty="0"/>
              <a:t>().' in '.$this-&gt;</a:t>
            </a:r>
            <a:r>
              <a:rPr lang="en-US" sz="1600" dirty="0" err="1"/>
              <a:t>getFile</a:t>
            </a:r>
            <a:r>
              <a:rPr lang="en-US" sz="1600" dirty="0"/>
              <a:t>()</a:t>
            </a:r>
            <a:br>
              <a:rPr lang="en-US" sz="1600" dirty="0"/>
            </a:br>
            <a:r>
              <a:rPr lang="en-US" sz="1600" dirty="0"/>
              <a:t>.': &lt;b&gt;'.$this-&gt;</a:t>
            </a:r>
            <a:r>
              <a:rPr lang="en-US" sz="1600" dirty="0" err="1"/>
              <a:t>getMessage</a:t>
            </a:r>
            <a:r>
              <a:rPr lang="en-US" sz="1600" dirty="0"/>
              <a:t>().'&lt;/b&gt; is not a valid E-Mail address';</a:t>
            </a:r>
            <a:br>
              <a:rPr lang="en-US" sz="1600" dirty="0"/>
            </a:br>
            <a:r>
              <a:rPr lang="en-US" sz="1600" dirty="0"/>
              <a:t>return $</a:t>
            </a:r>
            <a:r>
              <a:rPr lang="en-US" sz="1600" dirty="0" err="1"/>
              <a:t>errorMsg</a:t>
            </a:r>
            <a:r>
              <a:rPr lang="en-US" sz="1600" dirty="0"/>
              <a:t>;</a:t>
            </a:r>
            <a:br>
              <a:rPr lang="en-US" sz="1600" dirty="0"/>
            </a:br>
            <a:r>
              <a:rPr lang="en-US" sz="1600" dirty="0"/>
              <a:t>}</a:t>
            </a:r>
            <a:br>
              <a:rPr lang="en-US" sz="1600" dirty="0"/>
            </a:br>
            <a:r>
              <a:rPr lang="en-US" sz="1600" dirty="0"/>
              <a:t>}</a:t>
            </a:r>
            <a:br>
              <a:rPr lang="en-US" sz="1600" dirty="0"/>
            </a:br>
            <a:r>
              <a:rPr lang="en-US" sz="1600" dirty="0"/>
              <a:t/>
            </a:r>
            <a:br>
              <a:rPr lang="en-US" sz="1600" dirty="0"/>
            </a:br>
            <a:r>
              <a:rPr lang="en-US" sz="1600" dirty="0"/>
              <a:t>$email = "someone@example.com";</a:t>
            </a:r>
            <a:br>
              <a:rPr lang="en-US" sz="1600" dirty="0"/>
            </a:br>
            <a:r>
              <a:rPr lang="en-US" sz="1600" dirty="0"/>
              <a:t/>
            </a:r>
            <a:br>
              <a:rPr lang="en-US" sz="1600" dirty="0"/>
            </a:br>
            <a:r>
              <a:rPr lang="en-US" sz="1600" dirty="0"/>
              <a:t>try</a:t>
            </a:r>
            <a:br>
              <a:rPr lang="en-US" sz="1600" dirty="0"/>
            </a:br>
            <a:r>
              <a:rPr lang="en-US" sz="1600" dirty="0"/>
              <a:t>  {</a:t>
            </a:r>
            <a:br>
              <a:rPr lang="en-US" sz="1600" dirty="0"/>
            </a:br>
            <a:r>
              <a:rPr lang="en-US" sz="1600" dirty="0"/>
              <a:t>  //check if</a:t>
            </a:r>
            <a:br>
              <a:rPr lang="en-US" sz="1600" dirty="0"/>
            </a:br>
            <a:r>
              <a:rPr lang="en-US" sz="1600" dirty="0"/>
              <a:t>  if(</a:t>
            </a:r>
            <a:r>
              <a:rPr lang="en-US" sz="1600" dirty="0" err="1"/>
              <a:t>filter_var</a:t>
            </a:r>
            <a:r>
              <a:rPr lang="en-US" sz="1600" dirty="0"/>
              <a:t>($email, FILTER_VALIDATE_EMAIL) === FALSE)</a:t>
            </a:r>
            <a:br>
              <a:rPr lang="en-US" sz="1600" dirty="0"/>
            </a:br>
            <a:r>
              <a:rPr lang="en-US" sz="1600" dirty="0"/>
              <a:t>    {</a:t>
            </a:r>
            <a:br>
              <a:rPr lang="en-US" sz="1600" dirty="0"/>
            </a:br>
            <a:r>
              <a:rPr lang="en-US" sz="1600" dirty="0"/>
              <a:t>    //throw exception if email is not valid</a:t>
            </a:r>
            <a:br>
              <a:rPr lang="en-US" sz="1600" dirty="0"/>
            </a:br>
            <a:r>
              <a:rPr lang="en-US" sz="1600" dirty="0"/>
              <a:t>    throw new </a:t>
            </a:r>
            <a:r>
              <a:rPr lang="en-US" sz="1600" dirty="0" err="1"/>
              <a:t>customException</a:t>
            </a:r>
            <a:r>
              <a:rPr lang="en-US" sz="1600" dirty="0"/>
              <a:t>($email);</a:t>
            </a:r>
            <a:br>
              <a:rPr lang="en-US" sz="1600" dirty="0"/>
            </a:br>
            <a:r>
              <a:rPr lang="en-US" sz="1600" dirty="0"/>
              <a:t>    }</a:t>
            </a:r>
            <a:endParaRPr lang="en-US" sz="1600" dirty="0">
              <a:solidFill>
                <a:srgbClr val="FF0000"/>
              </a:solidFill>
            </a:endParaRPr>
          </a:p>
        </p:txBody>
      </p:sp>
      <p:sp>
        <p:nvSpPr>
          <p:cNvPr id="7" name="Rectangle 6"/>
          <p:cNvSpPr/>
          <p:nvPr/>
        </p:nvSpPr>
        <p:spPr bwMode="auto">
          <a:xfrm>
            <a:off x="6248400" y="1295400"/>
            <a:ext cx="3124200" cy="54102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marL="338138" indent="-338138" algn="l" rtl="0">
              <a:spcBef>
                <a:spcPct val="20000"/>
              </a:spcBef>
              <a:tabLst>
                <a:tab pos="974725" algn="l"/>
                <a:tab pos="1195388" algn="l"/>
                <a:tab pos="1203325" algn="l"/>
              </a:tabLst>
              <a:defRPr/>
            </a:pPr>
            <a:r>
              <a:rPr lang="en-US" sz="1600" dirty="0"/>
              <a:t>//check for "example" in mail address</a:t>
            </a:r>
          </a:p>
          <a:p>
            <a:pPr marL="338138" indent="-338138" algn="l" rtl="0">
              <a:spcBef>
                <a:spcPct val="20000"/>
              </a:spcBef>
              <a:tabLst>
                <a:tab pos="974725" algn="l"/>
                <a:tab pos="1195388" algn="l"/>
                <a:tab pos="1203325" algn="l"/>
              </a:tabLst>
              <a:defRPr/>
            </a:pPr>
            <a:r>
              <a:rPr lang="en-US" sz="1600" dirty="0"/>
              <a:t> if(</a:t>
            </a:r>
            <a:r>
              <a:rPr lang="en-US" sz="1600" dirty="0" err="1"/>
              <a:t>strpos</a:t>
            </a:r>
            <a:r>
              <a:rPr lang="en-US" sz="1600" dirty="0"/>
              <a:t>($email, "example") !== FALSE)</a:t>
            </a:r>
          </a:p>
          <a:p>
            <a:pPr marL="338138" indent="-338138" algn="l" rtl="0">
              <a:spcBef>
                <a:spcPct val="20000"/>
              </a:spcBef>
              <a:tabLst>
                <a:tab pos="974725" algn="l"/>
                <a:tab pos="1195388" algn="l"/>
                <a:tab pos="1203325" algn="l"/>
              </a:tabLst>
              <a:defRPr/>
            </a:pPr>
            <a:r>
              <a:rPr lang="en-US" sz="1600" dirty="0"/>
              <a:t>    {</a:t>
            </a:r>
          </a:p>
          <a:p>
            <a:pPr marL="338138" indent="-338138" algn="l" rtl="0">
              <a:spcBef>
                <a:spcPct val="20000"/>
              </a:spcBef>
              <a:tabLst>
                <a:tab pos="974725" algn="l"/>
                <a:tab pos="1195388" algn="l"/>
                <a:tab pos="1203325" algn="l"/>
              </a:tabLst>
              <a:defRPr/>
            </a:pPr>
            <a:r>
              <a:rPr lang="en-US" sz="1600" dirty="0"/>
              <a:t>    throw new Exception("$email</a:t>
            </a:r>
          </a:p>
          <a:p>
            <a:pPr marL="338138" indent="-338138" algn="l" rtl="0">
              <a:spcBef>
                <a:spcPct val="20000"/>
              </a:spcBef>
              <a:tabLst>
                <a:tab pos="974725" algn="l"/>
                <a:tab pos="1195388" algn="l"/>
                <a:tab pos="1203325" algn="l"/>
              </a:tabLst>
              <a:defRPr/>
            </a:pPr>
            <a:r>
              <a:rPr lang="en-US" sz="1600" dirty="0"/>
              <a:t>is an example e-mail");</a:t>
            </a:r>
          </a:p>
          <a:p>
            <a:pPr marL="338138" indent="-338138" algn="l" rtl="0">
              <a:spcBef>
                <a:spcPct val="20000"/>
              </a:spcBef>
              <a:tabLst>
                <a:tab pos="974725" algn="l"/>
                <a:tab pos="1195388" algn="l"/>
                <a:tab pos="1203325" algn="l"/>
              </a:tabLst>
              <a:defRPr/>
            </a:pPr>
            <a:r>
              <a:rPr lang="en-US" sz="1600" dirty="0"/>
              <a:t>    }</a:t>
            </a:r>
          </a:p>
          <a:p>
            <a:pPr marL="338138" indent="-338138" algn="l" rtl="0">
              <a:spcBef>
                <a:spcPct val="20000"/>
              </a:spcBef>
              <a:tabLst>
                <a:tab pos="974725" algn="l"/>
                <a:tab pos="1195388" algn="l"/>
                <a:tab pos="1203325" algn="l"/>
              </a:tabLst>
              <a:defRPr/>
            </a:pPr>
            <a:r>
              <a:rPr lang="en-US" sz="1600" dirty="0"/>
              <a:t>  }</a:t>
            </a:r>
          </a:p>
          <a:p>
            <a:pPr marL="338138" indent="-338138" algn="l" rtl="0">
              <a:spcBef>
                <a:spcPct val="20000"/>
              </a:spcBef>
              <a:tabLst>
                <a:tab pos="974725" algn="l"/>
                <a:tab pos="1195388" algn="l"/>
                <a:tab pos="1203325" algn="l"/>
              </a:tabLst>
              <a:defRPr/>
            </a:pPr>
            <a:r>
              <a:rPr lang="en-US" sz="1600" dirty="0"/>
              <a:t>catch (</a:t>
            </a:r>
            <a:r>
              <a:rPr lang="en-US" sz="1600" dirty="0" err="1"/>
              <a:t>customException</a:t>
            </a:r>
            <a:r>
              <a:rPr lang="en-US" sz="1600" dirty="0"/>
              <a:t> $e)</a:t>
            </a:r>
          </a:p>
          <a:p>
            <a:pPr marL="338138" indent="-338138" algn="l" rtl="0">
              <a:spcBef>
                <a:spcPct val="20000"/>
              </a:spcBef>
              <a:tabLst>
                <a:tab pos="974725" algn="l"/>
                <a:tab pos="1195388" algn="l"/>
                <a:tab pos="1203325" algn="l"/>
              </a:tabLst>
              <a:defRPr/>
            </a:pPr>
            <a:r>
              <a:rPr lang="en-US" sz="1600" dirty="0"/>
              <a:t>  {</a:t>
            </a:r>
          </a:p>
          <a:p>
            <a:pPr marL="338138" indent="-338138" algn="l" rtl="0">
              <a:spcBef>
                <a:spcPct val="20000"/>
              </a:spcBef>
              <a:tabLst>
                <a:tab pos="974725" algn="l"/>
                <a:tab pos="1195388" algn="l"/>
                <a:tab pos="1203325" algn="l"/>
              </a:tabLst>
              <a:defRPr/>
            </a:pPr>
            <a:r>
              <a:rPr lang="en-US" sz="1600" dirty="0"/>
              <a:t>  echo $e-&gt;</a:t>
            </a:r>
            <a:r>
              <a:rPr lang="en-US" sz="1600" dirty="0" err="1"/>
              <a:t>errorMessage</a:t>
            </a:r>
            <a:r>
              <a:rPr lang="en-US" sz="1600" dirty="0"/>
              <a:t>();</a:t>
            </a:r>
          </a:p>
          <a:p>
            <a:pPr marL="338138" indent="-338138" algn="l" rtl="0">
              <a:spcBef>
                <a:spcPct val="20000"/>
              </a:spcBef>
              <a:tabLst>
                <a:tab pos="974725" algn="l"/>
                <a:tab pos="1195388" algn="l"/>
                <a:tab pos="1203325" algn="l"/>
              </a:tabLst>
              <a:defRPr/>
            </a:pPr>
            <a:r>
              <a:rPr lang="en-US" sz="1600" dirty="0"/>
              <a:t>  }</a:t>
            </a:r>
          </a:p>
          <a:p>
            <a:pPr marL="338138" indent="-338138" algn="l" rtl="0">
              <a:spcBef>
                <a:spcPct val="20000"/>
              </a:spcBef>
              <a:tabLst>
                <a:tab pos="974725" algn="l"/>
                <a:tab pos="1195388" algn="l"/>
                <a:tab pos="1203325" algn="l"/>
              </a:tabLst>
              <a:defRPr/>
            </a:pPr>
            <a:r>
              <a:rPr lang="en-US" sz="1600" dirty="0"/>
              <a:t>catch(Exception $e)</a:t>
            </a:r>
          </a:p>
          <a:p>
            <a:pPr marL="338138" indent="-338138" algn="l" rtl="0">
              <a:spcBef>
                <a:spcPct val="20000"/>
              </a:spcBef>
              <a:tabLst>
                <a:tab pos="974725" algn="l"/>
                <a:tab pos="1195388" algn="l"/>
                <a:tab pos="1203325" algn="l"/>
              </a:tabLst>
              <a:defRPr/>
            </a:pPr>
            <a:r>
              <a:rPr lang="en-US" sz="1600" dirty="0"/>
              <a:t>  {</a:t>
            </a:r>
          </a:p>
          <a:p>
            <a:pPr marL="338138" indent="-338138" algn="l" rtl="0">
              <a:spcBef>
                <a:spcPct val="20000"/>
              </a:spcBef>
              <a:tabLst>
                <a:tab pos="974725" algn="l"/>
                <a:tab pos="1195388" algn="l"/>
                <a:tab pos="1203325" algn="l"/>
              </a:tabLst>
              <a:defRPr/>
            </a:pPr>
            <a:r>
              <a:rPr lang="en-US" sz="1600" dirty="0"/>
              <a:t>  echo $e-&gt;</a:t>
            </a:r>
            <a:r>
              <a:rPr lang="en-US" sz="1600" dirty="0" err="1"/>
              <a:t>getMessage</a:t>
            </a:r>
            <a:r>
              <a:rPr lang="en-US" sz="1600" dirty="0"/>
              <a:t>();</a:t>
            </a:r>
          </a:p>
          <a:p>
            <a:pPr marL="338138" indent="-338138" algn="l" rtl="0">
              <a:spcBef>
                <a:spcPct val="20000"/>
              </a:spcBef>
              <a:tabLst>
                <a:tab pos="974725" algn="l"/>
                <a:tab pos="1195388" algn="l"/>
                <a:tab pos="1203325" algn="l"/>
              </a:tabLst>
              <a:defRPr/>
            </a:pPr>
            <a:r>
              <a:rPr lang="en-US" sz="1600" dirty="0"/>
              <a:t>  }</a:t>
            </a:r>
          </a:p>
          <a:p>
            <a:pPr marL="338138" indent="-338138" algn="l" rtl="0">
              <a:spcBef>
                <a:spcPct val="20000"/>
              </a:spcBef>
              <a:tabLst>
                <a:tab pos="974725" algn="l"/>
                <a:tab pos="1195388" algn="l"/>
                <a:tab pos="1203325" algn="l"/>
              </a:tabLst>
              <a:defRPr/>
            </a:pPr>
            <a:r>
              <a:rPr lang="en-US" sz="1600" dirty="0">
                <a:solidFill>
                  <a:srgbClr val="FF0000"/>
                </a:solidFill>
              </a:rPr>
              <a:t>?&gt;</a:t>
            </a:r>
          </a:p>
        </p:txBody>
      </p:sp>
    </p:spTree>
    <p:extLst>
      <p:ext uri="{BB962C8B-B14F-4D97-AF65-F5344CB8AC3E}">
        <p14:creationId xmlns:p14="http://schemas.microsoft.com/office/powerpoint/2010/main" val="1187530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normAutofit fontScale="85000" lnSpcReduction="20000"/>
          </a:bodyPr>
          <a:lstStyle/>
          <a:p>
            <a:fld id="{40228A24-4247-4AC3-BD2B-4F06B24DC316}" type="slidenum">
              <a:rPr lang="ar-SA" smtClean="0">
                <a:latin typeface="Arial" pitchFamily="34" charset="0"/>
                <a:cs typeface="Arial" pitchFamily="34" charset="0"/>
              </a:rPr>
              <a:pPr/>
              <a:t>4</a:t>
            </a:fld>
            <a:endParaRPr lang="en-US" smtClean="0">
              <a:latin typeface="Arial" pitchFamily="34" charset="0"/>
              <a:cs typeface="Arial" pitchFamily="34" charset="0"/>
            </a:endParaRPr>
          </a:p>
        </p:txBody>
      </p:sp>
      <p:sp>
        <p:nvSpPr>
          <p:cNvPr id="31747" name="Rectangle 2"/>
          <p:cNvSpPr>
            <a:spLocks noGrp="1" noChangeArrowheads="1"/>
          </p:cNvSpPr>
          <p:nvPr>
            <p:ph type="title"/>
          </p:nvPr>
        </p:nvSpPr>
        <p:spPr>
          <a:xfrm>
            <a:off x="457200" y="555625"/>
            <a:ext cx="8229600" cy="769441"/>
          </a:xfrm>
          <a:noFill/>
        </p:spPr>
        <p:txBody>
          <a:bodyPr anchorCtr="1">
            <a:spAutoFit/>
          </a:bodyPr>
          <a:lstStyle/>
          <a:p>
            <a:pPr rtl="0" eaLnBrk="1" hangingPunct="1"/>
            <a:r>
              <a:rPr lang="en-US" dirty="0" smtClean="0">
                <a:solidFill>
                  <a:schemeClr val="accent1">
                    <a:tint val="83000"/>
                    <a:satMod val="150000"/>
                  </a:schemeClr>
                </a:solidFill>
              </a:rPr>
              <a:t>File </a:t>
            </a:r>
            <a:r>
              <a:rPr lang="en-US" dirty="0" smtClean="0">
                <a:solidFill>
                  <a:schemeClr val="accent1">
                    <a:tint val="83000"/>
                    <a:satMod val="150000"/>
                  </a:schemeClr>
                </a:solidFill>
              </a:rPr>
              <a:t>Handling</a:t>
            </a:r>
          </a:p>
        </p:txBody>
      </p:sp>
      <p:graphicFrame>
        <p:nvGraphicFramePr>
          <p:cNvPr id="69635" name="Group 3"/>
          <p:cNvGraphicFramePr>
            <a:graphicFrameLocks noGrp="1"/>
          </p:cNvGraphicFramePr>
          <p:nvPr>
            <p:ph type="tbl" idx="1"/>
          </p:nvPr>
        </p:nvGraphicFramePr>
        <p:xfrm>
          <a:off x="533400" y="1676400"/>
          <a:ext cx="8382000" cy="4565904"/>
        </p:xfrm>
        <a:graphic>
          <a:graphicData uri="http://schemas.openxmlformats.org/drawingml/2006/table">
            <a:tbl>
              <a:tblPr rtl="1"/>
              <a:tblGrid>
                <a:gridCol w="8382000"/>
              </a:tblGrid>
              <a:tr h="4413503">
                <a:tc>
                  <a:txBody>
                    <a:bodyPr/>
                    <a:lstStyle/>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r>
                        <a:rPr lang="en-US" sz="2800" b="1" dirty="0" smtClean="0"/>
                        <a:t>Opening</a:t>
                      </a:r>
                      <a:r>
                        <a:rPr lang="en-US" sz="2800" b="1" baseline="0" dirty="0" smtClean="0"/>
                        <a:t> a file: </a:t>
                      </a:r>
                      <a:endParaRPr lang="en-US" sz="2800" b="1" dirty="0" smtClean="0"/>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r>
                        <a:rPr lang="en-US" sz="2800" dirty="0" smtClean="0"/>
                        <a:t>The </a:t>
                      </a:r>
                      <a:r>
                        <a:rPr lang="en-US" sz="2800" dirty="0" err="1" smtClean="0"/>
                        <a:t>fopen</a:t>
                      </a:r>
                      <a:r>
                        <a:rPr lang="en-US" sz="2800" dirty="0" smtClean="0"/>
                        <a:t>() function is used to open files in PHP.</a:t>
                      </a: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r>
                        <a:rPr lang="en-US" sz="2000" dirty="0" smtClean="0"/>
                        <a:t>     The first parameter of this function contains the name of the file to be opened and the second parameter specifies in which mode the file should be opened:</a:t>
                      </a: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endParaRPr kumimoji="0" lang="en-US" sz="2000" b="0" i="0" u="none" strike="noStrike" cap="none" normalizeH="0" baseline="0" dirty="0" smtClean="0">
                        <a:ln>
                          <a:noFill/>
                        </a:ln>
                        <a:solidFill>
                          <a:schemeClr val="tx1"/>
                        </a:solidFill>
                        <a:effectLst/>
                        <a:latin typeface="Arial" charset="0"/>
                        <a:cs typeface="Arial" charset="0"/>
                      </a:endParaRP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endParaRPr kumimoji="0" lang="en-US" sz="2000" b="0" i="0" u="none" strike="noStrike" cap="none" normalizeH="0" baseline="0" dirty="0" smtClean="0">
                        <a:ln>
                          <a:noFill/>
                        </a:ln>
                        <a:solidFill>
                          <a:schemeClr val="tx1"/>
                        </a:solidFill>
                        <a:effectLst/>
                        <a:latin typeface="Arial" charset="0"/>
                        <a:cs typeface="Arial" charset="0"/>
                      </a:endParaRP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endParaRPr kumimoji="0" lang="en-US" sz="2000" b="0" i="0" u="none" strike="noStrike" cap="none" normalizeH="0" baseline="0" dirty="0" smtClean="0">
                        <a:ln>
                          <a:noFill/>
                        </a:ln>
                        <a:solidFill>
                          <a:schemeClr val="tx1"/>
                        </a:solidFill>
                        <a:effectLst/>
                        <a:latin typeface="Arial" charset="0"/>
                        <a:cs typeface="Arial" charset="0"/>
                      </a:endParaRP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endParaRPr kumimoji="0" lang="en-US" sz="2000" b="0" i="0" u="none" strike="noStrike" cap="none" normalizeH="0" baseline="0" dirty="0" smtClean="0">
                        <a:ln>
                          <a:noFill/>
                        </a:ln>
                        <a:solidFill>
                          <a:schemeClr val="tx1"/>
                        </a:solidFill>
                        <a:effectLst/>
                        <a:latin typeface="Arial" charset="0"/>
                        <a:cs typeface="Arial" charset="0"/>
                      </a:endParaRP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endParaRPr kumimoji="0" lang="en-US" sz="2000" b="0" i="0" u="none" strike="noStrike" cap="none" normalizeH="0" baseline="0" dirty="0" smtClean="0">
                        <a:ln>
                          <a:noFill/>
                        </a:ln>
                        <a:solidFill>
                          <a:schemeClr val="tx1"/>
                        </a:solidFill>
                        <a:effectLst/>
                        <a:latin typeface="Arial" charset="0"/>
                        <a:cs typeface="Arial" charset="0"/>
                      </a:endParaRP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endParaRPr kumimoji="0" lang="en-US" sz="2000" b="0" i="0" u="none" strike="noStrike" cap="none" normalizeH="0" baseline="0" dirty="0" smtClean="0">
                        <a:ln>
                          <a:noFill/>
                        </a:ln>
                        <a:solidFill>
                          <a:schemeClr val="tx1"/>
                        </a:solidFill>
                        <a:effectLst/>
                        <a:latin typeface="Arial" charset="0"/>
                        <a:cs typeface="Arial" charset="0"/>
                      </a:endParaRPr>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r>
                        <a:rPr lang="en-US" sz="2000" b="1" dirty="0" smtClean="0"/>
                        <a:t>Note:</a:t>
                      </a:r>
                      <a:r>
                        <a:rPr lang="en-US" sz="2000" dirty="0" smtClean="0"/>
                        <a:t> If the </a:t>
                      </a:r>
                      <a:r>
                        <a:rPr lang="en-US" sz="2000" dirty="0" err="1" smtClean="0"/>
                        <a:t>fopen</a:t>
                      </a:r>
                      <a:r>
                        <a:rPr lang="en-US" sz="2000" dirty="0" smtClean="0"/>
                        <a:t>() function is unable to open the specified file, it    returns 0 (false).</a:t>
                      </a: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sp>
        <p:nvSpPr>
          <p:cNvPr id="6" name="Rectangle 5"/>
          <p:cNvSpPr/>
          <p:nvPr/>
        </p:nvSpPr>
        <p:spPr bwMode="auto">
          <a:xfrm>
            <a:off x="1981200" y="3352800"/>
            <a:ext cx="4953000" cy="19812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marL="338138" indent="-338138" algn="l" rtl="0">
              <a:spcBef>
                <a:spcPct val="20000"/>
              </a:spcBef>
              <a:tabLst>
                <a:tab pos="974725" algn="l"/>
                <a:tab pos="1195388" algn="l"/>
                <a:tab pos="1203325" algn="l"/>
              </a:tabLst>
              <a:defRPr/>
            </a:pPr>
            <a:r>
              <a:rPr lang="en-US" dirty="0"/>
              <a:t>&lt;html&gt;</a:t>
            </a:r>
            <a:br>
              <a:rPr lang="en-US" dirty="0"/>
            </a:br>
            <a:r>
              <a:rPr lang="en-US" dirty="0"/>
              <a:t>&lt;body&gt;</a:t>
            </a:r>
            <a:br>
              <a:rPr lang="en-US" dirty="0"/>
            </a:br>
            <a:r>
              <a:rPr lang="en-US" dirty="0">
                <a:solidFill>
                  <a:srgbClr val="FF0000"/>
                </a:solidFill>
              </a:rPr>
              <a:t>&lt;?</a:t>
            </a:r>
            <a:r>
              <a:rPr lang="en-US" dirty="0" err="1">
                <a:solidFill>
                  <a:srgbClr val="FF0000"/>
                </a:solidFill>
              </a:rPr>
              <a:t>php</a:t>
            </a:r>
            <a:r>
              <a:rPr lang="en-US" dirty="0"/>
              <a:t/>
            </a:r>
            <a:br>
              <a:rPr lang="en-US" dirty="0"/>
            </a:br>
            <a:r>
              <a:rPr lang="en-US" dirty="0"/>
              <a:t>$file=</a:t>
            </a:r>
            <a:r>
              <a:rPr lang="en-US" dirty="0" err="1"/>
              <a:t>fopen</a:t>
            </a:r>
            <a:r>
              <a:rPr lang="en-US" dirty="0"/>
              <a:t>("</a:t>
            </a:r>
            <a:r>
              <a:rPr lang="en-US" dirty="0" err="1"/>
              <a:t>welcome.txt","r</a:t>
            </a:r>
            <a:r>
              <a:rPr lang="en-US" dirty="0"/>
              <a:t>");</a:t>
            </a:r>
            <a:br>
              <a:rPr lang="en-US" dirty="0"/>
            </a:br>
            <a:r>
              <a:rPr lang="en-US" dirty="0">
                <a:solidFill>
                  <a:srgbClr val="FF0000"/>
                </a:solidFill>
              </a:rPr>
              <a:t>?&gt;</a:t>
            </a:r>
            <a:r>
              <a:rPr lang="en-US" dirty="0"/>
              <a:t/>
            </a:r>
            <a:br>
              <a:rPr lang="en-US" dirty="0"/>
            </a:br>
            <a:r>
              <a:rPr lang="en-US" dirty="0"/>
              <a:t>&lt;/body&gt;</a:t>
            </a:r>
            <a:br>
              <a:rPr lang="en-US" dirty="0"/>
            </a:br>
            <a:r>
              <a:rPr lang="en-US" dirty="0"/>
              <a:t>&lt;/html&gt;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normAutofit fontScale="85000" lnSpcReduction="20000"/>
          </a:bodyPr>
          <a:lstStyle/>
          <a:p>
            <a:fld id="{E6D7C807-A858-49E1-B4B4-5AF4796AA720}" type="slidenum">
              <a:rPr lang="ar-SA" smtClean="0">
                <a:latin typeface="Arial" pitchFamily="34" charset="0"/>
                <a:cs typeface="Arial" pitchFamily="34" charset="0"/>
              </a:rPr>
              <a:pPr/>
              <a:t>5</a:t>
            </a:fld>
            <a:endParaRPr lang="en-US" smtClean="0">
              <a:latin typeface="Arial" pitchFamily="34" charset="0"/>
              <a:cs typeface="Arial" pitchFamily="34" charset="0"/>
            </a:endParaRPr>
          </a:p>
        </p:txBody>
      </p:sp>
      <p:sp>
        <p:nvSpPr>
          <p:cNvPr id="32771" name="Rectangle 2"/>
          <p:cNvSpPr>
            <a:spLocks noGrp="1" noChangeArrowheads="1"/>
          </p:cNvSpPr>
          <p:nvPr>
            <p:ph type="title"/>
          </p:nvPr>
        </p:nvSpPr>
        <p:spPr>
          <a:xfrm>
            <a:off x="457200" y="555625"/>
            <a:ext cx="8229600" cy="769441"/>
          </a:xfrm>
          <a:noFill/>
        </p:spPr>
        <p:txBody>
          <a:bodyPr anchorCtr="1">
            <a:spAutoFit/>
          </a:bodyPr>
          <a:lstStyle/>
          <a:p>
            <a:pPr rtl="0" eaLnBrk="1" hangingPunct="1"/>
            <a:r>
              <a:rPr lang="en-US" dirty="0" smtClean="0">
                <a:solidFill>
                  <a:schemeClr val="accent1">
                    <a:tint val="83000"/>
                    <a:satMod val="150000"/>
                  </a:schemeClr>
                </a:solidFill>
              </a:rPr>
              <a:t>File </a:t>
            </a:r>
            <a:r>
              <a:rPr lang="en-US" dirty="0" smtClean="0">
                <a:solidFill>
                  <a:schemeClr val="accent1">
                    <a:tint val="83000"/>
                    <a:satMod val="150000"/>
                  </a:schemeClr>
                </a:solidFill>
              </a:rPr>
              <a:t>Handling</a:t>
            </a:r>
          </a:p>
        </p:txBody>
      </p:sp>
      <p:graphicFrame>
        <p:nvGraphicFramePr>
          <p:cNvPr id="69635" name="Group 3"/>
          <p:cNvGraphicFramePr>
            <a:graphicFrameLocks noGrp="1"/>
          </p:cNvGraphicFramePr>
          <p:nvPr>
            <p:ph type="tbl" idx="1"/>
          </p:nvPr>
        </p:nvGraphicFramePr>
        <p:xfrm>
          <a:off x="533400" y="1828799"/>
          <a:ext cx="8382000" cy="3429001"/>
        </p:xfrm>
        <a:graphic>
          <a:graphicData uri="http://schemas.openxmlformats.org/drawingml/2006/table">
            <a:tbl>
              <a:tblPr rtl="1"/>
              <a:tblGrid>
                <a:gridCol w="8382000"/>
              </a:tblGrid>
              <a:tr h="3429001">
                <a:tc>
                  <a:txBody>
                    <a:bodyPr/>
                    <a:lstStyle/>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r>
                        <a:rPr lang="en-US" sz="2800" b="1" dirty="0" smtClean="0"/>
                        <a:t>Closing </a:t>
                      </a:r>
                      <a:r>
                        <a:rPr lang="en-US" sz="2800" b="1" baseline="0" dirty="0" smtClean="0"/>
                        <a:t>a file: </a:t>
                      </a:r>
                      <a:endParaRPr lang="en-US" sz="2800" b="1" dirty="0" smtClean="0"/>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None/>
                        <a:tabLst>
                          <a:tab pos="974725" algn="l"/>
                          <a:tab pos="1195388" algn="l"/>
                          <a:tab pos="1203325" algn="l"/>
                        </a:tabLst>
                      </a:pPr>
                      <a:r>
                        <a:rPr lang="en-US" sz="2800" dirty="0" smtClean="0"/>
                        <a:t>The </a:t>
                      </a:r>
                      <a:r>
                        <a:rPr lang="en-US" sz="2800" dirty="0" err="1" smtClean="0"/>
                        <a:t>fclose</a:t>
                      </a:r>
                      <a:r>
                        <a:rPr lang="en-US" sz="2800" dirty="0" smtClean="0"/>
                        <a:t>() function is used to close an open file</a:t>
                      </a:r>
                      <a:endParaRPr lang="en-US" sz="2000" dirty="0" smtClean="0"/>
                    </a:p>
                  </a:txBody>
                  <a:tcPr horzOverflow="overflow">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sp>
        <p:nvSpPr>
          <p:cNvPr id="6" name="Rectangle 5"/>
          <p:cNvSpPr/>
          <p:nvPr/>
        </p:nvSpPr>
        <p:spPr bwMode="auto">
          <a:xfrm>
            <a:off x="1981200" y="3048000"/>
            <a:ext cx="4953000" cy="19812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marL="338138" indent="-338138" algn="l" rtl="0">
              <a:spcBef>
                <a:spcPct val="20000"/>
              </a:spcBef>
              <a:tabLst>
                <a:tab pos="974725" algn="l"/>
                <a:tab pos="1195388" algn="l"/>
                <a:tab pos="1203325" algn="l"/>
              </a:tabLst>
              <a:defRPr/>
            </a:pPr>
            <a:r>
              <a:rPr lang="en-US" dirty="0">
                <a:solidFill>
                  <a:srgbClr val="FF0000"/>
                </a:solidFill>
              </a:rPr>
              <a:t>&lt;?</a:t>
            </a:r>
            <a:r>
              <a:rPr lang="en-US" dirty="0" err="1">
                <a:solidFill>
                  <a:srgbClr val="FF0000"/>
                </a:solidFill>
              </a:rPr>
              <a:t>php</a:t>
            </a:r>
            <a:r>
              <a:rPr lang="en-US" dirty="0"/>
              <a:t/>
            </a:r>
            <a:br>
              <a:rPr lang="en-US" dirty="0"/>
            </a:br>
            <a:r>
              <a:rPr lang="en-US" dirty="0"/>
              <a:t>$file = </a:t>
            </a:r>
            <a:r>
              <a:rPr lang="en-US" dirty="0" err="1"/>
              <a:t>fopen</a:t>
            </a:r>
            <a:r>
              <a:rPr lang="en-US" dirty="0"/>
              <a:t>("</a:t>
            </a:r>
            <a:r>
              <a:rPr lang="en-US" dirty="0" err="1"/>
              <a:t>test.txt","r</a:t>
            </a:r>
            <a:r>
              <a:rPr lang="en-US" dirty="0"/>
              <a:t>");</a:t>
            </a:r>
            <a:br>
              <a:rPr lang="en-US" dirty="0"/>
            </a:br>
            <a:r>
              <a:rPr lang="en-US" dirty="0"/>
              <a:t/>
            </a:r>
            <a:br>
              <a:rPr lang="en-US" dirty="0"/>
            </a:br>
            <a:r>
              <a:rPr lang="en-US" dirty="0"/>
              <a:t>//some code to be executed</a:t>
            </a:r>
            <a:br>
              <a:rPr lang="en-US" dirty="0"/>
            </a:br>
            <a:r>
              <a:rPr lang="en-US" dirty="0"/>
              <a:t/>
            </a:r>
            <a:br>
              <a:rPr lang="en-US" dirty="0"/>
            </a:br>
            <a:r>
              <a:rPr lang="en-US" dirty="0" err="1"/>
              <a:t>fclose</a:t>
            </a:r>
            <a:r>
              <a:rPr lang="en-US" dirty="0"/>
              <a:t>($file);</a:t>
            </a:r>
            <a:br>
              <a:rPr lang="en-US" dirty="0"/>
            </a:br>
            <a:r>
              <a:rPr lang="en-US" dirty="0">
                <a:solidFill>
                  <a:srgbClr val="FF0000"/>
                </a:solidFill>
              </a:rPr>
              <a:t>?&gt;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normAutofit fontScale="85000" lnSpcReduction="20000"/>
          </a:bodyPr>
          <a:lstStyle/>
          <a:p>
            <a:fld id="{2C3AEF2A-0AFF-4C82-94BE-8D218714E9C6}" type="slidenum">
              <a:rPr lang="ar-SA" smtClean="0">
                <a:latin typeface="Arial" pitchFamily="34" charset="0"/>
                <a:cs typeface="Arial" pitchFamily="34" charset="0"/>
              </a:rPr>
              <a:pPr/>
              <a:t>6</a:t>
            </a:fld>
            <a:endParaRPr lang="en-US" smtClean="0">
              <a:latin typeface="Arial" pitchFamily="34" charset="0"/>
              <a:cs typeface="Arial" pitchFamily="34" charset="0"/>
            </a:endParaRPr>
          </a:p>
        </p:txBody>
      </p:sp>
      <p:sp>
        <p:nvSpPr>
          <p:cNvPr id="33795" name="Rectangle 2"/>
          <p:cNvSpPr>
            <a:spLocks noGrp="1" noChangeArrowheads="1"/>
          </p:cNvSpPr>
          <p:nvPr>
            <p:ph type="title"/>
          </p:nvPr>
        </p:nvSpPr>
        <p:spPr>
          <a:xfrm>
            <a:off x="457200" y="555625"/>
            <a:ext cx="8229600" cy="769441"/>
          </a:xfrm>
          <a:noFill/>
        </p:spPr>
        <p:txBody>
          <a:bodyPr anchorCtr="1">
            <a:spAutoFit/>
          </a:bodyPr>
          <a:lstStyle/>
          <a:p>
            <a:pPr rtl="0" eaLnBrk="1" hangingPunct="1"/>
            <a:r>
              <a:rPr lang="en-US" dirty="0" smtClean="0">
                <a:solidFill>
                  <a:schemeClr val="accent1">
                    <a:tint val="83000"/>
                    <a:satMod val="150000"/>
                  </a:schemeClr>
                </a:solidFill>
              </a:rPr>
              <a:t>File </a:t>
            </a:r>
            <a:r>
              <a:rPr lang="en-US" dirty="0" smtClean="0">
                <a:solidFill>
                  <a:schemeClr val="accent1">
                    <a:tint val="83000"/>
                    <a:satMod val="150000"/>
                  </a:schemeClr>
                </a:solidFill>
              </a:rPr>
              <a:t>Handling</a:t>
            </a:r>
          </a:p>
        </p:txBody>
      </p:sp>
      <p:graphicFrame>
        <p:nvGraphicFramePr>
          <p:cNvPr id="69635" name="Group 3"/>
          <p:cNvGraphicFramePr>
            <a:graphicFrameLocks noGrp="1"/>
          </p:cNvGraphicFramePr>
          <p:nvPr>
            <p:ph type="tbl" idx="1"/>
          </p:nvPr>
        </p:nvGraphicFramePr>
        <p:xfrm>
          <a:off x="533400" y="1752600"/>
          <a:ext cx="8382000" cy="4358640"/>
        </p:xfrm>
        <a:graphic>
          <a:graphicData uri="http://schemas.openxmlformats.org/drawingml/2006/table">
            <a:tbl>
              <a:tblPr rtl="1"/>
              <a:tblGrid>
                <a:gridCol w="8382000"/>
              </a:tblGrid>
              <a:tr h="3825240">
                <a:tc>
                  <a:txBody>
                    <a:bodyPr/>
                    <a:lstStyle/>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pPr>
                      <a:r>
                        <a:rPr lang="en-US" sz="2800" b="1" dirty="0" smtClean="0"/>
                        <a:t>Check End-of</a:t>
                      </a:r>
                      <a:r>
                        <a:rPr lang="en-US" sz="2800" b="1" baseline="0" dirty="0" smtClean="0"/>
                        <a:t>-file: </a:t>
                      </a:r>
                      <a:endParaRPr lang="en-US" sz="2800" b="1" dirty="0" smtClean="0"/>
                    </a:p>
                    <a:p>
                      <a:r>
                        <a:rPr lang="en-US" sz="2800" dirty="0" smtClean="0"/>
                        <a:t>The </a:t>
                      </a:r>
                      <a:r>
                        <a:rPr lang="en-US" sz="2800" dirty="0" err="1" smtClean="0"/>
                        <a:t>feof</a:t>
                      </a:r>
                      <a:r>
                        <a:rPr lang="en-US" sz="2800" dirty="0" smtClean="0"/>
                        <a:t>() function checks if the "end-of-file" (EOF) has been reached.</a:t>
                      </a:r>
                      <a:br>
                        <a:rPr lang="en-US" sz="2800" dirty="0" smtClean="0"/>
                      </a:br>
                      <a:endParaRPr lang="en-US" sz="2800" dirty="0" smtClean="0"/>
                    </a:p>
                    <a:p>
                      <a:endParaRPr lang="en-US" sz="2800" dirty="0" smtClean="0"/>
                    </a:p>
                    <a:p>
                      <a:r>
                        <a:rPr lang="en-US" sz="2800" dirty="0" smtClean="0"/>
                        <a:t/>
                      </a:r>
                      <a:br>
                        <a:rPr lang="en-US" sz="2800" dirty="0" smtClean="0"/>
                      </a:br>
                      <a:r>
                        <a:rPr lang="en-US" sz="2800" dirty="0" smtClean="0"/>
                        <a:t>The </a:t>
                      </a:r>
                      <a:r>
                        <a:rPr lang="en-US" sz="2800" dirty="0" err="1" smtClean="0"/>
                        <a:t>feof</a:t>
                      </a:r>
                      <a:r>
                        <a:rPr lang="en-US" sz="2800" dirty="0" smtClean="0"/>
                        <a:t>() function is useful for looping through data of unknown length.</a:t>
                      </a:r>
                    </a:p>
                    <a:p>
                      <a:r>
                        <a:rPr lang="en-US" sz="2800" b="1" dirty="0" smtClean="0"/>
                        <a:t>Note:</a:t>
                      </a:r>
                      <a:r>
                        <a:rPr lang="en-US" sz="2800" dirty="0" smtClean="0"/>
                        <a:t> You cannot read from files opened in w, a, and x mode!</a:t>
                      </a:r>
                      <a:endParaRPr lang="en-US" sz="2800" dirty="0"/>
                    </a:p>
                  </a:txBody>
                  <a:tcPr horzOverflow="overflow">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sp>
        <p:nvSpPr>
          <p:cNvPr id="6" name="Rectangle 5"/>
          <p:cNvSpPr/>
          <p:nvPr/>
        </p:nvSpPr>
        <p:spPr bwMode="auto">
          <a:xfrm>
            <a:off x="2438400" y="3200400"/>
            <a:ext cx="3886200" cy="6858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marL="338138" indent="-338138" algn="l" rtl="0">
              <a:spcBef>
                <a:spcPct val="20000"/>
              </a:spcBef>
              <a:tabLst>
                <a:tab pos="974725" algn="l"/>
                <a:tab pos="1195388" algn="l"/>
                <a:tab pos="1203325" algn="l"/>
              </a:tabLst>
              <a:defRPr/>
            </a:pPr>
            <a:r>
              <a:rPr lang="en-US" dirty="0"/>
              <a:t>if (</a:t>
            </a:r>
            <a:r>
              <a:rPr lang="en-US" dirty="0" err="1"/>
              <a:t>feof</a:t>
            </a:r>
            <a:r>
              <a:rPr lang="en-US" dirty="0"/>
              <a:t>($file)) echo "End of file";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normAutofit fontScale="85000" lnSpcReduction="20000"/>
          </a:bodyPr>
          <a:lstStyle/>
          <a:p>
            <a:fld id="{F54D9594-11BE-4ACB-90E8-DAEAB0C60AAB}" type="slidenum">
              <a:rPr lang="ar-SA" smtClean="0">
                <a:latin typeface="Arial" pitchFamily="34" charset="0"/>
                <a:cs typeface="Arial" pitchFamily="34" charset="0"/>
              </a:rPr>
              <a:pPr/>
              <a:t>7</a:t>
            </a:fld>
            <a:endParaRPr lang="en-US" smtClean="0">
              <a:latin typeface="Arial" pitchFamily="34" charset="0"/>
              <a:cs typeface="Arial" pitchFamily="34" charset="0"/>
            </a:endParaRPr>
          </a:p>
        </p:txBody>
      </p:sp>
      <p:sp>
        <p:nvSpPr>
          <p:cNvPr id="34819" name="Rectangle 2"/>
          <p:cNvSpPr>
            <a:spLocks noGrp="1" noChangeArrowheads="1"/>
          </p:cNvSpPr>
          <p:nvPr>
            <p:ph type="title"/>
          </p:nvPr>
        </p:nvSpPr>
        <p:spPr>
          <a:xfrm>
            <a:off x="457200" y="555625"/>
            <a:ext cx="8229600" cy="769441"/>
          </a:xfrm>
          <a:noFill/>
        </p:spPr>
        <p:txBody>
          <a:bodyPr anchorCtr="1">
            <a:spAutoFit/>
          </a:bodyPr>
          <a:lstStyle/>
          <a:p>
            <a:pPr rtl="0" eaLnBrk="1" hangingPunct="1"/>
            <a:r>
              <a:rPr lang="en-US" dirty="0" smtClean="0">
                <a:solidFill>
                  <a:schemeClr val="accent1">
                    <a:tint val="83000"/>
                    <a:satMod val="150000"/>
                  </a:schemeClr>
                </a:solidFill>
              </a:rPr>
              <a:t>Files Handling</a:t>
            </a:r>
          </a:p>
        </p:txBody>
      </p:sp>
      <p:graphicFrame>
        <p:nvGraphicFramePr>
          <p:cNvPr id="69635" name="Group 3"/>
          <p:cNvGraphicFramePr>
            <a:graphicFrameLocks noGrp="1"/>
          </p:cNvGraphicFramePr>
          <p:nvPr>
            <p:ph type="tbl" idx="1"/>
          </p:nvPr>
        </p:nvGraphicFramePr>
        <p:xfrm>
          <a:off x="533400" y="1219200"/>
          <a:ext cx="8382000" cy="4038600"/>
        </p:xfrm>
        <a:graphic>
          <a:graphicData uri="http://schemas.openxmlformats.org/drawingml/2006/table">
            <a:tbl>
              <a:tblPr rtl="1"/>
              <a:tblGrid>
                <a:gridCol w="8382000"/>
              </a:tblGrid>
              <a:tr h="4038600">
                <a:tc>
                  <a:txBody>
                    <a:bodyPr/>
                    <a:lstStyle/>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defRPr/>
                      </a:pPr>
                      <a:endParaRPr lang="en-US" sz="2800" b="1" dirty="0" smtClean="0"/>
                    </a:p>
                    <a:p>
                      <a:pPr marL="338138" marR="0" lvl="0" indent="-338138" algn="l" defTabSz="914400" rtl="0" eaLnBrk="1" fontAlgn="base" latinLnBrk="0" hangingPunct="1">
                        <a:lnSpc>
                          <a:spcPct val="100000"/>
                        </a:lnSpc>
                        <a:spcBef>
                          <a:spcPct val="20000"/>
                        </a:spcBef>
                        <a:spcAft>
                          <a:spcPct val="0"/>
                        </a:spcAft>
                        <a:buClrTx/>
                        <a:buSzTx/>
                        <a:buFont typeface="Wingdings" pitchFamily="2" charset="2"/>
                        <a:buChar char=""/>
                        <a:tabLst>
                          <a:tab pos="974725" algn="l"/>
                          <a:tab pos="1195388" algn="l"/>
                          <a:tab pos="1203325" algn="l"/>
                        </a:tabLst>
                        <a:defRPr/>
                      </a:pPr>
                      <a:r>
                        <a:rPr lang="en-US" sz="2800" b="1" dirty="0" smtClean="0"/>
                        <a:t>Reading a File Line by Line</a:t>
                      </a:r>
                      <a:r>
                        <a:rPr lang="en-US" sz="2800" baseline="0" dirty="0" smtClean="0"/>
                        <a:t>: </a:t>
                      </a:r>
                      <a:endParaRPr lang="en-US" sz="2800" dirty="0" smtClean="0"/>
                    </a:p>
                    <a:p>
                      <a:r>
                        <a:rPr lang="en-US" sz="2800" dirty="0" smtClean="0"/>
                        <a:t>The </a:t>
                      </a:r>
                      <a:r>
                        <a:rPr lang="en-US" sz="2800" dirty="0" err="1" smtClean="0"/>
                        <a:t>fgets</a:t>
                      </a:r>
                      <a:r>
                        <a:rPr lang="en-US" sz="2800" dirty="0" smtClean="0"/>
                        <a:t>() function is used to read a single line from a file.</a:t>
                      </a:r>
                    </a:p>
                    <a:p>
                      <a:r>
                        <a:rPr lang="en-US" sz="2800" b="1" dirty="0" smtClean="0"/>
                        <a:t>Note:</a:t>
                      </a:r>
                      <a:r>
                        <a:rPr lang="en-US" sz="2800" dirty="0" smtClean="0"/>
                        <a:t> After a call to this function the file pointer has moved to the next line. </a:t>
                      </a:r>
                      <a:endParaRPr lang="en-US" sz="2800" dirty="0"/>
                    </a:p>
                  </a:txBody>
                  <a:tcPr horzOverflow="overflow">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sp>
        <p:nvSpPr>
          <p:cNvPr id="6" name="Rectangle 5"/>
          <p:cNvSpPr/>
          <p:nvPr/>
        </p:nvSpPr>
        <p:spPr bwMode="auto">
          <a:xfrm>
            <a:off x="1447800" y="4038600"/>
            <a:ext cx="7010400" cy="28194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marL="338138" indent="-338138" algn="l" rtl="0">
              <a:spcBef>
                <a:spcPct val="20000"/>
              </a:spcBef>
              <a:tabLst>
                <a:tab pos="974725" algn="l"/>
                <a:tab pos="1195388" algn="l"/>
                <a:tab pos="1203325" algn="l"/>
              </a:tabLst>
              <a:defRPr/>
            </a:pPr>
            <a:r>
              <a:rPr lang="en-US" dirty="0">
                <a:solidFill>
                  <a:srgbClr val="FF0000"/>
                </a:solidFill>
              </a:rPr>
              <a:t>&lt;?</a:t>
            </a:r>
            <a:r>
              <a:rPr lang="en-US" dirty="0" err="1">
                <a:solidFill>
                  <a:srgbClr val="FF0000"/>
                </a:solidFill>
              </a:rPr>
              <a:t>php</a:t>
            </a:r>
            <a:r>
              <a:rPr lang="en-US" dirty="0"/>
              <a:t/>
            </a:r>
            <a:br>
              <a:rPr lang="en-US" dirty="0"/>
            </a:br>
            <a:r>
              <a:rPr lang="en-US" dirty="0"/>
              <a:t>$file = </a:t>
            </a:r>
            <a:r>
              <a:rPr lang="en-US" dirty="0" err="1"/>
              <a:t>fopen</a:t>
            </a:r>
            <a:r>
              <a:rPr lang="en-US" dirty="0"/>
              <a:t>("welcome.txt", "r") or exit("Unable to open file!");</a:t>
            </a:r>
            <a:br>
              <a:rPr lang="en-US" dirty="0"/>
            </a:br>
            <a:r>
              <a:rPr lang="en-US" dirty="0"/>
              <a:t>//Output a line of the file until the end is reached</a:t>
            </a:r>
            <a:br>
              <a:rPr lang="en-US" dirty="0"/>
            </a:br>
            <a:r>
              <a:rPr lang="en-US" dirty="0"/>
              <a:t>while(!</a:t>
            </a:r>
            <a:r>
              <a:rPr lang="en-US" dirty="0" err="1"/>
              <a:t>feof</a:t>
            </a:r>
            <a:r>
              <a:rPr lang="en-US" dirty="0"/>
              <a:t>($file))</a:t>
            </a:r>
            <a:br>
              <a:rPr lang="en-US" dirty="0"/>
            </a:br>
            <a:r>
              <a:rPr lang="en-US" dirty="0"/>
              <a:t>  {</a:t>
            </a:r>
            <a:br>
              <a:rPr lang="en-US" dirty="0"/>
            </a:br>
            <a:r>
              <a:rPr lang="en-US" dirty="0"/>
              <a:t>  echo </a:t>
            </a:r>
            <a:r>
              <a:rPr lang="en-US" dirty="0" err="1"/>
              <a:t>fgets</a:t>
            </a:r>
            <a:r>
              <a:rPr lang="en-US" dirty="0"/>
              <a:t>($file). "&lt;</a:t>
            </a:r>
            <a:r>
              <a:rPr lang="en-US" dirty="0" err="1"/>
              <a:t>br</a:t>
            </a:r>
            <a:r>
              <a:rPr lang="en-US" dirty="0"/>
              <a:t> /&gt;";</a:t>
            </a:r>
            <a:br>
              <a:rPr lang="en-US" dirty="0"/>
            </a:br>
            <a:r>
              <a:rPr lang="en-US" dirty="0"/>
              <a:t>  }</a:t>
            </a:r>
            <a:br>
              <a:rPr lang="en-US" dirty="0"/>
            </a:br>
            <a:r>
              <a:rPr lang="en-US" dirty="0" err="1"/>
              <a:t>fclose</a:t>
            </a:r>
            <a:r>
              <a:rPr lang="en-US" dirty="0"/>
              <a:t>($file);</a:t>
            </a:r>
            <a:br>
              <a:rPr lang="en-US" dirty="0"/>
            </a:br>
            <a:r>
              <a:rPr lang="en-US" dirty="0">
                <a:solidFill>
                  <a:srgbClr val="FF0000"/>
                </a:solidFill>
              </a:rPr>
              <a:t>?&gt;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normAutofit fontScale="85000" lnSpcReduction="20000"/>
          </a:bodyPr>
          <a:lstStyle/>
          <a:p>
            <a:fld id="{17226373-4399-4014-988E-4A06C5943525}" type="slidenum">
              <a:rPr lang="ar-SA" smtClean="0">
                <a:latin typeface="Arial" pitchFamily="34" charset="0"/>
                <a:cs typeface="Arial" pitchFamily="34" charset="0"/>
              </a:rPr>
              <a:pPr/>
              <a:t>8</a:t>
            </a:fld>
            <a:endParaRPr lang="en-US" smtClean="0">
              <a:latin typeface="Arial" pitchFamily="34" charset="0"/>
              <a:cs typeface="Arial" pitchFamily="34" charset="0"/>
            </a:endParaRPr>
          </a:p>
        </p:txBody>
      </p:sp>
      <p:sp>
        <p:nvSpPr>
          <p:cNvPr id="35843" name="Rectangle 2"/>
          <p:cNvSpPr>
            <a:spLocks noGrp="1" noChangeArrowheads="1"/>
          </p:cNvSpPr>
          <p:nvPr>
            <p:ph type="title"/>
          </p:nvPr>
        </p:nvSpPr>
        <p:spPr>
          <a:xfrm>
            <a:off x="457200" y="555625"/>
            <a:ext cx="8229600" cy="769441"/>
          </a:xfrm>
          <a:noFill/>
        </p:spPr>
        <p:txBody>
          <a:bodyPr anchorCtr="1">
            <a:spAutoFit/>
          </a:bodyPr>
          <a:lstStyle/>
          <a:p>
            <a:pPr rtl="0" eaLnBrk="1" hangingPunct="1"/>
            <a:r>
              <a:rPr lang="en-US" dirty="0" smtClean="0">
                <a:solidFill>
                  <a:schemeClr val="accent1">
                    <a:tint val="83000"/>
                    <a:satMod val="150000"/>
                  </a:schemeClr>
                </a:solidFill>
              </a:rPr>
              <a:t>Files Handling</a:t>
            </a:r>
          </a:p>
        </p:txBody>
      </p:sp>
      <p:graphicFrame>
        <p:nvGraphicFramePr>
          <p:cNvPr id="69635" name="Group 3"/>
          <p:cNvGraphicFramePr>
            <a:graphicFrameLocks noGrp="1"/>
          </p:cNvGraphicFramePr>
          <p:nvPr>
            <p:ph type="tbl" idx="1"/>
          </p:nvPr>
        </p:nvGraphicFramePr>
        <p:xfrm>
          <a:off x="457200" y="1600200"/>
          <a:ext cx="8382000" cy="4038600"/>
        </p:xfrm>
        <a:graphic>
          <a:graphicData uri="http://schemas.openxmlformats.org/drawingml/2006/table">
            <a:tbl>
              <a:tblPr rtl="1"/>
              <a:tblGrid>
                <a:gridCol w="8382000"/>
              </a:tblGrid>
              <a:tr h="4038600">
                <a:tc>
                  <a:txBody>
                    <a:bodyPr/>
                    <a:lstStyle/>
                    <a:p>
                      <a:pPr>
                        <a:buFont typeface="Wingdings" pitchFamily="2" charset="2"/>
                        <a:buChar char="§"/>
                      </a:pPr>
                      <a:r>
                        <a:rPr lang="en-US" sz="2800" b="1" dirty="0" smtClean="0"/>
                        <a:t> Reading a File Character by Character:</a:t>
                      </a:r>
                    </a:p>
                    <a:p>
                      <a:r>
                        <a:rPr lang="en-US" sz="2800" dirty="0" smtClean="0"/>
                        <a:t>The </a:t>
                      </a:r>
                      <a:r>
                        <a:rPr lang="en-US" sz="2800" dirty="0" err="1" smtClean="0"/>
                        <a:t>fgetc</a:t>
                      </a:r>
                      <a:r>
                        <a:rPr lang="en-US" sz="2800" dirty="0" smtClean="0"/>
                        <a:t>() function is used to read a single character from a file.</a:t>
                      </a:r>
                    </a:p>
                    <a:p>
                      <a:r>
                        <a:rPr lang="en-US" sz="2800" b="1" dirty="0" smtClean="0"/>
                        <a:t>Note:</a:t>
                      </a:r>
                      <a:r>
                        <a:rPr lang="en-US" sz="2800" dirty="0" smtClean="0"/>
                        <a:t> After a call to this function the file pointer moves to the next character. </a:t>
                      </a:r>
                      <a:endParaRPr lang="en-US" sz="2800" dirty="0"/>
                    </a:p>
                  </a:txBody>
                  <a:tcPr horzOverflow="overflow">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sp>
        <p:nvSpPr>
          <p:cNvPr id="6" name="Rectangle 5"/>
          <p:cNvSpPr/>
          <p:nvPr/>
        </p:nvSpPr>
        <p:spPr bwMode="auto">
          <a:xfrm>
            <a:off x="1295400" y="3810000"/>
            <a:ext cx="7010400" cy="25908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marL="338138" indent="-338138" algn="l" rtl="0">
              <a:spcBef>
                <a:spcPct val="20000"/>
              </a:spcBef>
              <a:tabLst>
                <a:tab pos="974725" algn="l"/>
                <a:tab pos="1195388" algn="l"/>
                <a:tab pos="1203325" algn="l"/>
              </a:tabLst>
              <a:defRPr/>
            </a:pPr>
            <a:r>
              <a:rPr lang="en-US" dirty="0">
                <a:solidFill>
                  <a:srgbClr val="FF0000"/>
                </a:solidFill>
              </a:rPr>
              <a:t>&lt;?</a:t>
            </a:r>
            <a:r>
              <a:rPr lang="en-US" dirty="0" err="1">
                <a:solidFill>
                  <a:srgbClr val="FF0000"/>
                </a:solidFill>
              </a:rPr>
              <a:t>php</a:t>
            </a:r>
            <a:r>
              <a:rPr lang="en-US" dirty="0"/>
              <a:t/>
            </a:r>
            <a:br>
              <a:rPr lang="en-US" dirty="0"/>
            </a:br>
            <a:r>
              <a:rPr lang="en-US" dirty="0"/>
              <a:t>$file=</a:t>
            </a:r>
            <a:r>
              <a:rPr lang="en-US" dirty="0" err="1"/>
              <a:t>fopen</a:t>
            </a:r>
            <a:r>
              <a:rPr lang="en-US" dirty="0"/>
              <a:t>("</a:t>
            </a:r>
            <a:r>
              <a:rPr lang="en-US" dirty="0" err="1"/>
              <a:t>welcome.txt","r</a:t>
            </a:r>
            <a:r>
              <a:rPr lang="en-US" dirty="0"/>
              <a:t>") or exit("Unable to open file!");</a:t>
            </a:r>
            <a:br>
              <a:rPr lang="en-US" dirty="0"/>
            </a:br>
            <a:r>
              <a:rPr lang="en-US" dirty="0"/>
              <a:t>while (!</a:t>
            </a:r>
            <a:r>
              <a:rPr lang="en-US" dirty="0" err="1"/>
              <a:t>feof</a:t>
            </a:r>
            <a:r>
              <a:rPr lang="en-US" dirty="0"/>
              <a:t>($file))</a:t>
            </a:r>
            <a:br>
              <a:rPr lang="en-US" dirty="0"/>
            </a:br>
            <a:r>
              <a:rPr lang="en-US" dirty="0"/>
              <a:t>  {</a:t>
            </a:r>
            <a:br>
              <a:rPr lang="en-US" dirty="0"/>
            </a:br>
            <a:r>
              <a:rPr lang="en-US" dirty="0"/>
              <a:t>  echo </a:t>
            </a:r>
            <a:r>
              <a:rPr lang="en-US" dirty="0" err="1"/>
              <a:t>fgetc</a:t>
            </a:r>
            <a:r>
              <a:rPr lang="en-US" dirty="0"/>
              <a:t>($file);</a:t>
            </a:r>
            <a:br>
              <a:rPr lang="en-US" dirty="0"/>
            </a:br>
            <a:r>
              <a:rPr lang="en-US" dirty="0"/>
              <a:t>  }</a:t>
            </a:r>
            <a:br>
              <a:rPr lang="en-US" dirty="0"/>
            </a:br>
            <a:r>
              <a:rPr lang="en-US" dirty="0" err="1"/>
              <a:t>fclose</a:t>
            </a:r>
            <a:r>
              <a:rPr lang="en-US" dirty="0"/>
              <a:t>($file);</a:t>
            </a:r>
            <a:br>
              <a:rPr lang="en-US" dirty="0"/>
            </a:br>
            <a:r>
              <a:rPr lang="en-US" dirty="0">
                <a:solidFill>
                  <a:srgbClr val="FF0000"/>
                </a:solidFill>
              </a:rPr>
              <a:t>?&gt;</a:t>
            </a:r>
            <a:r>
              <a:rPr lang="en-US" dirty="0"/>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normAutofit fontScale="85000" lnSpcReduction="20000"/>
          </a:bodyPr>
          <a:lstStyle/>
          <a:p>
            <a:fld id="{17226373-4399-4014-988E-4A06C5943525}" type="slidenum">
              <a:rPr lang="ar-SA" smtClean="0">
                <a:latin typeface="Arial" pitchFamily="34" charset="0"/>
                <a:cs typeface="Arial" pitchFamily="34" charset="0"/>
              </a:rPr>
              <a:pPr/>
              <a:t>9</a:t>
            </a:fld>
            <a:endParaRPr lang="en-US" smtClean="0">
              <a:latin typeface="Arial" pitchFamily="34" charset="0"/>
              <a:cs typeface="Arial" pitchFamily="34" charset="0"/>
            </a:endParaRPr>
          </a:p>
        </p:txBody>
      </p:sp>
      <p:sp>
        <p:nvSpPr>
          <p:cNvPr id="35843" name="Rectangle 2"/>
          <p:cNvSpPr>
            <a:spLocks noGrp="1" noChangeArrowheads="1"/>
          </p:cNvSpPr>
          <p:nvPr>
            <p:ph type="title"/>
          </p:nvPr>
        </p:nvSpPr>
        <p:spPr>
          <a:xfrm>
            <a:off x="457200" y="555625"/>
            <a:ext cx="8229600" cy="769441"/>
          </a:xfrm>
          <a:noFill/>
        </p:spPr>
        <p:txBody>
          <a:bodyPr anchorCtr="1">
            <a:spAutoFit/>
          </a:bodyPr>
          <a:lstStyle/>
          <a:p>
            <a:pPr rtl="0" eaLnBrk="1" hangingPunct="1"/>
            <a:r>
              <a:rPr lang="en-US" dirty="0" smtClean="0">
                <a:solidFill>
                  <a:schemeClr val="accent1">
                    <a:tint val="83000"/>
                    <a:satMod val="150000"/>
                  </a:schemeClr>
                </a:solidFill>
              </a:rPr>
              <a:t>Files Handling</a:t>
            </a:r>
          </a:p>
        </p:txBody>
      </p:sp>
      <p:graphicFrame>
        <p:nvGraphicFramePr>
          <p:cNvPr id="69635" name="Group 3"/>
          <p:cNvGraphicFramePr>
            <a:graphicFrameLocks noGrp="1"/>
          </p:cNvGraphicFramePr>
          <p:nvPr>
            <p:ph type="tbl" idx="1"/>
            <p:extLst>
              <p:ext uri="{D42A27DB-BD31-4B8C-83A1-F6EECF244321}">
                <p14:modId xmlns:p14="http://schemas.microsoft.com/office/powerpoint/2010/main" val="334118952"/>
              </p:ext>
            </p:extLst>
          </p:nvPr>
        </p:nvGraphicFramePr>
        <p:xfrm>
          <a:off x="457200" y="1600200"/>
          <a:ext cx="8382000" cy="4038600"/>
        </p:xfrm>
        <a:graphic>
          <a:graphicData uri="http://schemas.openxmlformats.org/drawingml/2006/table">
            <a:tbl>
              <a:tblPr rtl="1"/>
              <a:tblGrid>
                <a:gridCol w="8382000"/>
              </a:tblGrid>
              <a:tr h="4038600">
                <a:tc>
                  <a:txBody>
                    <a:bodyPr/>
                    <a:lstStyle/>
                    <a:p>
                      <a:pPr>
                        <a:buFont typeface="Wingdings" pitchFamily="2" charset="2"/>
                        <a:buChar char="§"/>
                      </a:pPr>
                      <a:r>
                        <a:rPr lang="en-US" sz="2800" dirty="0" smtClean="0"/>
                        <a:t>Some functions:</a:t>
                      </a:r>
                      <a:endParaRPr lang="en-US" sz="2800" dirty="0"/>
                    </a:p>
                  </a:txBody>
                  <a:tcPr horzOverflow="overflow">
                    <a:lnL cap="flat">
                      <a:noFill/>
                    </a:lnL>
                    <a:lnR cap="flat">
                      <a:noFill/>
                    </a:lnR>
                    <a:lnT w="28575" cap="flat" cmpd="sng" algn="ctr">
                      <a:no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806271638"/>
              </p:ext>
            </p:extLst>
          </p:nvPr>
        </p:nvGraphicFramePr>
        <p:xfrm>
          <a:off x="1447800" y="2057400"/>
          <a:ext cx="6096000" cy="459232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Function</a:t>
                      </a:r>
                      <a:endParaRPr lang="en-US" dirty="0"/>
                    </a:p>
                  </a:txBody>
                  <a:tcPr/>
                </a:tc>
                <a:tc>
                  <a:txBody>
                    <a:bodyPr/>
                    <a:lstStyle/>
                    <a:p>
                      <a:r>
                        <a:rPr lang="en-US" dirty="0" smtClean="0"/>
                        <a:t>usage</a:t>
                      </a:r>
                      <a:endParaRPr lang="en-US" dirty="0"/>
                    </a:p>
                  </a:txBody>
                  <a:tcPr/>
                </a:tc>
              </a:tr>
              <a:tr h="370840">
                <a:tc>
                  <a:txBody>
                    <a:bodyPr/>
                    <a:lstStyle/>
                    <a:p>
                      <a:r>
                        <a:rPr lang="en-US" dirty="0" smtClean="0"/>
                        <a:t>File(filename)</a:t>
                      </a:r>
                      <a:endParaRPr lang="en-US" dirty="0"/>
                    </a:p>
                  </a:txBody>
                  <a:tcPr/>
                </a:tc>
                <a:tc>
                  <a:txBody>
                    <a:bodyPr/>
                    <a:lstStyle/>
                    <a:p>
                      <a:r>
                        <a:rPr lang="en-US" dirty="0" smtClean="0"/>
                        <a:t>Reads the entire file to an array of lines , key is line number.</a:t>
                      </a:r>
                      <a:endParaRPr lang="en-US" dirty="0"/>
                    </a:p>
                  </a:txBody>
                  <a:tcPr/>
                </a:tc>
              </a:tr>
              <a:tr h="370840">
                <a:tc>
                  <a:txBody>
                    <a:bodyPr/>
                    <a:lstStyle/>
                    <a:p>
                      <a:r>
                        <a:rPr kumimoji="0" lang="en-US" b="0" i="0" kern="1200" dirty="0" err="1" smtClean="0">
                          <a:solidFill>
                            <a:schemeClr val="dk1"/>
                          </a:solidFill>
                          <a:effectLst/>
                          <a:latin typeface="+mn-lt"/>
                          <a:ea typeface="+mn-ea"/>
                          <a:cs typeface="+mn-cs"/>
                        </a:rPr>
                        <a:t>file_get_contents</a:t>
                      </a:r>
                      <a:r>
                        <a:rPr kumimoji="0" lang="en-US" b="0" i="0" kern="1200" dirty="0" smtClean="0">
                          <a:solidFill>
                            <a:schemeClr val="dk1"/>
                          </a:solidFill>
                          <a:effectLst/>
                          <a:latin typeface="+mn-lt"/>
                          <a:ea typeface="+mn-ea"/>
                          <a:cs typeface="+mn-cs"/>
                        </a:rPr>
                        <a:t>(filename )</a:t>
                      </a:r>
                      <a:endParaRPr lang="en-US" dirty="0"/>
                    </a:p>
                  </a:txBody>
                  <a:tcPr/>
                </a:tc>
                <a:tc>
                  <a:txBody>
                    <a:bodyPr/>
                    <a:lstStyle/>
                    <a:p>
                      <a:r>
                        <a:rPr lang="en-US" dirty="0" smtClean="0"/>
                        <a:t>Reads entire</a:t>
                      </a:r>
                      <a:r>
                        <a:rPr lang="en-US" baseline="0" dirty="0" smtClean="0"/>
                        <a:t> file to one string</a:t>
                      </a:r>
                      <a:endParaRPr lang="en-US" dirty="0"/>
                    </a:p>
                  </a:txBody>
                  <a:tcPr/>
                </a:tc>
              </a:tr>
              <a:tr h="370840">
                <a:tc>
                  <a:txBody>
                    <a:bodyPr/>
                    <a:lstStyle/>
                    <a:p>
                      <a:r>
                        <a:rPr lang="en-US" dirty="0" err="1" smtClean="0"/>
                        <a:t>Fgets</a:t>
                      </a:r>
                      <a:r>
                        <a:rPr lang="en-US" dirty="0" smtClean="0"/>
                        <a:t>(file handler )</a:t>
                      </a:r>
                      <a:endParaRPr lang="en-US" dirty="0"/>
                    </a:p>
                  </a:txBody>
                  <a:tcPr/>
                </a:tc>
                <a:tc>
                  <a:txBody>
                    <a:bodyPr/>
                    <a:lstStyle/>
                    <a:p>
                      <a:r>
                        <a:rPr lang="en-US" dirty="0" smtClean="0"/>
                        <a:t>Reads one line from a file</a:t>
                      </a:r>
                      <a:endParaRPr lang="en-US" dirty="0"/>
                    </a:p>
                  </a:txBody>
                  <a:tcPr/>
                </a:tc>
              </a:tr>
              <a:tr h="370840">
                <a:tc>
                  <a:txBody>
                    <a:bodyPr/>
                    <a:lstStyle/>
                    <a:p>
                      <a:r>
                        <a:rPr lang="en-US" dirty="0" err="1" smtClean="0"/>
                        <a:t>Fread</a:t>
                      </a:r>
                      <a:r>
                        <a:rPr lang="en-US" dirty="0" smtClean="0"/>
                        <a:t>(file handler, </a:t>
                      </a:r>
                      <a:r>
                        <a:rPr lang="en-US" dirty="0" err="1" smtClean="0"/>
                        <a:t>filesize</a:t>
                      </a:r>
                      <a:r>
                        <a:rPr lang="en-US" dirty="0" smtClean="0"/>
                        <a:t>(filename))</a:t>
                      </a:r>
                      <a:endParaRPr lang="en-US" dirty="0"/>
                    </a:p>
                  </a:txBody>
                  <a:tcPr/>
                </a:tc>
                <a:tc>
                  <a:txBody>
                    <a:bodyPr/>
                    <a:lstStyle/>
                    <a:p>
                      <a:r>
                        <a:rPr lang="en-US" dirty="0" smtClean="0"/>
                        <a:t>Reads entire binary file </a:t>
                      </a:r>
                      <a:endParaRPr lang="en-US" dirty="0"/>
                    </a:p>
                  </a:txBody>
                  <a:tcPr/>
                </a:tc>
              </a:tr>
              <a:tr h="370840">
                <a:tc>
                  <a:txBody>
                    <a:bodyPr/>
                    <a:lstStyle/>
                    <a:p>
                      <a:r>
                        <a:rPr lang="en-US" dirty="0" err="1" smtClean="0"/>
                        <a:t>Fscanf</a:t>
                      </a:r>
                      <a:r>
                        <a:rPr lang="en-US" dirty="0" smtClean="0"/>
                        <a:t>(file handler , format ,variables )</a:t>
                      </a:r>
                      <a:endParaRPr lang="en-US" dirty="0"/>
                    </a:p>
                  </a:txBody>
                  <a:tcPr/>
                </a:tc>
                <a:tc>
                  <a:txBody>
                    <a:bodyPr/>
                    <a:lstStyle/>
                    <a:p>
                      <a:r>
                        <a:rPr lang="en-US" dirty="0" smtClean="0"/>
                        <a:t>Reads line from file to specific format and </a:t>
                      </a:r>
                      <a:r>
                        <a:rPr lang="en-US" dirty="0" smtClean="0"/>
                        <a:t>value </a:t>
                      </a:r>
                      <a:r>
                        <a:rPr lang="en-US" dirty="0" smtClean="0"/>
                        <a:t>pairs</a:t>
                      </a:r>
                      <a:r>
                        <a:rPr lang="en-US" baseline="0" dirty="0" smtClean="0"/>
                        <a:t> .</a:t>
                      </a:r>
                      <a:endParaRPr lang="en-US" dirty="0"/>
                    </a:p>
                  </a:txBody>
                  <a:tcPr/>
                </a:tc>
              </a:tr>
              <a:tr h="370840">
                <a:tc>
                  <a:txBody>
                    <a:bodyPr/>
                    <a:lstStyle/>
                    <a:p>
                      <a:endParaRPr lang="en-US"/>
                    </a:p>
                  </a:txBody>
                  <a:tcPr/>
                </a:tc>
                <a:tc>
                  <a:txBody>
                    <a:bodyPr/>
                    <a:lstStyle/>
                    <a:p>
                      <a:r>
                        <a:rPr lang="en-US" dirty="0" smtClean="0"/>
                        <a:t>Ex: </a:t>
                      </a:r>
                      <a:r>
                        <a:rPr kumimoji="0" lang="en-US" b="0" i="0" kern="1200" dirty="0" err="1" smtClean="0">
                          <a:solidFill>
                            <a:schemeClr val="dk1"/>
                          </a:solidFill>
                          <a:effectLst/>
                          <a:latin typeface="+mn-lt"/>
                          <a:ea typeface="+mn-ea"/>
                          <a:cs typeface="+mn-cs"/>
                        </a:rPr>
                        <a:t>fscanf</a:t>
                      </a:r>
                      <a:r>
                        <a:rPr kumimoji="0" lang="en-US" b="0" i="0" kern="1200" dirty="0" smtClean="0">
                          <a:solidFill>
                            <a:schemeClr val="dk1"/>
                          </a:solidFill>
                          <a:effectLst/>
                          <a:latin typeface="+mn-lt"/>
                          <a:ea typeface="+mn-ea"/>
                          <a:cs typeface="+mn-cs"/>
                        </a:rPr>
                        <a:t>($</a:t>
                      </a:r>
                      <a:r>
                        <a:rPr kumimoji="0" lang="en-US" b="0" i="0" kern="1200" dirty="0" err="1" smtClean="0">
                          <a:solidFill>
                            <a:schemeClr val="dk1"/>
                          </a:solidFill>
                          <a:effectLst/>
                          <a:latin typeface="+mn-lt"/>
                          <a:ea typeface="+mn-ea"/>
                          <a:cs typeface="+mn-cs"/>
                        </a:rPr>
                        <a:t>fd</a:t>
                      </a:r>
                      <a:r>
                        <a:rPr kumimoji="0" lang="en-US" b="0" i="0" kern="1200" dirty="0" smtClean="0">
                          <a:solidFill>
                            <a:schemeClr val="dk1"/>
                          </a:solidFill>
                          <a:effectLst/>
                          <a:latin typeface="+mn-lt"/>
                          <a:ea typeface="+mn-ea"/>
                          <a:cs typeface="+mn-cs"/>
                        </a:rPr>
                        <a:t>,"%d %d %d %d",$v1,$v2,$v3,$v4);</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Reads a line</a:t>
                      </a:r>
                      <a:r>
                        <a:rPr lang="en-US" baseline="0" dirty="0" smtClean="0"/>
                        <a:t> of </a:t>
                      </a:r>
                      <a:r>
                        <a:rPr lang="en-US" dirty="0" smtClean="0"/>
                        <a:t>four integers </a:t>
                      </a:r>
                    </a:p>
                  </a:txBody>
                  <a:tcPr/>
                </a:tc>
              </a:tr>
              <a:tr h="370840">
                <a:tc>
                  <a:txBody>
                    <a:bodyPr/>
                    <a:lstStyle/>
                    <a:p>
                      <a:r>
                        <a:rPr lang="en-US" dirty="0" err="1" smtClean="0"/>
                        <a:t>Fwrite</a:t>
                      </a:r>
                      <a:r>
                        <a:rPr lang="en-US" dirty="0" smtClean="0"/>
                        <a:t>(file handler , data)</a:t>
                      </a:r>
                      <a:endParaRPr lang="en-US" dirty="0"/>
                    </a:p>
                  </a:txBody>
                  <a:tcPr/>
                </a:tc>
                <a:tc>
                  <a:txBody>
                    <a:bodyPr/>
                    <a:lstStyle/>
                    <a:p>
                      <a:r>
                        <a:rPr lang="en-US" dirty="0" smtClean="0"/>
                        <a:t>Write</a:t>
                      </a:r>
                      <a:r>
                        <a:rPr lang="en-US" baseline="0" dirty="0" smtClean="0"/>
                        <a:t>s data to a file</a:t>
                      </a:r>
                      <a:endParaRPr lang="en-US" dirty="0"/>
                    </a:p>
                  </a:txBody>
                  <a:tcPr/>
                </a:tc>
              </a:tr>
            </a:tbl>
          </a:graphicData>
        </a:graphic>
      </p:graphicFrame>
    </p:spTree>
    <p:extLst>
      <p:ext uri="{BB962C8B-B14F-4D97-AF65-F5344CB8AC3E}">
        <p14:creationId xmlns:p14="http://schemas.microsoft.com/office/powerpoint/2010/main" val="654355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1845</TotalTime>
  <Words>2062</Words>
  <Application>Microsoft Office PowerPoint</Application>
  <PresentationFormat>On-screen Show (4:3)</PresentationFormat>
  <Paragraphs>313</Paragraphs>
  <Slides>37</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Arial Black</vt:lpstr>
      <vt:lpstr>Calibri</vt:lpstr>
      <vt:lpstr>Times New Roman</vt:lpstr>
      <vt:lpstr>Tw Cen MT</vt:lpstr>
      <vt:lpstr>Wingdings</vt:lpstr>
      <vt:lpstr>Wingdings 2</vt:lpstr>
      <vt:lpstr>Median</vt:lpstr>
      <vt:lpstr>WEB BUILDING</vt:lpstr>
      <vt:lpstr>PowerPoint Presentation</vt:lpstr>
      <vt:lpstr>Agenda</vt:lpstr>
      <vt:lpstr>File Handling</vt:lpstr>
      <vt:lpstr>File Handling</vt:lpstr>
      <vt:lpstr>File Handling</vt:lpstr>
      <vt:lpstr>Files Handling</vt:lpstr>
      <vt:lpstr>Files Handling</vt:lpstr>
      <vt:lpstr>Files Handling</vt:lpstr>
      <vt:lpstr>Include/require functions</vt:lpstr>
      <vt:lpstr>Include function</vt:lpstr>
      <vt:lpstr>Include function – Example 1</vt:lpstr>
      <vt:lpstr>Include function – Example 2</vt:lpstr>
      <vt:lpstr>require function – Example </vt:lpstr>
      <vt:lpstr>Cookies</vt:lpstr>
      <vt:lpstr>Create a Cookie - Example</vt:lpstr>
      <vt:lpstr>Retrieve a Cookie</vt:lpstr>
      <vt:lpstr>Cookies - Example</vt:lpstr>
      <vt:lpstr>Delete a Cookie</vt:lpstr>
      <vt:lpstr>Sessions</vt:lpstr>
      <vt:lpstr>Sessions</vt:lpstr>
      <vt:lpstr>Starting a Session</vt:lpstr>
      <vt:lpstr>Storing a Session Variable</vt:lpstr>
      <vt:lpstr>Storing a Session Variable</vt:lpstr>
      <vt:lpstr>Destroying a Session Variable</vt:lpstr>
      <vt:lpstr>Sending Email using PhP</vt:lpstr>
      <vt:lpstr>Email</vt:lpstr>
      <vt:lpstr>Sending Email - Example</vt:lpstr>
      <vt:lpstr>PowerPoint Presentation</vt:lpstr>
      <vt:lpstr>Sending Secure Email - Example</vt:lpstr>
      <vt:lpstr>PowerPoint Presentation</vt:lpstr>
      <vt:lpstr>Exception Handling</vt:lpstr>
      <vt:lpstr>Basic Use of Exceptions</vt:lpstr>
      <vt:lpstr>Basic Use of Exceptions- Example</vt:lpstr>
      <vt:lpstr>Creating a Custom Exception Class </vt:lpstr>
      <vt:lpstr>Creating a Custom Exception Class </vt:lpstr>
      <vt:lpstr>Multiple Exception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BUILDING</dc:title>
  <dc:creator>Dina</dc:creator>
  <cp:lastModifiedBy>Dina Elreedy</cp:lastModifiedBy>
  <cp:revision>75</cp:revision>
  <dcterms:created xsi:type="dcterms:W3CDTF">2006-08-16T00:00:00Z</dcterms:created>
  <dcterms:modified xsi:type="dcterms:W3CDTF">2018-11-06T11:52:36Z</dcterms:modified>
</cp:coreProperties>
</file>