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69"/>
  </p:notesMasterIdLst>
  <p:sldIdLst>
    <p:sldId id="44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2" r:id="rId15"/>
    <p:sldId id="283" r:id="rId16"/>
    <p:sldId id="278" r:id="rId17"/>
    <p:sldId id="279" r:id="rId18"/>
    <p:sldId id="280" r:id="rId19"/>
    <p:sldId id="344" r:id="rId20"/>
    <p:sldId id="271" r:id="rId21"/>
    <p:sldId id="358" r:id="rId22"/>
    <p:sldId id="359" r:id="rId23"/>
    <p:sldId id="360" r:id="rId24"/>
    <p:sldId id="361" r:id="rId25"/>
    <p:sldId id="365" r:id="rId26"/>
    <p:sldId id="368" r:id="rId27"/>
    <p:sldId id="372" r:id="rId28"/>
    <p:sldId id="374" r:id="rId29"/>
    <p:sldId id="375" r:id="rId30"/>
    <p:sldId id="454" r:id="rId31"/>
    <p:sldId id="377" r:id="rId32"/>
    <p:sldId id="378" r:id="rId33"/>
    <p:sldId id="383" r:id="rId34"/>
    <p:sldId id="451" r:id="rId35"/>
    <p:sldId id="384" r:id="rId36"/>
    <p:sldId id="387" r:id="rId37"/>
    <p:sldId id="452" r:id="rId38"/>
    <p:sldId id="453" r:id="rId39"/>
    <p:sldId id="395" r:id="rId40"/>
    <p:sldId id="396" r:id="rId41"/>
    <p:sldId id="397" r:id="rId42"/>
    <p:sldId id="399" r:id="rId43"/>
    <p:sldId id="401" r:id="rId44"/>
    <p:sldId id="403" r:id="rId45"/>
    <p:sldId id="405" r:id="rId46"/>
    <p:sldId id="407" r:id="rId47"/>
    <p:sldId id="408" r:id="rId48"/>
    <p:sldId id="455" r:id="rId49"/>
    <p:sldId id="456" r:id="rId50"/>
    <p:sldId id="409" r:id="rId51"/>
    <p:sldId id="410" r:id="rId52"/>
    <p:sldId id="411" r:id="rId53"/>
    <p:sldId id="412" r:id="rId54"/>
    <p:sldId id="413" r:id="rId55"/>
    <p:sldId id="415" r:id="rId56"/>
    <p:sldId id="416" r:id="rId57"/>
    <p:sldId id="422" r:id="rId58"/>
    <p:sldId id="424" r:id="rId59"/>
    <p:sldId id="417" r:id="rId60"/>
    <p:sldId id="419" r:id="rId61"/>
    <p:sldId id="432" r:id="rId62"/>
    <p:sldId id="434" r:id="rId63"/>
    <p:sldId id="436" r:id="rId64"/>
    <p:sldId id="430" r:id="rId65"/>
    <p:sldId id="431" r:id="rId66"/>
    <p:sldId id="457" r:id="rId67"/>
    <p:sldId id="458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55" autoAdjust="0"/>
    <p:restoredTop sz="90438" autoAdjust="0"/>
  </p:normalViewPr>
  <p:slideViewPr>
    <p:cSldViewPr>
      <p:cViewPr varScale="1">
        <p:scale>
          <a:sx n="61" d="100"/>
          <a:sy n="61" d="100"/>
        </p:scale>
        <p:origin x="149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58E6F2-423B-405F-9578-D4F9A1FDB56C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0625F5-B3E1-4933-8C2B-8B06E1EB13B0}">
      <dgm:prSet phldrT="[Text]"/>
      <dgm:spPr/>
      <dgm:t>
        <a:bodyPr/>
        <a:lstStyle/>
        <a:p>
          <a:r>
            <a:rPr lang="en-US" altLang="en-US" dirty="0"/>
            <a:t>Alert box</a:t>
          </a:r>
          <a:endParaRPr lang="en-US" dirty="0"/>
        </a:p>
      </dgm:t>
    </dgm:pt>
    <dgm:pt modelId="{84DC3851-0989-44FC-8338-1C9AFCC07744}" type="parTrans" cxnId="{389C9910-5C48-4F4E-9E71-116E05A0F047}">
      <dgm:prSet/>
      <dgm:spPr/>
      <dgm:t>
        <a:bodyPr/>
        <a:lstStyle/>
        <a:p>
          <a:endParaRPr lang="en-US"/>
        </a:p>
      </dgm:t>
    </dgm:pt>
    <dgm:pt modelId="{25383FD4-AF59-4D7F-9D66-2A692C1E2AE4}" type="sibTrans" cxnId="{389C9910-5C48-4F4E-9E71-116E05A0F047}">
      <dgm:prSet/>
      <dgm:spPr/>
      <dgm:t>
        <a:bodyPr/>
        <a:lstStyle/>
        <a:p>
          <a:endParaRPr lang="en-US"/>
        </a:p>
      </dgm:t>
    </dgm:pt>
    <dgm:pt modelId="{B46B87C9-EDAD-4BB4-AC6C-87356B5D8FB0}">
      <dgm:prSet phldrT="[Text]"/>
      <dgm:spPr/>
      <dgm:t>
        <a:bodyPr/>
        <a:lstStyle/>
        <a:p>
          <a:r>
            <a:rPr lang="en-US" altLang="en-US" sz="1800" dirty="0"/>
            <a:t>Used if you want to make sure information comes through to the user.</a:t>
          </a:r>
          <a:endParaRPr lang="en-US" sz="1800" dirty="0"/>
        </a:p>
      </dgm:t>
    </dgm:pt>
    <dgm:pt modelId="{352B59BF-17B9-4BC3-B040-6D905FB29B16}" type="parTrans" cxnId="{EFAFA2AE-528E-4B17-99EC-7C420D47B076}">
      <dgm:prSet/>
      <dgm:spPr/>
      <dgm:t>
        <a:bodyPr/>
        <a:lstStyle/>
        <a:p>
          <a:endParaRPr lang="en-US"/>
        </a:p>
      </dgm:t>
    </dgm:pt>
    <dgm:pt modelId="{976C5D26-855F-48FF-8F88-F90DFC871C4D}" type="sibTrans" cxnId="{EFAFA2AE-528E-4B17-99EC-7C420D47B076}">
      <dgm:prSet/>
      <dgm:spPr/>
      <dgm:t>
        <a:bodyPr/>
        <a:lstStyle/>
        <a:p>
          <a:endParaRPr lang="en-US"/>
        </a:p>
      </dgm:t>
    </dgm:pt>
    <dgm:pt modelId="{3174B75B-5DC0-41AF-9554-D1235E6E31A8}">
      <dgm:prSet phldrT="[Text]"/>
      <dgm:spPr/>
      <dgm:t>
        <a:bodyPr/>
        <a:lstStyle/>
        <a:p>
          <a:r>
            <a:rPr lang="en-US" altLang="en-US" dirty="0"/>
            <a:t>Confirm box</a:t>
          </a:r>
          <a:endParaRPr lang="en-US" dirty="0"/>
        </a:p>
      </dgm:t>
    </dgm:pt>
    <dgm:pt modelId="{348B6986-D67D-4A0F-B995-B34A89517357}" type="parTrans" cxnId="{365DFA7D-FADE-41B1-8D53-5DBC7508D30B}">
      <dgm:prSet/>
      <dgm:spPr/>
      <dgm:t>
        <a:bodyPr/>
        <a:lstStyle/>
        <a:p>
          <a:endParaRPr lang="en-US"/>
        </a:p>
      </dgm:t>
    </dgm:pt>
    <dgm:pt modelId="{26DEA4C4-A00C-40E1-91D1-1AE79D931BCD}" type="sibTrans" cxnId="{365DFA7D-FADE-41B1-8D53-5DBC7508D30B}">
      <dgm:prSet/>
      <dgm:spPr/>
      <dgm:t>
        <a:bodyPr/>
        <a:lstStyle/>
        <a:p>
          <a:endParaRPr lang="en-US"/>
        </a:p>
      </dgm:t>
    </dgm:pt>
    <dgm:pt modelId="{5E00DCC9-3314-4145-9166-098444381514}">
      <dgm:prSet phldrT="[Text]"/>
      <dgm:spPr/>
      <dgm:t>
        <a:bodyPr/>
        <a:lstStyle/>
        <a:p>
          <a:r>
            <a:rPr lang="en-US" altLang="en-US" sz="1800" dirty="0"/>
            <a:t>Used if you want the user to verify or accept something.</a:t>
          </a:r>
          <a:endParaRPr lang="en-US" sz="1800" dirty="0"/>
        </a:p>
      </dgm:t>
    </dgm:pt>
    <dgm:pt modelId="{3DC8A811-8F35-4257-9581-91F588324D28}" type="parTrans" cxnId="{DA295127-7563-4DBA-B63C-9097FFCA1BFB}">
      <dgm:prSet/>
      <dgm:spPr/>
      <dgm:t>
        <a:bodyPr/>
        <a:lstStyle/>
        <a:p>
          <a:endParaRPr lang="en-US"/>
        </a:p>
      </dgm:t>
    </dgm:pt>
    <dgm:pt modelId="{39A1B3EB-782B-45E6-B4AB-7895E2CB25B2}" type="sibTrans" cxnId="{DA295127-7563-4DBA-B63C-9097FFCA1BFB}">
      <dgm:prSet/>
      <dgm:spPr/>
      <dgm:t>
        <a:bodyPr/>
        <a:lstStyle/>
        <a:p>
          <a:endParaRPr lang="en-US"/>
        </a:p>
      </dgm:t>
    </dgm:pt>
    <dgm:pt modelId="{4093786C-726B-415C-AE99-F259768622F7}">
      <dgm:prSet phldrT="[Text]"/>
      <dgm:spPr/>
      <dgm:t>
        <a:bodyPr/>
        <a:lstStyle/>
        <a:p>
          <a:r>
            <a:rPr lang="en-US" altLang="en-US" dirty="0"/>
            <a:t>Prompt box</a:t>
          </a:r>
          <a:endParaRPr lang="en-US" dirty="0"/>
        </a:p>
      </dgm:t>
    </dgm:pt>
    <dgm:pt modelId="{2D31A5DC-2FB5-4F3B-B5E5-741603A78B02}" type="parTrans" cxnId="{1D2B3F83-5FA8-42FB-8FB6-2567003C825D}">
      <dgm:prSet/>
      <dgm:spPr/>
      <dgm:t>
        <a:bodyPr/>
        <a:lstStyle/>
        <a:p>
          <a:endParaRPr lang="en-US"/>
        </a:p>
      </dgm:t>
    </dgm:pt>
    <dgm:pt modelId="{166E08FF-848E-4D03-8FE2-5AEE45EE0670}" type="sibTrans" cxnId="{1D2B3F83-5FA8-42FB-8FB6-2567003C825D}">
      <dgm:prSet/>
      <dgm:spPr/>
      <dgm:t>
        <a:bodyPr/>
        <a:lstStyle/>
        <a:p>
          <a:endParaRPr lang="en-US"/>
        </a:p>
      </dgm:t>
    </dgm:pt>
    <dgm:pt modelId="{8424F14B-F845-44DB-B5D6-B3D9F4DF5E9A}">
      <dgm:prSet phldrT="[Text]"/>
      <dgm:spPr/>
      <dgm:t>
        <a:bodyPr/>
        <a:lstStyle/>
        <a:p>
          <a:r>
            <a:rPr lang="en-US" altLang="en-US" sz="1800" dirty="0"/>
            <a:t>Used if you want the user to input a value before entering a page.</a:t>
          </a:r>
          <a:endParaRPr lang="en-US" sz="1800" dirty="0"/>
        </a:p>
      </dgm:t>
    </dgm:pt>
    <dgm:pt modelId="{013AA04E-310C-475B-B625-1444F8C39F60}" type="parTrans" cxnId="{6677C3DB-BC33-4936-B906-2F12E1B51B6B}">
      <dgm:prSet/>
      <dgm:spPr/>
      <dgm:t>
        <a:bodyPr/>
        <a:lstStyle/>
        <a:p>
          <a:endParaRPr lang="en-US"/>
        </a:p>
      </dgm:t>
    </dgm:pt>
    <dgm:pt modelId="{537A6DAF-897E-4525-81FA-E10A48D4A419}" type="sibTrans" cxnId="{6677C3DB-BC33-4936-B906-2F12E1B51B6B}">
      <dgm:prSet/>
      <dgm:spPr/>
      <dgm:t>
        <a:bodyPr/>
        <a:lstStyle/>
        <a:p>
          <a:endParaRPr lang="en-US"/>
        </a:p>
      </dgm:t>
    </dgm:pt>
    <dgm:pt modelId="{09794142-967C-4E65-83B2-EC4655E67157}">
      <dgm:prSet custT="1"/>
      <dgm:spPr/>
      <dgm:t>
        <a:bodyPr/>
        <a:lstStyle/>
        <a:p>
          <a:r>
            <a:rPr lang="en-US" altLang="en-US" sz="1800" dirty="0"/>
            <a:t>When an alert box pops up, the user will have to </a:t>
          </a:r>
          <a:r>
            <a:rPr lang="en-US" altLang="en-US" sz="1800" dirty="0">
              <a:solidFill>
                <a:srgbClr val="FFFF00"/>
              </a:solidFill>
            </a:rPr>
            <a:t>click "OK" </a:t>
          </a:r>
          <a:r>
            <a:rPr lang="en-US" altLang="en-US" sz="1800" dirty="0"/>
            <a:t>to proceed.</a:t>
          </a:r>
          <a:r>
            <a:rPr lang="en-US" altLang="en-US" sz="1800" dirty="0">
              <a:solidFill>
                <a:srgbClr val="C00000"/>
              </a:solidFill>
            </a:rPr>
            <a:t>                                                                                                                                                                                </a:t>
          </a:r>
          <a:r>
            <a:rPr lang="en-US" altLang="en-US" sz="2000" b="1" dirty="0">
              <a:solidFill>
                <a:srgbClr val="FFFF00"/>
              </a:solidFill>
            </a:rPr>
            <a:t>alert ("</a:t>
          </a:r>
          <a:r>
            <a:rPr lang="en-US" altLang="en-US" sz="2000" b="1" dirty="0" err="1">
              <a:solidFill>
                <a:srgbClr val="FFFF00"/>
              </a:solidFill>
            </a:rPr>
            <a:t>sometext</a:t>
          </a:r>
          <a:r>
            <a:rPr lang="en-US" altLang="en-US" sz="2000" b="1" dirty="0">
              <a:solidFill>
                <a:srgbClr val="FFFF00"/>
              </a:solidFill>
            </a:rPr>
            <a:t>") ;</a:t>
          </a:r>
        </a:p>
      </dgm:t>
    </dgm:pt>
    <dgm:pt modelId="{FD0380DD-45EC-4806-84CD-1E16A164B843}" type="parTrans" cxnId="{BE8DF09E-3B85-4998-93C7-8942D56741B1}">
      <dgm:prSet/>
      <dgm:spPr/>
      <dgm:t>
        <a:bodyPr/>
        <a:lstStyle/>
        <a:p>
          <a:endParaRPr lang="en-US"/>
        </a:p>
      </dgm:t>
    </dgm:pt>
    <dgm:pt modelId="{B170ED60-B015-44F3-A905-DD71CE3039B7}" type="sibTrans" cxnId="{BE8DF09E-3B85-4998-93C7-8942D56741B1}">
      <dgm:prSet/>
      <dgm:spPr/>
      <dgm:t>
        <a:bodyPr/>
        <a:lstStyle/>
        <a:p>
          <a:endParaRPr lang="en-US"/>
        </a:p>
      </dgm:t>
    </dgm:pt>
    <dgm:pt modelId="{37B56156-3A3B-4D90-85E8-3A46D9E0AB23}">
      <dgm:prSet/>
      <dgm:spPr/>
      <dgm:t>
        <a:bodyPr/>
        <a:lstStyle/>
        <a:p>
          <a:r>
            <a:rPr lang="en-US" altLang="en-US" sz="1800" dirty="0"/>
            <a:t>When a confirm box pops up, the user will have to </a:t>
          </a:r>
          <a:r>
            <a:rPr lang="en-US" altLang="en-US" sz="1800" dirty="0">
              <a:solidFill>
                <a:srgbClr val="FFFF00"/>
              </a:solidFill>
            </a:rPr>
            <a:t>click either "OK" or "Cancel"</a:t>
          </a:r>
          <a:r>
            <a:rPr lang="en-US" altLang="en-US" sz="1800" dirty="0"/>
            <a:t> to proceed. </a:t>
          </a:r>
        </a:p>
      </dgm:t>
    </dgm:pt>
    <dgm:pt modelId="{D04A6AE6-66F7-4DCA-A62A-5CCCE7481C98}" type="parTrans" cxnId="{FB6D1323-4B3E-40DA-81C4-DA9ADF6B1894}">
      <dgm:prSet/>
      <dgm:spPr/>
      <dgm:t>
        <a:bodyPr/>
        <a:lstStyle/>
        <a:p>
          <a:endParaRPr lang="en-US"/>
        </a:p>
      </dgm:t>
    </dgm:pt>
    <dgm:pt modelId="{11718C97-FADB-41B0-87B2-727463031C47}" type="sibTrans" cxnId="{FB6D1323-4B3E-40DA-81C4-DA9ADF6B1894}">
      <dgm:prSet/>
      <dgm:spPr/>
      <dgm:t>
        <a:bodyPr/>
        <a:lstStyle/>
        <a:p>
          <a:endParaRPr lang="en-US"/>
        </a:p>
      </dgm:t>
    </dgm:pt>
    <dgm:pt modelId="{2365AAB6-1CE4-46F0-BB44-9543485C1C9D}">
      <dgm:prSet custT="1"/>
      <dgm:spPr/>
      <dgm:t>
        <a:bodyPr/>
        <a:lstStyle/>
        <a:p>
          <a:r>
            <a:rPr lang="en-US" altLang="en-US" sz="1800" dirty="0"/>
            <a:t>If the user clicks "OK", the box returns </a:t>
          </a:r>
          <a:r>
            <a:rPr lang="en-US" altLang="en-US" sz="1800" dirty="0">
              <a:solidFill>
                <a:srgbClr val="FFFF00"/>
              </a:solidFill>
            </a:rPr>
            <a:t>true</a:t>
          </a:r>
          <a:r>
            <a:rPr lang="en-US" altLang="en-US" sz="1800" dirty="0"/>
            <a:t>. If the user clicks "Cancel", the box returns </a:t>
          </a:r>
          <a:r>
            <a:rPr lang="en-US" altLang="en-US" sz="1800" dirty="0">
              <a:solidFill>
                <a:srgbClr val="FFFF00"/>
              </a:solidFill>
            </a:rPr>
            <a:t>false</a:t>
          </a:r>
          <a:r>
            <a:rPr lang="en-US" altLang="en-US" sz="1800" dirty="0"/>
            <a:t>.</a:t>
          </a:r>
          <a:r>
            <a:rPr lang="en-US" altLang="en-US" sz="1800" dirty="0">
              <a:solidFill>
                <a:srgbClr val="C00000"/>
              </a:solidFill>
            </a:rPr>
            <a:t>                                      </a:t>
          </a:r>
          <a:r>
            <a:rPr lang="en-US" altLang="en-US" sz="2000" b="1" dirty="0">
              <a:solidFill>
                <a:srgbClr val="FFFF00"/>
              </a:solidFill>
            </a:rPr>
            <a:t>confirm ("</a:t>
          </a:r>
          <a:r>
            <a:rPr lang="en-US" altLang="en-US" sz="2000" b="1" dirty="0" err="1">
              <a:solidFill>
                <a:srgbClr val="FFFF00"/>
              </a:solidFill>
            </a:rPr>
            <a:t>sometext</a:t>
          </a:r>
          <a:r>
            <a:rPr lang="en-US" altLang="en-US" sz="2000" b="1" dirty="0">
              <a:solidFill>
                <a:srgbClr val="FFFF00"/>
              </a:solidFill>
            </a:rPr>
            <a:t>") ;</a:t>
          </a:r>
          <a:endParaRPr lang="en-US" altLang="en-US" sz="2000" b="1" u="sng" dirty="0">
            <a:solidFill>
              <a:srgbClr val="FFFF00"/>
            </a:solidFill>
          </a:endParaRPr>
        </a:p>
      </dgm:t>
    </dgm:pt>
    <dgm:pt modelId="{AE27DC0F-E331-4586-B5E6-1606E744C360}" type="parTrans" cxnId="{601A18B3-B50C-4432-B1A3-81F430705C55}">
      <dgm:prSet/>
      <dgm:spPr/>
      <dgm:t>
        <a:bodyPr/>
        <a:lstStyle/>
        <a:p>
          <a:endParaRPr lang="en-US"/>
        </a:p>
      </dgm:t>
    </dgm:pt>
    <dgm:pt modelId="{4F2BD2AB-6001-4FE0-82A9-99A20CE726B4}" type="sibTrans" cxnId="{601A18B3-B50C-4432-B1A3-81F430705C55}">
      <dgm:prSet/>
      <dgm:spPr/>
      <dgm:t>
        <a:bodyPr/>
        <a:lstStyle/>
        <a:p>
          <a:endParaRPr lang="en-US"/>
        </a:p>
      </dgm:t>
    </dgm:pt>
    <dgm:pt modelId="{A6B169B3-E6B0-4665-9702-9D95A8A4536C}">
      <dgm:prSet/>
      <dgm:spPr/>
      <dgm:t>
        <a:bodyPr/>
        <a:lstStyle/>
        <a:p>
          <a:r>
            <a:rPr lang="en-US" altLang="en-US" sz="1800" dirty="0"/>
            <a:t>When a prompt box pops up, the user will have to </a:t>
          </a:r>
          <a:r>
            <a:rPr lang="en-US" altLang="en-US" sz="1800" dirty="0">
              <a:solidFill>
                <a:srgbClr val="FFFF00"/>
              </a:solidFill>
            </a:rPr>
            <a:t>click either "OK" or "Cancel" </a:t>
          </a:r>
          <a:r>
            <a:rPr lang="en-US" altLang="en-US" sz="1800" dirty="0"/>
            <a:t>to proceed after entering an input value. </a:t>
          </a:r>
        </a:p>
      </dgm:t>
    </dgm:pt>
    <dgm:pt modelId="{A5B6B69C-F3CF-4F79-8235-CFA4FE9403D5}" type="parTrans" cxnId="{59988EDF-F41C-4C1C-A841-578DA9FBC2FA}">
      <dgm:prSet/>
      <dgm:spPr/>
      <dgm:t>
        <a:bodyPr/>
        <a:lstStyle/>
        <a:p>
          <a:endParaRPr lang="en-US"/>
        </a:p>
      </dgm:t>
    </dgm:pt>
    <dgm:pt modelId="{F850463A-E2D1-4AAB-998A-88870E50B4F9}" type="sibTrans" cxnId="{59988EDF-F41C-4C1C-A841-578DA9FBC2FA}">
      <dgm:prSet/>
      <dgm:spPr/>
      <dgm:t>
        <a:bodyPr/>
        <a:lstStyle/>
        <a:p>
          <a:endParaRPr lang="en-US"/>
        </a:p>
      </dgm:t>
    </dgm:pt>
    <dgm:pt modelId="{BE97D45A-82EC-4D57-96F8-090EEA1FEBC6}">
      <dgm:prSet custT="1"/>
      <dgm:spPr/>
      <dgm:t>
        <a:bodyPr/>
        <a:lstStyle/>
        <a:p>
          <a:r>
            <a:rPr lang="en-US" altLang="en-US" sz="1800" dirty="0"/>
            <a:t>If the user clicks "OK" the box returns the </a:t>
          </a:r>
          <a:r>
            <a:rPr lang="en-US" altLang="en-US" sz="1800" dirty="0">
              <a:solidFill>
                <a:srgbClr val="FFFF00"/>
              </a:solidFill>
            </a:rPr>
            <a:t>input value</a:t>
          </a:r>
          <a:r>
            <a:rPr lang="en-US" altLang="en-US" sz="1800" dirty="0"/>
            <a:t>. If the user clicks "Cancel" the box returns </a:t>
          </a:r>
          <a:r>
            <a:rPr lang="en-US" altLang="en-US" sz="1800" dirty="0">
              <a:solidFill>
                <a:srgbClr val="FFFF00"/>
              </a:solidFill>
            </a:rPr>
            <a:t>null</a:t>
          </a:r>
          <a:r>
            <a:rPr lang="en-US" altLang="en-US" sz="1800" dirty="0"/>
            <a:t>.                                    </a:t>
          </a:r>
          <a:r>
            <a:rPr lang="en-US" altLang="en-US" sz="1800" dirty="0">
              <a:solidFill>
                <a:srgbClr val="C00000"/>
              </a:solidFill>
            </a:rPr>
            <a:t>                                       </a:t>
          </a:r>
          <a:r>
            <a:rPr lang="en-US" altLang="en-US" sz="2000" b="1" dirty="0">
              <a:solidFill>
                <a:srgbClr val="FFFF00"/>
              </a:solidFill>
            </a:rPr>
            <a:t>prompt ("</a:t>
          </a:r>
          <a:r>
            <a:rPr lang="en-US" altLang="en-US" sz="2000" b="1" dirty="0" err="1">
              <a:solidFill>
                <a:srgbClr val="FFFF00"/>
              </a:solidFill>
            </a:rPr>
            <a:t>sometext</a:t>
          </a:r>
          <a:r>
            <a:rPr lang="en-US" altLang="en-US" sz="2000" b="1" dirty="0">
              <a:solidFill>
                <a:srgbClr val="FFFF00"/>
              </a:solidFill>
            </a:rPr>
            <a:t>“ , "</a:t>
          </a:r>
          <a:r>
            <a:rPr lang="en-US" altLang="en-US" sz="2000" b="1" dirty="0" err="1">
              <a:solidFill>
                <a:srgbClr val="FFFF00"/>
              </a:solidFill>
            </a:rPr>
            <a:t>defaultvalue</a:t>
          </a:r>
          <a:r>
            <a:rPr lang="en-US" altLang="en-US" sz="2000" b="1" dirty="0">
              <a:solidFill>
                <a:srgbClr val="FFFF00"/>
              </a:solidFill>
            </a:rPr>
            <a:t>") ;</a:t>
          </a:r>
          <a:endParaRPr lang="en-US" sz="2000" b="1" dirty="0">
            <a:solidFill>
              <a:srgbClr val="FFFF00"/>
            </a:solidFill>
          </a:endParaRPr>
        </a:p>
      </dgm:t>
    </dgm:pt>
    <dgm:pt modelId="{6E3A7BC8-3DF6-42D0-8CC3-90540DD94020}" type="parTrans" cxnId="{9C24ACA3-89C5-4D9B-BC5F-6939DA59A913}">
      <dgm:prSet/>
      <dgm:spPr/>
      <dgm:t>
        <a:bodyPr/>
        <a:lstStyle/>
        <a:p>
          <a:endParaRPr lang="en-US"/>
        </a:p>
      </dgm:t>
    </dgm:pt>
    <dgm:pt modelId="{346CE890-21A7-450C-8AF9-107C58450F80}" type="sibTrans" cxnId="{9C24ACA3-89C5-4D9B-BC5F-6939DA59A913}">
      <dgm:prSet/>
      <dgm:spPr/>
      <dgm:t>
        <a:bodyPr/>
        <a:lstStyle/>
        <a:p>
          <a:endParaRPr lang="en-US"/>
        </a:p>
      </dgm:t>
    </dgm:pt>
    <dgm:pt modelId="{B44DFA36-D065-47C3-9F3E-A03603F27321}" type="pres">
      <dgm:prSet presAssocID="{1758E6F2-423B-405F-9578-D4F9A1FDB56C}" presName="Name0" presStyleCnt="0">
        <dgm:presLayoutVars>
          <dgm:dir/>
          <dgm:animLvl val="lvl"/>
          <dgm:resizeHandles val="exact"/>
        </dgm:presLayoutVars>
      </dgm:prSet>
      <dgm:spPr/>
    </dgm:pt>
    <dgm:pt modelId="{908F1E2E-432E-4C6C-9AF8-2FC5487D3944}" type="pres">
      <dgm:prSet presAssocID="{B30625F5-B3E1-4933-8C2B-8B06E1EB13B0}" presName="linNode" presStyleCnt="0"/>
      <dgm:spPr/>
    </dgm:pt>
    <dgm:pt modelId="{48A6793F-943F-4581-9771-6D1227D29637}" type="pres">
      <dgm:prSet presAssocID="{B30625F5-B3E1-4933-8C2B-8B06E1EB13B0}" presName="parTx" presStyleLbl="revTx" presStyleIdx="0" presStyleCnt="3">
        <dgm:presLayoutVars>
          <dgm:chMax val="1"/>
          <dgm:bulletEnabled val="1"/>
        </dgm:presLayoutVars>
      </dgm:prSet>
      <dgm:spPr/>
    </dgm:pt>
    <dgm:pt modelId="{4DC226DA-AD45-44A6-BDCD-1C21C96317EF}" type="pres">
      <dgm:prSet presAssocID="{B30625F5-B3E1-4933-8C2B-8B06E1EB13B0}" presName="bracket" presStyleLbl="parChTrans1D1" presStyleIdx="0" presStyleCnt="3"/>
      <dgm:spPr/>
    </dgm:pt>
    <dgm:pt modelId="{EC977860-CBDE-4F91-9179-595CF736B72D}" type="pres">
      <dgm:prSet presAssocID="{B30625F5-B3E1-4933-8C2B-8B06E1EB13B0}" presName="spH" presStyleCnt="0"/>
      <dgm:spPr/>
    </dgm:pt>
    <dgm:pt modelId="{8C9D5B94-A12C-43DB-A438-BC841CCDAD36}" type="pres">
      <dgm:prSet presAssocID="{B30625F5-B3E1-4933-8C2B-8B06E1EB13B0}" presName="desTx" presStyleLbl="node1" presStyleIdx="0" presStyleCnt="3">
        <dgm:presLayoutVars>
          <dgm:bulletEnabled val="1"/>
        </dgm:presLayoutVars>
      </dgm:prSet>
      <dgm:spPr/>
    </dgm:pt>
    <dgm:pt modelId="{F767D34D-4BEA-4143-AA24-1AD8F1310CA5}" type="pres">
      <dgm:prSet presAssocID="{25383FD4-AF59-4D7F-9D66-2A692C1E2AE4}" presName="spV" presStyleCnt="0"/>
      <dgm:spPr/>
    </dgm:pt>
    <dgm:pt modelId="{13718923-2274-4177-9909-FCEAA3F08B91}" type="pres">
      <dgm:prSet presAssocID="{3174B75B-5DC0-41AF-9554-D1235E6E31A8}" presName="linNode" presStyleCnt="0"/>
      <dgm:spPr/>
    </dgm:pt>
    <dgm:pt modelId="{09A3E6B9-C436-4270-9CB4-0B3FDBFE37DC}" type="pres">
      <dgm:prSet presAssocID="{3174B75B-5DC0-41AF-9554-D1235E6E31A8}" presName="parTx" presStyleLbl="revTx" presStyleIdx="1" presStyleCnt="3">
        <dgm:presLayoutVars>
          <dgm:chMax val="1"/>
          <dgm:bulletEnabled val="1"/>
        </dgm:presLayoutVars>
      </dgm:prSet>
      <dgm:spPr/>
    </dgm:pt>
    <dgm:pt modelId="{14887D57-DCAA-4675-9378-977A9BE97FA5}" type="pres">
      <dgm:prSet presAssocID="{3174B75B-5DC0-41AF-9554-D1235E6E31A8}" presName="bracket" presStyleLbl="parChTrans1D1" presStyleIdx="1" presStyleCnt="3"/>
      <dgm:spPr/>
    </dgm:pt>
    <dgm:pt modelId="{E1E7BB06-11AE-4BE5-8CE0-C1E8A2F12C3B}" type="pres">
      <dgm:prSet presAssocID="{3174B75B-5DC0-41AF-9554-D1235E6E31A8}" presName="spH" presStyleCnt="0"/>
      <dgm:spPr/>
    </dgm:pt>
    <dgm:pt modelId="{A53A727B-4C6E-416C-A51D-44E0E363FC1E}" type="pres">
      <dgm:prSet presAssocID="{3174B75B-5DC0-41AF-9554-D1235E6E31A8}" presName="desTx" presStyleLbl="node1" presStyleIdx="1" presStyleCnt="3">
        <dgm:presLayoutVars>
          <dgm:bulletEnabled val="1"/>
        </dgm:presLayoutVars>
      </dgm:prSet>
      <dgm:spPr/>
    </dgm:pt>
    <dgm:pt modelId="{2E7D27A3-D485-4C99-804E-BDD3FEA1A5A7}" type="pres">
      <dgm:prSet presAssocID="{26DEA4C4-A00C-40E1-91D1-1AE79D931BCD}" presName="spV" presStyleCnt="0"/>
      <dgm:spPr/>
    </dgm:pt>
    <dgm:pt modelId="{91D3E2F6-9810-46A3-BC13-EF2F05F64E25}" type="pres">
      <dgm:prSet presAssocID="{4093786C-726B-415C-AE99-F259768622F7}" presName="linNode" presStyleCnt="0"/>
      <dgm:spPr/>
    </dgm:pt>
    <dgm:pt modelId="{4C52C505-454A-4B9C-8B45-29849D6B0963}" type="pres">
      <dgm:prSet presAssocID="{4093786C-726B-415C-AE99-F259768622F7}" presName="parTx" presStyleLbl="revTx" presStyleIdx="2" presStyleCnt="3">
        <dgm:presLayoutVars>
          <dgm:chMax val="1"/>
          <dgm:bulletEnabled val="1"/>
        </dgm:presLayoutVars>
      </dgm:prSet>
      <dgm:spPr/>
    </dgm:pt>
    <dgm:pt modelId="{FC6AF9B5-82FF-484B-92F0-5C62500E6088}" type="pres">
      <dgm:prSet presAssocID="{4093786C-726B-415C-AE99-F259768622F7}" presName="bracket" presStyleLbl="parChTrans1D1" presStyleIdx="2" presStyleCnt="3"/>
      <dgm:spPr/>
    </dgm:pt>
    <dgm:pt modelId="{3412F69E-F0B1-440F-AD07-4BE0E2836B6A}" type="pres">
      <dgm:prSet presAssocID="{4093786C-726B-415C-AE99-F259768622F7}" presName="spH" presStyleCnt="0"/>
      <dgm:spPr/>
    </dgm:pt>
    <dgm:pt modelId="{26ABC580-A138-40F1-A8AE-984FAB654D57}" type="pres">
      <dgm:prSet presAssocID="{4093786C-726B-415C-AE99-F259768622F7}" presName="desTx" presStyleLbl="node1" presStyleIdx="2" presStyleCnt="3">
        <dgm:presLayoutVars>
          <dgm:bulletEnabled val="1"/>
        </dgm:presLayoutVars>
      </dgm:prSet>
      <dgm:spPr/>
    </dgm:pt>
  </dgm:ptLst>
  <dgm:cxnLst>
    <dgm:cxn modelId="{389C9910-5C48-4F4E-9E71-116E05A0F047}" srcId="{1758E6F2-423B-405F-9578-D4F9A1FDB56C}" destId="{B30625F5-B3E1-4933-8C2B-8B06E1EB13B0}" srcOrd="0" destOrd="0" parTransId="{84DC3851-0989-44FC-8338-1C9AFCC07744}" sibTransId="{25383FD4-AF59-4D7F-9D66-2A692C1E2AE4}"/>
    <dgm:cxn modelId="{E493401D-7132-43A2-9098-16713E04552A}" type="presOf" srcId="{2365AAB6-1CE4-46F0-BB44-9543485C1C9D}" destId="{A53A727B-4C6E-416C-A51D-44E0E363FC1E}" srcOrd="0" destOrd="2" presId="urn:diagrams.loki3.com/BracketList+Icon"/>
    <dgm:cxn modelId="{FB6D1323-4B3E-40DA-81C4-DA9ADF6B1894}" srcId="{3174B75B-5DC0-41AF-9554-D1235E6E31A8}" destId="{37B56156-3A3B-4D90-85E8-3A46D9E0AB23}" srcOrd="1" destOrd="0" parTransId="{D04A6AE6-66F7-4DCA-A62A-5CCCE7481C98}" sibTransId="{11718C97-FADB-41B0-87B2-727463031C47}"/>
    <dgm:cxn modelId="{D6B4DA25-1CE1-45FD-BB3A-B190C3652529}" type="presOf" srcId="{A6B169B3-E6B0-4665-9702-9D95A8A4536C}" destId="{26ABC580-A138-40F1-A8AE-984FAB654D57}" srcOrd="0" destOrd="1" presId="urn:diagrams.loki3.com/BracketList+Icon"/>
    <dgm:cxn modelId="{DA295127-7563-4DBA-B63C-9097FFCA1BFB}" srcId="{3174B75B-5DC0-41AF-9554-D1235E6E31A8}" destId="{5E00DCC9-3314-4145-9166-098444381514}" srcOrd="0" destOrd="0" parTransId="{3DC8A811-8F35-4257-9581-91F588324D28}" sibTransId="{39A1B3EB-782B-45E6-B4AB-7895E2CB25B2}"/>
    <dgm:cxn modelId="{349ABC28-80C3-4A9F-85C3-B4E036683E96}" type="presOf" srcId="{B46B87C9-EDAD-4BB4-AC6C-87356B5D8FB0}" destId="{8C9D5B94-A12C-43DB-A438-BC841CCDAD36}" srcOrd="0" destOrd="0" presId="urn:diagrams.loki3.com/BracketList+Icon"/>
    <dgm:cxn modelId="{D6DE582B-37C4-452D-A1E0-9225446FFF76}" type="presOf" srcId="{BE97D45A-82EC-4D57-96F8-090EEA1FEBC6}" destId="{26ABC580-A138-40F1-A8AE-984FAB654D57}" srcOrd="0" destOrd="2" presId="urn:diagrams.loki3.com/BracketList+Icon"/>
    <dgm:cxn modelId="{12683760-AEBD-4014-8B57-EF81B6CCC11F}" type="presOf" srcId="{B30625F5-B3E1-4933-8C2B-8B06E1EB13B0}" destId="{48A6793F-943F-4581-9771-6D1227D29637}" srcOrd="0" destOrd="0" presId="urn:diagrams.loki3.com/BracketList+Icon"/>
    <dgm:cxn modelId="{5AC3A96A-BA76-45E2-9582-A4AF6FC2FFB8}" type="presOf" srcId="{4093786C-726B-415C-AE99-F259768622F7}" destId="{4C52C505-454A-4B9C-8B45-29849D6B0963}" srcOrd="0" destOrd="0" presId="urn:diagrams.loki3.com/BracketList+Icon"/>
    <dgm:cxn modelId="{F1BABF4D-FEF9-416D-99DF-2F2538CABE5E}" type="presOf" srcId="{5E00DCC9-3314-4145-9166-098444381514}" destId="{A53A727B-4C6E-416C-A51D-44E0E363FC1E}" srcOrd="0" destOrd="0" presId="urn:diagrams.loki3.com/BracketList+Icon"/>
    <dgm:cxn modelId="{E73D8E54-4E31-4A6D-A90A-BD998711DE37}" type="presOf" srcId="{8424F14B-F845-44DB-B5D6-B3D9F4DF5E9A}" destId="{26ABC580-A138-40F1-A8AE-984FAB654D57}" srcOrd="0" destOrd="0" presId="urn:diagrams.loki3.com/BracketList+Icon"/>
    <dgm:cxn modelId="{64C7EF7D-1C29-41CE-A3CD-DD45877563D5}" type="presOf" srcId="{09794142-967C-4E65-83B2-EC4655E67157}" destId="{8C9D5B94-A12C-43DB-A438-BC841CCDAD36}" srcOrd="0" destOrd="1" presId="urn:diagrams.loki3.com/BracketList+Icon"/>
    <dgm:cxn modelId="{365DFA7D-FADE-41B1-8D53-5DBC7508D30B}" srcId="{1758E6F2-423B-405F-9578-D4F9A1FDB56C}" destId="{3174B75B-5DC0-41AF-9554-D1235E6E31A8}" srcOrd="1" destOrd="0" parTransId="{348B6986-D67D-4A0F-B995-B34A89517357}" sibTransId="{26DEA4C4-A00C-40E1-91D1-1AE79D931BCD}"/>
    <dgm:cxn modelId="{1D2B3F83-5FA8-42FB-8FB6-2567003C825D}" srcId="{1758E6F2-423B-405F-9578-D4F9A1FDB56C}" destId="{4093786C-726B-415C-AE99-F259768622F7}" srcOrd="2" destOrd="0" parTransId="{2D31A5DC-2FB5-4F3B-B5E5-741603A78B02}" sibTransId="{166E08FF-848E-4D03-8FE2-5AEE45EE0670}"/>
    <dgm:cxn modelId="{1D1C089A-3E6E-42A6-8BA0-DE150603FB34}" type="presOf" srcId="{3174B75B-5DC0-41AF-9554-D1235E6E31A8}" destId="{09A3E6B9-C436-4270-9CB4-0B3FDBFE37DC}" srcOrd="0" destOrd="0" presId="urn:diagrams.loki3.com/BracketList+Icon"/>
    <dgm:cxn modelId="{BE8DF09E-3B85-4998-93C7-8942D56741B1}" srcId="{B30625F5-B3E1-4933-8C2B-8B06E1EB13B0}" destId="{09794142-967C-4E65-83B2-EC4655E67157}" srcOrd="1" destOrd="0" parTransId="{FD0380DD-45EC-4806-84CD-1E16A164B843}" sibTransId="{B170ED60-B015-44F3-A905-DD71CE3039B7}"/>
    <dgm:cxn modelId="{9C24ACA3-89C5-4D9B-BC5F-6939DA59A913}" srcId="{4093786C-726B-415C-AE99-F259768622F7}" destId="{BE97D45A-82EC-4D57-96F8-090EEA1FEBC6}" srcOrd="2" destOrd="0" parTransId="{6E3A7BC8-3DF6-42D0-8CC3-90540DD94020}" sibTransId="{346CE890-21A7-450C-8AF9-107C58450F80}"/>
    <dgm:cxn modelId="{F9B219AD-05C1-4930-B37D-5EBB23CB3D55}" type="presOf" srcId="{1758E6F2-423B-405F-9578-D4F9A1FDB56C}" destId="{B44DFA36-D065-47C3-9F3E-A03603F27321}" srcOrd="0" destOrd="0" presId="urn:diagrams.loki3.com/BracketList+Icon"/>
    <dgm:cxn modelId="{EFAFA2AE-528E-4B17-99EC-7C420D47B076}" srcId="{B30625F5-B3E1-4933-8C2B-8B06E1EB13B0}" destId="{B46B87C9-EDAD-4BB4-AC6C-87356B5D8FB0}" srcOrd="0" destOrd="0" parTransId="{352B59BF-17B9-4BC3-B040-6D905FB29B16}" sibTransId="{976C5D26-855F-48FF-8F88-F90DFC871C4D}"/>
    <dgm:cxn modelId="{601A18B3-B50C-4432-B1A3-81F430705C55}" srcId="{3174B75B-5DC0-41AF-9554-D1235E6E31A8}" destId="{2365AAB6-1CE4-46F0-BB44-9543485C1C9D}" srcOrd="2" destOrd="0" parTransId="{AE27DC0F-E331-4586-B5E6-1606E744C360}" sibTransId="{4F2BD2AB-6001-4FE0-82A9-99A20CE726B4}"/>
    <dgm:cxn modelId="{6677C3DB-BC33-4936-B906-2F12E1B51B6B}" srcId="{4093786C-726B-415C-AE99-F259768622F7}" destId="{8424F14B-F845-44DB-B5D6-B3D9F4DF5E9A}" srcOrd="0" destOrd="0" parTransId="{013AA04E-310C-475B-B625-1444F8C39F60}" sibTransId="{537A6DAF-897E-4525-81FA-E10A48D4A419}"/>
    <dgm:cxn modelId="{59988EDF-F41C-4C1C-A841-578DA9FBC2FA}" srcId="{4093786C-726B-415C-AE99-F259768622F7}" destId="{A6B169B3-E6B0-4665-9702-9D95A8A4536C}" srcOrd="1" destOrd="0" parTransId="{A5B6B69C-F3CF-4F79-8235-CFA4FE9403D5}" sibTransId="{F850463A-E2D1-4AAB-998A-88870E50B4F9}"/>
    <dgm:cxn modelId="{05AC78E6-2EB6-4A6F-B103-5300B5CCD8C4}" type="presOf" srcId="{37B56156-3A3B-4D90-85E8-3A46D9E0AB23}" destId="{A53A727B-4C6E-416C-A51D-44E0E363FC1E}" srcOrd="0" destOrd="1" presId="urn:diagrams.loki3.com/BracketList+Icon"/>
    <dgm:cxn modelId="{88D4F7A5-B027-4E87-A98A-B4807E7A0F64}" type="presParOf" srcId="{B44DFA36-D065-47C3-9F3E-A03603F27321}" destId="{908F1E2E-432E-4C6C-9AF8-2FC5487D3944}" srcOrd="0" destOrd="0" presId="urn:diagrams.loki3.com/BracketList+Icon"/>
    <dgm:cxn modelId="{67FBF9F9-80C0-478E-89CD-2B949DDABB88}" type="presParOf" srcId="{908F1E2E-432E-4C6C-9AF8-2FC5487D3944}" destId="{48A6793F-943F-4581-9771-6D1227D29637}" srcOrd="0" destOrd="0" presId="urn:diagrams.loki3.com/BracketList+Icon"/>
    <dgm:cxn modelId="{C3607232-2FA4-485C-BA6D-AA59D52CA7F7}" type="presParOf" srcId="{908F1E2E-432E-4C6C-9AF8-2FC5487D3944}" destId="{4DC226DA-AD45-44A6-BDCD-1C21C96317EF}" srcOrd="1" destOrd="0" presId="urn:diagrams.loki3.com/BracketList+Icon"/>
    <dgm:cxn modelId="{0F3A45EE-C012-497F-9EBA-6CA2DB476A1A}" type="presParOf" srcId="{908F1E2E-432E-4C6C-9AF8-2FC5487D3944}" destId="{EC977860-CBDE-4F91-9179-595CF736B72D}" srcOrd="2" destOrd="0" presId="urn:diagrams.loki3.com/BracketList+Icon"/>
    <dgm:cxn modelId="{8F651FC8-0A75-4BFC-A476-B48A5FE51F09}" type="presParOf" srcId="{908F1E2E-432E-4C6C-9AF8-2FC5487D3944}" destId="{8C9D5B94-A12C-43DB-A438-BC841CCDAD36}" srcOrd="3" destOrd="0" presId="urn:diagrams.loki3.com/BracketList+Icon"/>
    <dgm:cxn modelId="{ED0CA6E6-C7BE-4714-9396-62C2C2001F21}" type="presParOf" srcId="{B44DFA36-D065-47C3-9F3E-A03603F27321}" destId="{F767D34D-4BEA-4143-AA24-1AD8F1310CA5}" srcOrd="1" destOrd="0" presId="urn:diagrams.loki3.com/BracketList+Icon"/>
    <dgm:cxn modelId="{BB47D051-5684-4B42-9182-FA9B36C9ED78}" type="presParOf" srcId="{B44DFA36-D065-47C3-9F3E-A03603F27321}" destId="{13718923-2274-4177-9909-FCEAA3F08B91}" srcOrd="2" destOrd="0" presId="urn:diagrams.loki3.com/BracketList+Icon"/>
    <dgm:cxn modelId="{98813D5F-2A8F-4FF6-9836-4C7C33E8A967}" type="presParOf" srcId="{13718923-2274-4177-9909-FCEAA3F08B91}" destId="{09A3E6B9-C436-4270-9CB4-0B3FDBFE37DC}" srcOrd="0" destOrd="0" presId="urn:diagrams.loki3.com/BracketList+Icon"/>
    <dgm:cxn modelId="{DD1D8EED-CAF7-4675-BAAC-C2D0CDE105E2}" type="presParOf" srcId="{13718923-2274-4177-9909-FCEAA3F08B91}" destId="{14887D57-DCAA-4675-9378-977A9BE97FA5}" srcOrd="1" destOrd="0" presId="urn:diagrams.loki3.com/BracketList+Icon"/>
    <dgm:cxn modelId="{9F9B9E5C-FF15-4967-B8F3-76F7361DD25F}" type="presParOf" srcId="{13718923-2274-4177-9909-FCEAA3F08B91}" destId="{E1E7BB06-11AE-4BE5-8CE0-C1E8A2F12C3B}" srcOrd="2" destOrd="0" presId="urn:diagrams.loki3.com/BracketList+Icon"/>
    <dgm:cxn modelId="{D3AA5AB9-9414-449B-AE5B-D8D5AA256B2D}" type="presParOf" srcId="{13718923-2274-4177-9909-FCEAA3F08B91}" destId="{A53A727B-4C6E-416C-A51D-44E0E363FC1E}" srcOrd="3" destOrd="0" presId="urn:diagrams.loki3.com/BracketList+Icon"/>
    <dgm:cxn modelId="{795E9D48-E4B2-4216-B92C-9F84D35A9CCC}" type="presParOf" srcId="{B44DFA36-D065-47C3-9F3E-A03603F27321}" destId="{2E7D27A3-D485-4C99-804E-BDD3FEA1A5A7}" srcOrd="3" destOrd="0" presId="urn:diagrams.loki3.com/BracketList+Icon"/>
    <dgm:cxn modelId="{BB35A102-BAFC-455B-B3CB-71E5674D0C48}" type="presParOf" srcId="{B44DFA36-D065-47C3-9F3E-A03603F27321}" destId="{91D3E2F6-9810-46A3-BC13-EF2F05F64E25}" srcOrd="4" destOrd="0" presId="urn:diagrams.loki3.com/BracketList+Icon"/>
    <dgm:cxn modelId="{65995547-E725-4B29-B6AC-A2769FA2ECD3}" type="presParOf" srcId="{91D3E2F6-9810-46A3-BC13-EF2F05F64E25}" destId="{4C52C505-454A-4B9C-8B45-29849D6B0963}" srcOrd="0" destOrd="0" presId="urn:diagrams.loki3.com/BracketList+Icon"/>
    <dgm:cxn modelId="{B144D42F-7935-4E36-8C12-A21AEE6E7EB8}" type="presParOf" srcId="{91D3E2F6-9810-46A3-BC13-EF2F05F64E25}" destId="{FC6AF9B5-82FF-484B-92F0-5C62500E6088}" srcOrd="1" destOrd="0" presId="urn:diagrams.loki3.com/BracketList+Icon"/>
    <dgm:cxn modelId="{439C199A-A5F5-4940-9A86-86AAADBF3CA5}" type="presParOf" srcId="{91D3E2F6-9810-46A3-BC13-EF2F05F64E25}" destId="{3412F69E-F0B1-440F-AD07-4BE0E2836B6A}" srcOrd="2" destOrd="0" presId="urn:diagrams.loki3.com/BracketList+Icon"/>
    <dgm:cxn modelId="{C0BEFE92-907A-4950-A353-E2F76AA53AD6}" type="presParOf" srcId="{91D3E2F6-9810-46A3-BC13-EF2F05F64E25}" destId="{26ABC580-A138-40F1-A8AE-984FAB654D57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6793F-943F-4581-9771-6D1227D29637}">
      <dsp:nvSpPr>
        <dsp:cNvPr id="0" name=""/>
        <dsp:cNvSpPr/>
      </dsp:nvSpPr>
      <dsp:spPr>
        <a:xfrm>
          <a:off x="0" y="421968"/>
          <a:ext cx="2191543" cy="49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63500" rIns="177800" bIns="63500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500" kern="1200" dirty="0"/>
            <a:t>Alert box</a:t>
          </a:r>
          <a:endParaRPr lang="en-US" sz="2500" kern="1200" dirty="0"/>
        </a:p>
      </dsp:txBody>
      <dsp:txXfrm>
        <a:off x="0" y="421968"/>
        <a:ext cx="2191543" cy="495000"/>
      </dsp:txXfrm>
    </dsp:sp>
    <dsp:sp modelId="{4DC226DA-AD45-44A6-BDCD-1C21C96317EF}">
      <dsp:nvSpPr>
        <dsp:cNvPr id="0" name=""/>
        <dsp:cNvSpPr/>
      </dsp:nvSpPr>
      <dsp:spPr>
        <a:xfrm>
          <a:off x="2191543" y="4312"/>
          <a:ext cx="438308" cy="1330312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D5B94-A12C-43DB-A438-BC841CCDAD36}">
      <dsp:nvSpPr>
        <dsp:cNvPr id="0" name=""/>
        <dsp:cNvSpPr/>
      </dsp:nvSpPr>
      <dsp:spPr>
        <a:xfrm>
          <a:off x="2805175" y="4312"/>
          <a:ext cx="5960999" cy="1330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800" kern="1200" dirty="0"/>
            <a:t>Used if you want to make sure information comes through to the user.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800" kern="1200" dirty="0"/>
            <a:t>When an alert box pops up, the user will have to </a:t>
          </a:r>
          <a:r>
            <a:rPr lang="en-US" altLang="en-US" sz="1800" kern="1200" dirty="0">
              <a:solidFill>
                <a:srgbClr val="FFFF00"/>
              </a:solidFill>
            </a:rPr>
            <a:t>click "OK" </a:t>
          </a:r>
          <a:r>
            <a:rPr lang="en-US" altLang="en-US" sz="1800" kern="1200" dirty="0"/>
            <a:t>to proceed.</a:t>
          </a:r>
          <a:r>
            <a:rPr lang="en-US" altLang="en-US" sz="1800" kern="1200" dirty="0">
              <a:solidFill>
                <a:srgbClr val="C00000"/>
              </a:solidFill>
            </a:rPr>
            <a:t>                                                                                                                                                                                </a:t>
          </a:r>
          <a:r>
            <a:rPr lang="en-US" altLang="en-US" sz="2000" b="1" kern="1200" dirty="0">
              <a:solidFill>
                <a:srgbClr val="FFFF00"/>
              </a:solidFill>
            </a:rPr>
            <a:t>alert ("</a:t>
          </a:r>
          <a:r>
            <a:rPr lang="en-US" altLang="en-US" sz="2000" b="1" kern="1200" dirty="0" err="1">
              <a:solidFill>
                <a:srgbClr val="FFFF00"/>
              </a:solidFill>
            </a:rPr>
            <a:t>sometext</a:t>
          </a:r>
          <a:r>
            <a:rPr lang="en-US" altLang="en-US" sz="2000" b="1" kern="1200" dirty="0">
              <a:solidFill>
                <a:srgbClr val="FFFF00"/>
              </a:solidFill>
            </a:rPr>
            <a:t>") ;</a:t>
          </a:r>
        </a:p>
      </dsp:txBody>
      <dsp:txXfrm>
        <a:off x="2805175" y="4312"/>
        <a:ext cx="5960999" cy="1330312"/>
      </dsp:txXfrm>
    </dsp:sp>
    <dsp:sp modelId="{09A3E6B9-C436-4270-9CB4-0B3FDBFE37DC}">
      <dsp:nvSpPr>
        <dsp:cNvPr id="0" name=""/>
        <dsp:cNvSpPr/>
      </dsp:nvSpPr>
      <dsp:spPr>
        <a:xfrm>
          <a:off x="0" y="1981500"/>
          <a:ext cx="2191543" cy="49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63500" rIns="177800" bIns="63500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500" kern="1200" dirty="0"/>
            <a:t>Confirm box</a:t>
          </a:r>
          <a:endParaRPr lang="en-US" sz="2500" kern="1200" dirty="0"/>
        </a:p>
      </dsp:txBody>
      <dsp:txXfrm>
        <a:off x="0" y="1981500"/>
        <a:ext cx="2191543" cy="495000"/>
      </dsp:txXfrm>
    </dsp:sp>
    <dsp:sp modelId="{14887D57-DCAA-4675-9378-977A9BE97FA5}">
      <dsp:nvSpPr>
        <dsp:cNvPr id="0" name=""/>
        <dsp:cNvSpPr/>
      </dsp:nvSpPr>
      <dsp:spPr>
        <a:xfrm>
          <a:off x="2191543" y="1424625"/>
          <a:ext cx="438308" cy="1608750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A727B-4C6E-416C-A51D-44E0E363FC1E}">
      <dsp:nvSpPr>
        <dsp:cNvPr id="0" name=""/>
        <dsp:cNvSpPr/>
      </dsp:nvSpPr>
      <dsp:spPr>
        <a:xfrm>
          <a:off x="2805175" y="1424625"/>
          <a:ext cx="5960999" cy="1608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800" kern="1200" dirty="0"/>
            <a:t>Used if you want the user to verify or accept something.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800" kern="1200" dirty="0"/>
            <a:t>When a confirm box pops up, the user will have to </a:t>
          </a:r>
          <a:r>
            <a:rPr lang="en-US" altLang="en-US" sz="1800" kern="1200" dirty="0">
              <a:solidFill>
                <a:srgbClr val="FFFF00"/>
              </a:solidFill>
            </a:rPr>
            <a:t>click either "OK" or "Cancel"</a:t>
          </a:r>
          <a:r>
            <a:rPr lang="en-US" altLang="en-US" sz="1800" kern="1200" dirty="0"/>
            <a:t> to proceed.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800" kern="1200" dirty="0"/>
            <a:t>If the user clicks "OK", the box returns </a:t>
          </a:r>
          <a:r>
            <a:rPr lang="en-US" altLang="en-US" sz="1800" kern="1200" dirty="0">
              <a:solidFill>
                <a:srgbClr val="FFFF00"/>
              </a:solidFill>
            </a:rPr>
            <a:t>true</a:t>
          </a:r>
          <a:r>
            <a:rPr lang="en-US" altLang="en-US" sz="1800" kern="1200" dirty="0"/>
            <a:t>. If the user clicks "Cancel", the box returns </a:t>
          </a:r>
          <a:r>
            <a:rPr lang="en-US" altLang="en-US" sz="1800" kern="1200" dirty="0">
              <a:solidFill>
                <a:srgbClr val="FFFF00"/>
              </a:solidFill>
            </a:rPr>
            <a:t>false</a:t>
          </a:r>
          <a:r>
            <a:rPr lang="en-US" altLang="en-US" sz="1800" kern="1200" dirty="0"/>
            <a:t>.</a:t>
          </a:r>
          <a:r>
            <a:rPr lang="en-US" altLang="en-US" sz="1800" kern="1200" dirty="0">
              <a:solidFill>
                <a:srgbClr val="C00000"/>
              </a:solidFill>
            </a:rPr>
            <a:t>                                      </a:t>
          </a:r>
          <a:r>
            <a:rPr lang="en-US" altLang="en-US" sz="2000" b="1" kern="1200" dirty="0">
              <a:solidFill>
                <a:srgbClr val="FFFF00"/>
              </a:solidFill>
            </a:rPr>
            <a:t>confirm ("</a:t>
          </a:r>
          <a:r>
            <a:rPr lang="en-US" altLang="en-US" sz="2000" b="1" kern="1200" dirty="0" err="1">
              <a:solidFill>
                <a:srgbClr val="FFFF00"/>
              </a:solidFill>
            </a:rPr>
            <a:t>sometext</a:t>
          </a:r>
          <a:r>
            <a:rPr lang="en-US" altLang="en-US" sz="2000" b="1" kern="1200" dirty="0">
              <a:solidFill>
                <a:srgbClr val="FFFF00"/>
              </a:solidFill>
            </a:rPr>
            <a:t>") ;</a:t>
          </a:r>
          <a:endParaRPr lang="en-US" altLang="en-US" sz="2000" b="1" u="sng" kern="1200" dirty="0">
            <a:solidFill>
              <a:srgbClr val="FFFF00"/>
            </a:solidFill>
          </a:endParaRPr>
        </a:p>
      </dsp:txBody>
      <dsp:txXfrm>
        <a:off x="2805175" y="1424625"/>
        <a:ext cx="5960999" cy="1608750"/>
      </dsp:txXfrm>
    </dsp:sp>
    <dsp:sp modelId="{4C52C505-454A-4B9C-8B45-29849D6B0963}">
      <dsp:nvSpPr>
        <dsp:cNvPr id="0" name=""/>
        <dsp:cNvSpPr/>
      </dsp:nvSpPr>
      <dsp:spPr>
        <a:xfrm>
          <a:off x="0" y="3788531"/>
          <a:ext cx="2191543" cy="49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63500" rIns="177800" bIns="63500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500" kern="1200" dirty="0"/>
            <a:t>Prompt box</a:t>
          </a:r>
          <a:endParaRPr lang="en-US" sz="2500" kern="1200" dirty="0"/>
        </a:p>
      </dsp:txBody>
      <dsp:txXfrm>
        <a:off x="0" y="3788531"/>
        <a:ext cx="2191543" cy="495000"/>
      </dsp:txXfrm>
    </dsp:sp>
    <dsp:sp modelId="{FC6AF9B5-82FF-484B-92F0-5C62500E6088}">
      <dsp:nvSpPr>
        <dsp:cNvPr id="0" name=""/>
        <dsp:cNvSpPr/>
      </dsp:nvSpPr>
      <dsp:spPr>
        <a:xfrm>
          <a:off x="2191543" y="3123375"/>
          <a:ext cx="438308" cy="1825312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BC580-A138-40F1-A8AE-984FAB654D57}">
      <dsp:nvSpPr>
        <dsp:cNvPr id="0" name=""/>
        <dsp:cNvSpPr/>
      </dsp:nvSpPr>
      <dsp:spPr>
        <a:xfrm>
          <a:off x="2805175" y="3123375"/>
          <a:ext cx="5960999" cy="1825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800" kern="1200" dirty="0"/>
            <a:t>Used if you want the user to input a value before entering a page.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800" kern="1200" dirty="0"/>
            <a:t>When a prompt box pops up, the user will have to </a:t>
          </a:r>
          <a:r>
            <a:rPr lang="en-US" altLang="en-US" sz="1800" kern="1200" dirty="0">
              <a:solidFill>
                <a:srgbClr val="FFFF00"/>
              </a:solidFill>
            </a:rPr>
            <a:t>click either "OK" or "Cancel" </a:t>
          </a:r>
          <a:r>
            <a:rPr lang="en-US" altLang="en-US" sz="1800" kern="1200" dirty="0"/>
            <a:t>to proceed after entering an input value.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800" kern="1200" dirty="0"/>
            <a:t>If the user clicks "OK" the box returns the </a:t>
          </a:r>
          <a:r>
            <a:rPr lang="en-US" altLang="en-US" sz="1800" kern="1200" dirty="0">
              <a:solidFill>
                <a:srgbClr val="FFFF00"/>
              </a:solidFill>
            </a:rPr>
            <a:t>input value</a:t>
          </a:r>
          <a:r>
            <a:rPr lang="en-US" altLang="en-US" sz="1800" kern="1200" dirty="0"/>
            <a:t>. If the user clicks "Cancel" the box returns </a:t>
          </a:r>
          <a:r>
            <a:rPr lang="en-US" altLang="en-US" sz="1800" kern="1200" dirty="0">
              <a:solidFill>
                <a:srgbClr val="FFFF00"/>
              </a:solidFill>
            </a:rPr>
            <a:t>null</a:t>
          </a:r>
          <a:r>
            <a:rPr lang="en-US" altLang="en-US" sz="1800" kern="1200" dirty="0"/>
            <a:t>.                                    </a:t>
          </a:r>
          <a:r>
            <a:rPr lang="en-US" altLang="en-US" sz="1800" kern="1200" dirty="0">
              <a:solidFill>
                <a:srgbClr val="C00000"/>
              </a:solidFill>
            </a:rPr>
            <a:t>                                       </a:t>
          </a:r>
          <a:r>
            <a:rPr lang="en-US" altLang="en-US" sz="2000" b="1" kern="1200" dirty="0">
              <a:solidFill>
                <a:srgbClr val="FFFF00"/>
              </a:solidFill>
            </a:rPr>
            <a:t>prompt ("</a:t>
          </a:r>
          <a:r>
            <a:rPr lang="en-US" altLang="en-US" sz="2000" b="1" kern="1200" dirty="0" err="1">
              <a:solidFill>
                <a:srgbClr val="FFFF00"/>
              </a:solidFill>
            </a:rPr>
            <a:t>sometext</a:t>
          </a:r>
          <a:r>
            <a:rPr lang="en-US" altLang="en-US" sz="2000" b="1" kern="1200" dirty="0">
              <a:solidFill>
                <a:srgbClr val="FFFF00"/>
              </a:solidFill>
            </a:rPr>
            <a:t>“ , "</a:t>
          </a:r>
          <a:r>
            <a:rPr lang="en-US" altLang="en-US" sz="2000" b="1" kern="1200" dirty="0" err="1">
              <a:solidFill>
                <a:srgbClr val="FFFF00"/>
              </a:solidFill>
            </a:rPr>
            <a:t>defaultvalue</a:t>
          </a:r>
          <a:r>
            <a:rPr lang="en-US" altLang="en-US" sz="2000" b="1" kern="1200" dirty="0">
              <a:solidFill>
                <a:srgbClr val="FFFF00"/>
              </a:solidFill>
            </a:rPr>
            <a:t>") ;</a:t>
          </a:r>
          <a:endParaRPr lang="en-US" sz="2000" b="1" kern="1200" dirty="0">
            <a:solidFill>
              <a:srgbClr val="FFFF00"/>
            </a:solidFill>
          </a:endParaRPr>
        </a:p>
      </dsp:txBody>
      <dsp:txXfrm>
        <a:off x="2805175" y="3123375"/>
        <a:ext cx="5960999" cy="1825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AF89BB3-722E-4854-96BD-7A6B524B9089}" type="datetimeFigureOut">
              <a:rPr lang="ar-EG"/>
              <a:pPr>
                <a:defRPr/>
              </a:pPr>
              <a:t>30/01/1440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B5606E1-13D6-4A9C-8EB5-793888C61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7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tags/att_form_action.asp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w3schools.com/tags/att_form_method.asp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4" name="Google Shape;20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3" name="Google Shape;33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“</a:t>
            </a:r>
            <a:r>
              <a:rPr lang="en-US" dirty="0" err="1"/>
              <a:t>myForm</a:t>
            </a:r>
            <a:r>
              <a:rPr lang="en-US" dirty="0"/>
              <a:t>” is the “</a:t>
            </a:r>
            <a:r>
              <a:rPr lang="en-US" b="1" u="sng" dirty="0"/>
              <a:t>name</a:t>
            </a:r>
            <a:r>
              <a:rPr lang="en-US" dirty="0"/>
              <a:t>” attribute of the form.</a:t>
            </a:r>
          </a:p>
          <a:p>
            <a:pPr algn="l" rtl="0"/>
            <a:r>
              <a:rPr lang="en-US" dirty="0"/>
              <a:t>“</a:t>
            </a:r>
            <a:r>
              <a:rPr lang="en-US" dirty="0" err="1"/>
              <a:t>fname</a:t>
            </a:r>
            <a:r>
              <a:rPr lang="en-US" dirty="0"/>
              <a:t>” and “</a:t>
            </a:r>
            <a:r>
              <a:rPr lang="en-US" dirty="0" err="1"/>
              <a:t>rd_gender</a:t>
            </a:r>
            <a:r>
              <a:rPr lang="en-US" dirty="0"/>
              <a:t>” is the “</a:t>
            </a:r>
            <a:r>
              <a:rPr lang="en-US" b="1" u="sng" dirty="0"/>
              <a:t>name</a:t>
            </a:r>
            <a:r>
              <a:rPr lang="en-US" dirty="0"/>
              <a:t>” attribute of the input text and radio buttons respectively.</a:t>
            </a:r>
          </a:p>
          <a:p>
            <a:pPr algn="l" rtl="0"/>
            <a:endParaRPr lang="en-US" dirty="0"/>
          </a:p>
          <a:p>
            <a:pPr algn="l" rtl="0"/>
            <a:r>
              <a:rPr lang="en-US" b="1" dirty="0"/>
              <a:t>[ Notes ]: </a:t>
            </a:r>
          </a:p>
          <a:p>
            <a:pPr algn="l" rtl="0"/>
            <a:r>
              <a:rPr lang="en-US" dirty="0"/>
              <a:t>- we give </a:t>
            </a:r>
            <a:r>
              <a:rPr lang="en-US" b="1" dirty="0"/>
              <a:t>the same “name”</a:t>
            </a:r>
            <a:r>
              <a:rPr lang="en-US" dirty="0"/>
              <a:t> attribute value to </a:t>
            </a:r>
            <a:r>
              <a:rPr lang="en-US" b="1" dirty="0"/>
              <a:t>all the radio buttons </a:t>
            </a:r>
            <a:r>
              <a:rPr lang="en-US" dirty="0"/>
              <a:t>of the same group.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lang="en-US" altLang="en-US" sz="12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 var y = </a:t>
            </a:r>
            <a:r>
              <a:rPr lang="en-US" altLang="en-US" sz="1200" b="1" dirty="0" err="1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document</a:t>
            </a:r>
            <a:r>
              <a:rPr lang="en-US" altLang="en-US" sz="1200" b="1" dirty="0" err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.forms</a:t>
            </a:r>
            <a:r>
              <a:rPr lang="en-US" altLang="en-US" sz="12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[</a:t>
            </a:r>
            <a:r>
              <a:rPr lang="en-US" altLang="en-US" sz="1200" b="1" dirty="0">
                <a:solidFill>
                  <a:srgbClr val="7030A0"/>
                </a:solidFill>
                <a:ea typeface="Cambria Math" pitchFamily="18" charset="0"/>
                <a:cs typeface="Cambria Math" pitchFamily="18" charset="0"/>
              </a:rPr>
              <a:t>"</a:t>
            </a:r>
            <a:r>
              <a:rPr lang="en-US" altLang="en-US" sz="1200" b="1" dirty="0" err="1">
                <a:solidFill>
                  <a:srgbClr val="7030A0"/>
                </a:solidFill>
                <a:ea typeface="Cambria Math" pitchFamily="18" charset="0"/>
                <a:cs typeface="Cambria Math" pitchFamily="18" charset="0"/>
              </a:rPr>
              <a:t>myForm</a:t>
            </a:r>
            <a:r>
              <a:rPr lang="en-US" altLang="en-US" sz="1200" b="1" dirty="0">
                <a:solidFill>
                  <a:srgbClr val="7030A0"/>
                </a:solidFill>
                <a:ea typeface="Cambria Math" pitchFamily="18" charset="0"/>
                <a:cs typeface="Cambria Math" pitchFamily="18" charset="0"/>
              </a:rPr>
              <a:t>"</a:t>
            </a:r>
            <a:r>
              <a:rPr lang="en-US" altLang="en-US" sz="12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] [</a:t>
            </a:r>
            <a:r>
              <a:rPr lang="en-US" altLang="en-US" sz="1200" b="1" dirty="0">
                <a:solidFill>
                  <a:srgbClr val="7030A0"/>
                </a:solidFill>
                <a:ea typeface="Cambria Math" pitchFamily="18" charset="0"/>
                <a:cs typeface="Cambria Math" pitchFamily="18" charset="0"/>
              </a:rPr>
              <a:t>"</a:t>
            </a:r>
            <a:r>
              <a:rPr lang="en-US" altLang="en-US" sz="1200" b="1" dirty="0" err="1">
                <a:solidFill>
                  <a:srgbClr val="7030A0"/>
                </a:solidFill>
                <a:ea typeface="Cambria Math" pitchFamily="18" charset="0"/>
                <a:cs typeface="Cambria Math" pitchFamily="18" charset="0"/>
              </a:rPr>
              <a:t>rd_gender</a:t>
            </a:r>
            <a:r>
              <a:rPr lang="en-US" altLang="en-US" sz="1200" b="1" dirty="0">
                <a:solidFill>
                  <a:srgbClr val="7030A0"/>
                </a:solidFill>
                <a:ea typeface="Cambria Math" pitchFamily="18" charset="0"/>
                <a:cs typeface="Cambria Math" pitchFamily="18" charset="0"/>
              </a:rPr>
              <a:t>"</a:t>
            </a:r>
            <a:r>
              <a:rPr lang="en-US" altLang="en-US" sz="12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] . </a:t>
            </a:r>
            <a:r>
              <a:rPr lang="en-US" altLang="en-US" sz="1200" b="1" u="sng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value</a:t>
            </a:r>
            <a:r>
              <a:rPr lang="en-US" altLang="en-US" sz="12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;</a:t>
            </a:r>
          </a:p>
          <a:p>
            <a:pPr algn="l" rtl="0"/>
            <a:r>
              <a:rPr lang="en-US" dirty="0"/>
              <a:t>    will return the “</a:t>
            </a:r>
            <a:r>
              <a:rPr lang="en-US" b="1" u="sng" dirty="0"/>
              <a:t>value</a:t>
            </a:r>
            <a:r>
              <a:rPr lang="en-US" dirty="0"/>
              <a:t>” attribute of the </a:t>
            </a:r>
            <a:r>
              <a:rPr lang="en-US" b="1" dirty="0"/>
              <a:t>checked</a:t>
            </a:r>
            <a:r>
              <a:rPr lang="en-US" dirty="0"/>
              <a:t> radio button.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606E1-13D6-4A9C-8EB5-793888C6131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24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606E1-13D6-4A9C-8EB5-793888C6131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fld id="{AC5A831F-2884-4D12-A2A1-3A258205A736}" type="slidenum">
              <a:rPr lang="en-US" altLang="en-US" smtClean="0">
                <a:latin typeface="Arial" charset="0"/>
                <a:cs typeface="Arial" charset="0"/>
              </a:rPr>
              <a:pPr algn="l" rtl="0" eaLnBrk="1" hangingPunct="1">
                <a:spcBef>
                  <a:spcPct val="0"/>
                </a:spcBef>
              </a:pPr>
              <a:t>57</a:t>
            </a:fld>
            <a:endParaRPr lang="en-US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set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default value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use the property (value = "5“)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attribute is used to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 elements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JavaScript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 to reference form data after a form is submitted.</a:t>
            </a: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[Note]: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 elements with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name attribute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have their values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passed when submitting a form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49" name="Google Shape;14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action</a:t>
            </a:r>
            <a:r>
              <a:rPr lang="en-US" sz="12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URL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Specifies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to send the form-data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when a form is submitted (when the submit button is clicked)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method</a:t>
            </a:r>
            <a:r>
              <a:rPr lang="en-US" sz="12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Specifies the HTTP method to use when sending form-data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form-data can be sent as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URL variables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(with method="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") or as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 post transaction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(with method="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").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 Notes on GET ]: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Appends form-data into the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URL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name/value pairs</a:t>
            </a: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length of a URL is limited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(about 3000 characters)</a:t>
            </a: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Never use GET to send sensitive data!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(will be visible in the URL)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Useful for form submissions where a user want to </a:t>
            </a:r>
            <a:r>
              <a:rPr lang="en-US" sz="12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bookmark the result</a:t>
            </a:r>
            <a:endParaRPr b="1" u="sng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is better for non-secure data, like query strings in Google.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 Notes on POST ]: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Appends form-data inside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body of the HTTP request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(data is </a:t>
            </a:r>
            <a:r>
              <a:rPr lang="en-US" sz="12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shown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in URL)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size limitations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 submissions with POST </a:t>
            </a:r>
            <a:r>
              <a:rPr lang="en-US" sz="12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cannot be bookmarked.</a:t>
            </a:r>
            <a:endParaRPr b="1" u="sng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7" name="Google Shape;18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A20199-93E1-4370-B115-DDE3D1AE40FC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E69BC5E-DB1B-40AD-809B-81E93BA24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74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4E4F0-FF15-468F-8990-9D188976EDB7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00F94-5CBB-413D-93E2-7939AAD56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45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9B2FA-46F9-4D6B-BB15-BA57D81A1ECA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17B56-CFEF-441D-B185-F21A64657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51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BD91A-36AF-4E28-AA12-14096FFBED23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F4C37-6B09-4F5B-ABFC-D47AD361E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9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BDA7F-FFAA-4FF5-A0F4-FAC818D799F6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141AC0E-2204-4381-976A-394D6B722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84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86F2D9F-7A32-4EDF-A7A9-BFD9662B7147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0AF4126-449C-48B3-8BD1-4117355D2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C45533D-6208-4106-819F-BE614E8E1ED2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98F8C8D-BE11-4DBB-9CE6-C4F5C1F0F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8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FD9E5-B46A-4250-8376-9A88A866C1C1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1DF43-7B23-4A42-B476-717FF83F0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20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D2211-0EF4-4EEA-87B0-CF59104992A6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2E9C824-4838-42A6-8B13-774C6F0C5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98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A6DF0-FB8D-434B-B228-A957FFA1D148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66926-6B3A-407D-A776-7CBFF8D97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8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C505B81-36F2-4B87-88A3-76DE00C6347B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11441CBC-B7AC-4341-9998-80155E8C5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91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9DCC35-DD17-46FA-85A8-3570DACC290C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34FF53E-CE77-4838-AC60-496B74904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75" r:id="rId2"/>
    <p:sldLayoutId id="2147484080" r:id="rId3"/>
    <p:sldLayoutId id="2147484081" r:id="rId4"/>
    <p:sldLayoutId id="2147484082" r:id="rId5"/>
    <p:sldLayoutId id="2147484076" r:id="rId6"/>
    <p:sldLayoutId id="2147484083" r:id="rId7"/>
    <p:sldLayoutId id="2147484077" r:id="rId8"/>
    <p:sldLayoutId id="2147484084" r:id="rId9"/>
    <p:sldLayoutId id="2147484078" r:id="rId10"/>
    <p:sldLayoutId id="21474840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D2DA7A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FADA7A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219200" y="1905000"/>
            <a:ext cx="6477000" cy="1828800"/>
          </a:xfrm>
        </p:spPr>
        <p:txBody>
          <a:bodyPr>
            <a:normAutofit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sz="66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WEB BUILDING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457200" y="1905000"/>
            <a:ext cx="8062913" cy="1752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altLang="en-US" b="1">
              <a:solidFill>
                <a:schemeClr val="tx1"/>
              </a:solidFill>
              <a:latin typeface="Arial Black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en-US" altLang="en-US" b="1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542131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CMPN 425-Fall 2018</a:t>
            </a:r>
          </a:p>
        </p:txBody>
      </p:sp>
      <p:sp>
        <p:nvSpPr>
          <p:cNvPr id="9221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D2DA7A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ADA7A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ADA7A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ADA7A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ADA7A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ADA7A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384DF93-1008-442E-B4F6-177D4DE95EA6}" type="slidenum">
              <a:rPr lang="en-US" altLang="en-US" sz="1400" smtClean="0">
                <a:solidFill>
                  <a:schemeClr val="tx2"/>
                </a:solidFill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457200" y="381000"/>
            <a:ext cx="4495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D2DA7A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ADA7A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ADA7A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ADA7A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ADA7A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ADA7A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Cairo University</a:t>
            </a:r>
            <a:br>
              <a:rPr lang="en-US" altLang="en-US" sz="1800" dirty="0">
                <a:latin typeface="Arial" charset="0"/>
              </a:rPr>
            </a:br>
            <a:r>
              <a:rPr lang="en-US" altLang="en-US" sz="1800" dirty="0">
                <a:latin typeface="Arial" charset="0"/>
              </a:rPr>
              <a:t>Faculty of Engineering </a:t>
            </a:r>
            <a:br>
              <a:rPr lang="en-US" altLang="en-US" sz="1800" dirty="0">
                <a:latin typeface="Arial" charset="0"/>
              </a:rPr>
            </a:br>
            <a:r>
              <a:rPr lang="en-US" altLang="en-US" sz="1800" dirty="0">
                <a:latin typeface="Arial" charset="0"/>
              </a:rPr>
              <a:t>Computer Engineering Department</a:t>
            </a:r>
          </a:p>
        </p:txBody>
      </p:sp>
      <p:pic>
        <p:nvPicPr>
          <p:cNvPr id="9223" name="Picture 5" descr="http://www.marefa.org/images/0/05/Cairo_University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9144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>
            <a:spLocks noGrp="1"/>
          </p:cNvSpPr>
          <p:nvPr>
            <p:ph type="title"/>
          </p:nvPr>
        </p:nvSpPr>
        <p:spPr>
          <a:xfrm>
            <a:off x="494607" y="168175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Get method example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8" name="Google Shape;198;p23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7823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None/>
            </a:pP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23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10</a:t>
            </a:fld>
            <a:endParaRPr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00" name="Google Shape;200;p23"/>
          <p:cNvPicPr preferRelativeResize="0"/>
          <p:nvPr/>
        </p:nvPicPr>
        <p:blipFill rotWithShape="1">
          <a:blip r:embed="rId3">
            <a:alphaModFix/>
          </a:blip>
          <a:srcRect l="31844" t="20833" r="21303" b="60417"/>
          <a:stretch/>
        </p:blipFill>
        <p:spPr>
          <a:xfrm>
            <a:off x="37407" y="1930977"/>
            <a:ext cx="91440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3"/>
          <p:cNvPicPr preferRelativeResize="0"/>
          <p:nvPr/>
        </p:nvPicPr>
        <p:blipFill rotWithShape="1">
          <a:blip r:embed="rId4">
            <a:alphaModFix/>
          </a:blip>
          <a:srcRect l="8198" t="3381" r="10761" b="91667"/>
          <a:stretch/>
        </p:blipFill>
        <p:spPr>
          <a:xfrm>
            <a:off x="-34636" y="4267200"/>
            <a:ext cx="13944600" cy="10546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6B254A-E2B8-457B-B565-0A2C235B62DB}"/>
              </a:ext>
            </a:extLst>
          </p:cNvPr>
          <p:cNvSpPr/>
          <p:nvPr/>
        </p:nvSpPr>
        <p:spPr>
          <a:xfrm>
            <a:off x="5367590" y="1981200"/>
            <a:ext cx="1719010" cy="5334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62EC05-05DA-4A90-8EC4-674069F868FB}"/>
              </a:ext>
            </a:extLst>
          </p:cNvPr>
          <p:cNvSpPr/>
          <p:nvPr/>
        </p:nvSpPr>
        <p:spPr>
          <a:xfrm>
            <a:off x="3505200" y="4527838"/>
            <a:ext cx="9601200" cy="65376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>
            <a:spLocks noGrp="1"/>
          </p:cNvSpPr>
          <p:nvPr>
            <p:ph type="title"/>
          </p:nvPr>
        </p:nvSpPr>
        <p:spPr>
          <a:xfrm>
            <a:off x="612775" y="3810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The Input Element- Submit Button</a:t>
            </a:r>
            <a:endParaRPr/>
          </a:p>
        </p:txBody>
      </p:sp>
      <p:sp>
        <p:nvSpPr>
          <p:cNvPr id="208" name="Google Shape;208;p24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11</a:t>
            </a:fld>
            <a:endParaRPr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9" name="Google Shape;209;p24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14173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658368" marR="0" lvl="1" indent="-132587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Georgia"/>
              <a:buNone/>
            </a:pPr>
            <a:endParaRPr sz="1800" b="0" i="0" u="none" strike="noStrike" cap="none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658368" marR="0" lvl="1" indent="-132587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Georgia"/>
              <a:buNone/>
            </a:pPr>
            <a:endParaRPr sz="1800" b="0" i="0" u="none" strike="noStrike" cap="none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658368" marR="0" lvl="1" indent="-246887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Georgia"/>
              <a:buNone/>
            </a:pPr>
            <a:endParaRPr sz="1800" b="0" i="0" u="none" strike="noStrike" cap="none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658368" marR="0" lvl="1" indent="-132587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Georgia"/>
              <a:buNone/>
            </a:pPr>
            <a:endParaRPr sz="1800" b="0" i="0" u="none" strike="noStrike" cap="none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12903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None/>
            </a:pPr>
            <a:endParaRPr sz="20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210" name="Google Shape;210;p24"/>
          <p:cNvGrpSpPr/>
          <p:nvPr/>
        </p:nvGrpSpPr>
        <p:grpSpPr>
          <a:xfrm>
            <a:off x="1752600" y="1828800"/>
            <a:ext cx="5562600" cy="2565231"/>
            <a:chOff x="1752600" y="1371600"/>
            <a:chExt cx="5562600" cy="2565231"/>
          </a:xfrm>
        </p:grpSpPr>
        <p:sp>
          <p:nvSpPr>
            <p:cNvPr id="211" name="Google Shape;211;p24"/>
            <p:cNvSpPr/>
            <p:nvPr/>
          </p:nvSpPr>
          <p:spPr>
            <a:xfrm>
              <a:off x="2743200" y="1371600"/>
              <a:ext cx="3124200" cy="1295400"/>
            </a:xfrm>
            <a:prstGeom prst="irregularSeal1">
              <a:avLst/>
            </a:prstGeom>
            <a:gradFill>
              <a:gsLst>
                <a:gs pos="0">
                  <a:srgbClr val="C7C7D9"/>
                </a:gs>
                <a:gs pos="55000">
                  <a:srgbClr val="7C7DAD"/>
                </a:gs>
                <a:gs pos="100000">
                  <a:srgbClr val="4D4E8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Take Care</a:t>
              </a:r>
              <a:endParaRPr sz="20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12" name="Google Shape;212;p24"/>
            <p:cNvSpPr/>
            <p:nvPr/>
          </p:nvSpPr>
          <p:spPr>
            <a:xfrm>
              <a:off x="1752600" y="3105834"/>
              <a:ext cx="5562600" cy="830997"/>
            </a:xfrm>
            <a:prstGeom prst="rect">
              <a:avLst/>
            </a:prstGeom>
            <a:gradFill>
              <a:gsLst>
                <a:gs pos="0">
                  <a:srgbClr val="FEFEFE"/>
                </a:gs>
                <a:gs pos="55000">
                  <a:srgbClr val="F0F0F5"/>
                </a:gs>
                <a:gs pos="100000">
                  <a:srgbClr val="BFBFDC"/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To be submitted correctly, each input field must have a </a:t>
              </a:r>
              <a:r>
                <a:rPr lang="en-US" sz="2400" b="1" i="1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name attribute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5"/>
          <p:cNvSpPr txBox="1">
            <a:spLocks noGrp="1"/>
          </p:cNvSpPr>
          <p:nvPr>
            <p:ph type="title"/>
          </p:nvPr>
        </p:nvSpPr>
        <p:spPr>
          <a:xfrm>
            <a:off x="173736" y="152400"/>
            <a:ext cx="8763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rebuchet MS"/>
              <a:buNone/>
            </a:pPr>
            <a:r>
              <a:rPr lang="en-US" sz="36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The &lt;select&gt; Element (Drop-Down List)</a:t>
            </a:r>
            <a:endParaRPr sz="36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8" name="Google Shape;218;p25"/>
          <p:cNvSpPr txBox="1">
            <a:spLocks noGrp="1"/>
          </p:cNvSpPr>
          <p:nvPr>
            <p:ph type="body" idx="1"/>
          </p:nvPr>
        </p:nvSpPr>
        <p:spPr>
          <a:xfrm>
            <a:off x="350945" y="1972340"/>
            <a:ext cx="8610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11823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70"/>
              <a:buFont typeface="Georgia"/>
              <a:buNone/>
            </a:pPr>
            <a:endParaRPr sz="217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118236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170"/>
              <a:buFont typeface="Georgia"/>
              <a:buNone/>
            </a:pPr>
            <a:endParaRPr sz="217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118236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170"/>
              <a:buFont typeface="Georgia"/>
              <a:buNone/>
            </a:pPr>
            <a:endParaRPr sz="217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118236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170"/>
              <a:buFont typeface="Georgia"/>
              <a:buNone/>
            </a:pPr>
            <a:endParaRPr sz="217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118236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170"/>
              <a:buFont typeface="Georgia"/>
              <a:buNone/>
            </a:pPr>
            <a:endParaRPr sz="217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118236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170"/>
              <a:buFont typeface="Georgia"/>
              <a:buNone/>
            </a:pPr>
            <a:endParaRPr sz="217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118236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170"/>
              <a:buFont typeface="Georgia"/>
              <a:buNone/>
            </a:pPr>
            <a:endParaRPr sz="217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118236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170"/>
              <a:buFont typeface="Georgia"/>
              <a:buNone/>
            </a:pPr>
            <a:endParaRPr sz="217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118236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170"/>
              <a:buFont typeface="Georgia"/>
              <a:buNone/>
            </a:pPr>
            <a:endParaRPr sz="217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118236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170"/>
              <a:buFont typeface="Georgia"/>
              <a:buNone/>
            </a:pPr>
            <a:endParaRPr sz="217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118236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170"/>
              <a:buFont typeface="Georgia"/>
              <a:buNone/>
            </a:pPr>
            <a:endParaRPr sz="217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256031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170"/>
              <a:buFont typeface="Georgia"/>
              <a:buChar char="•"/>
            </a:pPr>
            <a:r>
              <a:rPr lang="en-US" sz="217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</a:t>
            </a:r>
            <a:r>
              <a:rPr lang="en-US" sz="2170" b="1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&lt;option&gt;</a:t>
            </a:r>
            <a:r>
              <a:rPr lang="en-US" sz="217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elements defines the options to select.</a:t>
            </a:r>
            <a:endParaRPr dirty="0"/>
          </a:p>
          <a:p>
            <a:pPr marL="365760" marR="0" lvl="0" indent="-256031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170"/>
              <a:buFont typeface="Georgia"/>
              <a:buChar char="•"/>
            </a:pPr>
            <a:r>
              <a:rPr lang="en-US" sz="217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list will normally show the first item as selected.</a:t>
            </a:r>
            <a:endParaRPr dirty="0"/>
          </a:p>
          <a:p>
            <a:pPr marL="365760" marR="0" lvl="0" indent="-256031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170"/>
              <a:buFont typeface="Georgia"/>
              <a:buChar char="•"/>
            </a:pPr>
            <a:r>
              <a:rPr lang="en-US" sz="217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You can add a </a:t>
            </a:r>
            <a:r>
              <a:rPr lang="en-US" sz="2170" b="1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selected</a:t>
            </a:r>
            <a:r>
              <a:rPr lang="en-US" sz="217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attribute to define a predefined option. </a:t>
            </a:r>
            <a:endParaRPr dirty="0"/>
          </a:p>
          <a:p>
            <a:pPr marL="365760" marR="0" lvl="0" indent="-118236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170"/>
              <a:buFont typeface="Georgia"/>
              <a:buNone/>
            </a:pPr>
            <a:endParaRPr sz="217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9" name="Google Shape;219;p25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12</a:t>
            </a:fld>
            <a:endParaRPr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0" name="Google Shape;220;p25"/>
          <p:cNvSpPr txBox="1"/>
          <p:nvPr/>
        </p:nvSpPr>
        <p:spPr>
          <a:xfrm>
            <a:off x="228600" y="1676400"/>
            <a:ext cx="8153400" cy="342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</a:pPr>
            <a:r>
              <a:rPr lang="en-US" sz="160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&lt;html&gt;</a:t>
            </a:r>
            <a:endParaRPr dirty="0"/>
          </a:p>
          <a:p>
            <a:pPr marL="320040" marR="0" lvl="0" indent="-32004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</a:pPr>
            <a:r>
              <a:rPr lang="en-US" sz="160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	&lt;body&gt;</a:t>
            </a:r>
            <a:endParaRPr dirty="0"/>
          </a:p>
          <a:p>
            <a:pPr marL="320040" marR="0" lvl="0" indent="-32004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</a:pPr>
            <a:r>
              <a:rPr lang="en-US" sz="16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		&lt;form action=""&gt;</a:t>
            </a:r>
            <a:endParaRPr dirty="0"/>
          </a:p>
          <a:p>
            <a:pPr marL="320040" marR="0" lvl="0" indent="-32004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</a:pPr>
            <a:r>
              <a:rPr lang="en-US" sz="16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			&lt;</a:t>
            </a:r>
            <a:r>
              <a:rPr lang="en-US" sz="160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select</a:t>
            </a:r>
            <a:r>
              <a:rPr lang="en-US" sz="1600" b="1" i="0" u="none" strike="noStrike" cap="none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6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name="cars"&gt;</a:t>
            </a:r>
            <a:endParaRPr dirty="0"/>
          </a:p>
          <a:p>
            <a:pPr marL="320040" marR="0" lvl="0" indent="-32004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</a:pPr>
            <a:r>
              <a:rPr lang="en-US" sz="16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				&lt;</a:t>
            </a:r>
            <a:r>
              <a:rPr lang="en-US" sz="160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option</a:t>
            </a:r>
            <a:r>
              <a:rPr lang="en-US" sz="16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 value="</a:t>
            </a:r>
            <a:r>
              <a:rPr lang="en-US" sz="1600" b="1" i="0" u="none" strike="noStrike" cap="none" dirty="0" err="1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volvo</a:t>
            </a:r>
            <a:r>
              <a:rPr lang="en-US" sz="16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"&gt; Volvo &lt;/</a:t>
            </a:r>
            <a:r>
              <a:rPr lang="en-US" sz="1600" b="1" dirty="0">
                <a:solidFill>
                  <a:srgbClr val="C00000"/>
                </a:solidFill>
                <a:latin typeface="Georgia"/>
                <a:sym typeface="Georgia"/>
              </a:rPr>
              <a:t>option</a:t>
            </a:r>
            <a:r>
              <a:rPr lang="en-US" sz="16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&gt;</a:t>
            </a:r>
            <a:endParaRPr dirty="0"/>
          </a:p>
          <a:p>
            <a:pPr marL="320040" marR="0" lvl="0" indent="-32004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</a:pPr>
            <a:r>
              <a:rPr lang="en-US" sz="16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				&lt;</a:t>
            </a:r>
            <a:r>
              <a:rPr lang="en-US" sz="1600" b="1" dirty="0">
                <a:solidFill>
                  <a:srgbClr val="C00000"/>
                </a:solidFill>
                <a:latin typeface="Georgia"/>
                <a:sym typeface="Georgia"/>
              </a:rPr>
              <a:t>option</a:t>
            </a:r>
            <a:r>
              <a:rPr lang="en-US" sz="16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 value="</a:t>
            </a:r>
            <a:r>
              <a:rPr lang="en-US" sz="1600" b="1" i="0" u="none" strike="noStrike" cap="none" dirty="0" err="1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saab</a:t>
            </a:r>
            <a:r>
              <a:rPr lang="en-US" sz="16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"&gt; Saab &lt;/</a:t>
            </a:r>
            <a:r>
              <a:rPr lang="en-US" sz="1600" b="1" dirty="0">
                <a:solidFill>
                  <a:srgbClr val="C00000"/>
                </a:solidFill>
                <a:latin typeface="Georgia"/>
                <a:sym typeface="Georgia"/>
              </a:rPr>
              <a:t>option</a:t>
            </a:r>
            <a:r>
              <a:rPr lang="en-US" sz="16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&gt;</a:t>
            </a:r>
            <a:endParaRPr dirty="0"/>
          </a:p>
          <a:p>
            <a:pPr marL="320040" marR="0" lvl="0" indent="-32004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</a:pPr>
            <a:r>
              <a:rPr lang="en-US" sz="16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				&lt;</a:t>
            </a:r>
            <a:r>
              <a:rPr lang="en-US" sz="1600" b="1" dirty="0">
                <a:solidFill>
                  <a:srgbClr val="C00000"/>
                </a:solidFill>
                <a:latin typeface="Georgia"/>
                <a:sym typeface="Georgia"/>
              </a:rPr>
              <a:t>option</a:t>
            </a:r>
            <a:r>
              <a:rPr lang="en-US" sz="16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 value="fiat"&gt; Fiat &lt;/</a:t>
            </a:r>
            <a:r>
              <a:rPr lang="en-US" sz="1600" b="1" dirty="0">
                <a:solidFill>
                  <a:srgbClr val="C00000"/>
                </a:solidFill>
                <a:latin typeface="Georgia"/>
                <a:sym typeface="Georgia"/>
              </a:rPr>
              <a:t>option</a:t>
            </a:r>
            <a:r>
              <a:rPr lang="en-US" sz="16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&gt;</a:t>
            </a:r>
            <a:endParaRPr dirty="0"/>
          </a:p>
          <a:p>
            <a:pPr marL="320040" marR="0" lvl="0" indent="-32004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				&lt;</a:t>
            </a:r>
            <a:r>
              <a:rPr lang="en-US" sz="1600" b="1" dirty="0">
                <a:solidFill>
                  <a:srgbClr val="C00000"/>
                </a:solidFill>
                <a:latin typeface="Georgia"/>
                <a:sym typeface="Georgia"/>
              </a:rPr>
              <a:t>option</a:t>
            </a:r>
            <a:r>
              <a:rPr lang="en-US" sz="16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 value="</a:t>
            </a:r>
            <a:r>
              <a:rPr lang="en-US" sz="1600" b="1" i="0" u="none" strike="noStrike" cap="none" dirty="0" err="1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audi</a:t>
            </a:r>
            <a:r>
              <a:rPr lang="en-US" sz="1600" b="1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" </a:t>
            </a:r>
            <a:r>
              <a:rPr lang="en-US" sz="1600" b="1" i="1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selected</a:t>
            </a:r>
            <a:r>
              <a:rPr lang="en-US" sz="1600" b="1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&gt; Audi </a:t>
            </a:r>
            <a:r>
              <a:rPr lang="en-US" sz="16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&lt;/</a:t>
            </a:r>
            <a:r>
              <a:rPr lang="en-US" sz="1600" b="1" dirty="0">
                <a:solidFill>
                  <a:srgbClr val="C00000"/>
                </a:solidFill>
                <a:latin typeface="Georgia"/>
                <a:sym typeface="Georgia"/>
              </a:rPr>
              <a:t>option</a:t>
            </a:r>
            <a:r>
              <a:rPr lang="en-US" sz="16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&gt;</a:t>
            </a:r>
            <a:endParaRPr dirty="0"/>
          </a:p>
          <a:p>
            <a:pPr marL="320040" marR="0" lvl="0" indent="-32004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</a:pPr>
            <a:r>
              <a:rPr lang="en-US" sz="16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			&lt;/</a:t>
            </a:r>
            <a:r>
              <a:rPr lang="en-US" sz="160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select</a:t>
            </a:r>
            <a:r>
              <a:rPr lang="en-US" sz="16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&gt;</a:t>
            </a:r>
            <a:endParaRPr dirty="0"/>
          </a:p>
          <a:p>
            <a:pPr marL="320040" marR="0" lvl="0" indent="-32004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</a:pPr>
            <a:r>
              <a:rPr lang="en-US" sz="16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		&lt;/form&gt;</a:t>
            </a:r>
            <a:endParaRPr dirty="0"/>
          </a:p>
          <a:p>
            <a:pPr marL="320040" marR="0" lvl="0" indent="-32004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</a:pPr>
            <a:r>
              <a:rPr lang="en-US" sz="160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	&lt;/body&gt;</a:t>
            </a:r>
            <a:endParaRPr dirty="0"/>
          </a:p>
          <a:p>
            <a:pPr marL="320040" marR="0" lvl="0" indent="-32004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</a:pPr>
            <a:r>
              <a:rPr lang="en-US" sz="160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&lt;/html&gt;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6"/>
          <p:cNvSpPr txBox="1">
            <a:spLocks noGrp="1"/>
          </p:cNvSpPr>
          <p:nvPr>
            <p:ph type="title"/>
          </p:nvPr>
        </p:nvSpPr>
        <p:spPr>
          <a:xfrm>
            <a:off x="326136" y="203752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The &lt;button&gt; Element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6" name="Google Shape;226;p2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7823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None/>
            </a:pP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7823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None/>
            </a:pP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7823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None/>
            </a:pP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7823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None/>
            </a:pP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7823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None/>
            </a:pP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7823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None/>
            </a:pP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7823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None/>
            </a:pP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7823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None/>
            </a:pP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7823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None/>
            </a:pP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7" name="Google Shape;227;p26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13</a:t>
            </a:fld>
            <a:endParaRPr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8" name="Google Shape;228;p26"/>
          <p:cNvSpPr txBox="1"/>
          <p:nvPr/>
        </p:nvSpPr>
        <p:spPr>
          <a:xfrm>
            <a:off x="533400" y="1828800"/>
            <a:ext cx="7467600" cy="2438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</a:pPr>
            <a:r>
              <a:rPr lang="en-US" sz="160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&lt;html&gt;</a:t>
            </a:r>
            <a:endParaRPr dirty="0"/>
          </a:p>
          <a:p>
            <a:pPr marL="320040" marR="0" lvl="0" indent="-32004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</a:pPr>
            <a:r>
              <a:rPr lang="en-US" sz="160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	&lt;body&gt;</a:t>
            </a:r>
            <a:endParaRPr dirty="0"/>
          </a:p>
          <a:p>
            <a:pPr marL="320040" marR="0" lvl="0" indent="-32004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</a:pPr>
            <a:r>
              <a:rPr lang="en-US" sz="16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		</a:t>
            </a:r>
            <a:endParaRPr dirty="0"/>
          </a:p>
          <a:p>
            <a:pPr marL="320040" marR="0" lvl="0" indent="-32004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	</a:t>
            </a:r>
            <a:r>
              <a:rPr lang="en-US" sz="1600" b="1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	&lt;</a:t>
            </a:r>
            <a:r>
              <a:rPr lang="en-US" sz="1600" b="1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button</a:t>
            </a:r>
            <a:r>
              <a:rPr lang="en-US" sz="1600" b="1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 type="button" </a:t>
            </a:r>
            <a:r>
              <a:rPr lang="en-US" sz="1600" b="1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onclick</a:t>
            </a:r>
            <a:r>
              <a:rPr lang="en-US" sz="1600" b="1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="alert('Hello World!')"</a:t>
            </a:r>
            <a:r>
              <a:rPr lang="en-US" sz="1600" b="1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&gt;  </a:t>
            </a:r>
            <a:endParaRPr dirty="0"/>
          </a:p>
          <a:p>
            <a:pPr marL="320040" marR="0" lvl="0" indent="-32004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                     Click Me!&lt;/</a:t>
            </a:r>
            <a:r>
              <a:rPr lang="en-US" sz="1600" b="1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button</a:t>
            </a:r>
            <a:r>
              <a:rPr lang="en-US" sz="1600" b="1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&gt; 		   </a:t>
            </a:r>
            <a:endParaRPr dirty="0"/>
          </a:p>
          <a:p>
            <a:pPr marL="320040" marR="0" lvl="0" indent="-32004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	</a:t>
            </a:r>
            <a:r>
              <a:rPr lang="en-US" sz="16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	</a:t>
            </a:r>
            <a:endParaRPr dirty="0"/>
          </a:p>
          <a:p>
            <a:pPr marL="320040" marR="0" lvl="0" indent="-32004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</a:pPr>
            <a:r>
              <a:rPr lang="en-US" sz="160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	&lt;/body&gt;</a:t>
            </a:r>
            <a:endParaRPr dirty="0"/>
          </a:p>
          <a:p>
            <a:pPr marL="320040" marR="0" lvl="0" indent="-32004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</a:pPr>
            <a:r>
              <a:rPr lang="en-US" sz="160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&lt;/html&gt;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9"/>
          <p:cNvSpPr txBox="1">
            <a:spLocks noGrp="1"/>
          </p:cNvSpPr>
          <p:nvPr>
            <p:ph type="title"/>
          </p:nvPr>
        </p:nvSpPr>
        <p:spPr>
          <a:xfrm>
            <a:off x="381000" y="185152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HTML  Entities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7" name="Google Shape;327;p39"/>
          <p:cNvSpPr txBox="1">
            <a:spLocks noGrp="1"/>
          </p:cNvSpPr>
          <p:nvPr>
            <p:ph type="body" idx="1"/>
          </p:nvPr>
        </p:nvSpPr>
        <p:spPr>
          <a:xfrm>
            <a:off x="381000" y="16002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5603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Georgia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Reserved characters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(for example ‘ &lt;  ‘) in HTML must be replaced with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character entities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dirty="0"/>
          </a:p>
          <a:p>
            <a:pPr marL="365760" marR="0" lvl="0" indent="-10363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Georgia"/>
              <a:buNone/>
            </a:pPr>
            <a:endParaRPr sz="24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25603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Georgia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Characters, not present on your keyboard, can also be replaced by entities.</a:t>
            </a:r>
            <a:endParaRPr dirty="0"/>
          </a:p>
          <a:p>
            <a:pPr marL="365760" marR="0" lvl="0" indent="-10363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Georgia"/>
              <a:buNone/>
            </a:pPr>
            <a:endParaRPr sz="24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25603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Georgia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 character entity looks like this:</a:t>
            </a:r>
            <a:endParaRPr dirty="0"/>
          </a:p>
          <a:p>
            <a:pPr marL="365760" marR="0" lvl="0" indent="-10363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Georgia"/>
              <a:buNone/>
            </a:pPr>
            <a:endParaRPr sz="24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10363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Georgia"/>
              <a:buNone/>
            </a:pPr>
            <a:endParaRPr sz="24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7823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None/>
            </a:pPr>
            <a:endParaRPr sz="28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8" name="Google Shape;328;p39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14</a:t>
            </a:fld>
            <a:endParaRPr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29" name="Google Shape;329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4495800"/>
            <a:ext cx="2743200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9"/>
          <p:cNvSpPr/>
          <p:nvPr/>
        </p:nvSpPr>
        <p:spPr>
          <a:xfrm>
            <a:off x="4572000" y="3962400"/>
            <a:ext cx="4267200" cy="2819400"/>
          </a:xfrm>
          <a:prstGeom prst="flowChartPunchedTape">
            <a:avLst/>
          </a:prstGeom>
          <a:gradFill>
            <a:gsLst>
              <a:gs pos="0">
                <a:srgbClr val="C7C7D9"/>
              </a:gs>
              <a:gs pos="55000">
                <a:srgbClr val="7C7DAD"/>
              </a:gs>
              <a:gs pos="100000">
                <a:srgbClr val="4D4E8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The advantage of using an entity name, instead of a number, is that the name is easier to remember.</a:t>
            </a:r>
            <a:br>
              <a:rPr lang="en-US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The disadvantage is that browsers may not support all entity names, but the support for numbers is good.</a:t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0"/>
          <p:cNvSpPr txBox="1">
            <a:spLocks noGrp="1"/>
          </p:cNvSpPr>
          <p:nvPr>
            <p:ph type="title"/>
          </p:nvPr>
        </p:nvSpPr>
        <p:spPr>
          <a:xfrm>
            <a:off x="237081" y="185152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HTML Useful Character Entities</a:t>
            </a:r>
            <a:endParaRPr dirty="0"/>
          </a:p>
        </p:txBody>
      </p:sp>
      <p:pic>
        <p:nvPicPr>
          <p:cNvPr id="337" name="Google Shape;337;p4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60363" y="2133600"/>
            <a:ext cx="8250237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0"/>
          <p:cNvSpPr txBox="1"/>
          <p:nvPr/>
        </p:nvSpPr>
        <p:spPr>
          <a:xfrm>
            <a:off x="381000" y="1600200"/>
            <a:ext cx="5700713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Note:</a:t>
            </a: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 Entity names are case sensitive!</a:t>
            </a:r>
            <a:endParaRPr/>
          </a:p>
        </p:txBody>
      </p:sp>
      <p:sp>
        <p:nvSpPr>
          <p:cNvPr id="339" name="Google Shape;339;p40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15</a:t>
            </a:fld>
            <a:endParaRPr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5"/>
          <p:cNvSpPr txBox="1">
            <a:spLocks noGrp="1"/>
          </p:cNvSpPr>
          <p:nvPr>
            <p:ph type="title"/>
          </p:nvPr>
        </p:nvSpPr>
        <p:spPr>
          <a:xfrm>
            <a:off x="457200" y="185152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HTML Meta Element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6" name="Google Shape;296;p35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5603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90"/>
              <a:buFont typeface="Georgia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Metadata is </a:t>
            </a:r>
            <a:r>
              <a:rPr lang="en-US" sz="2590" b="1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data (information) about data.</a:t>
            </a:r>
            <a:endParaRPr b="1" dirty="0"/>
          </a:p>
          <a:p>
            <a:pPr marL="365760" marR="0" lvl="0" indent="-91566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590"/>
              <a:buFont typeface="Georgia"/>
              <a:buNone/>
            </a:pPr>
            <a:endParaRPr sz="259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256032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590"/>
              <a:buFont typeface="Georgia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</a:t>
            </a:r>
            <a:r>
              <a:rPr lang="en-US" sz="2590" b="1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&lt;meta&gt; 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tag provides metadata about the HTML document. Metadata will </a:t>
            </a:r>
            <a:r>
              <a:rPr lang="en-US" sz="2590" b="1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not be displayed 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on the page, but will be machine </a:t>
            </a:r>
            <a:r>
              <a:rPr lang="en-US" sz="259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parsable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dirty="0"/>
          </a:p>
          <a:p>
            <a:pPr marL="365760" marR="0" lvl="0" indent="-91566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590"/>
              <a:buFont typeface="Georgia"/>
              <a:buNone/>
            </a:pPr>
            <a:endParaRPr sz="259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256032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590"/>
              <a:buFont typeface="Georgia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Meta elements are typically used to specify page description, keywords, author of the document, last modified, and other metadata.</a:t>
            </a:r>
            <a:endParaRPr dirty="0"/>
          </a:p>
          <a:p>
            <a:pPr marL="365760" marR="0" lvl="0" indent="-91566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590"/>
              <a:buFont typeface="Georgia"/>
              <a:buNone/>
            </a:pPr>
            <a:endParaRPr sz="259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256032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590"/>
              <a:buFont typeface="Georgia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metadata can be used by browsers (how to display content or reload page), search engines (keywords), or other web services.</a:t>
            </a:r>
            <a:endParaRPr dirty="0"/>
          </a:p>
          <a:p>
            <a:pPr marL="365760" marR="0" lvl="0" indent="-91566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590"/>
              <a:buFont typeface="Georgia"/>
              <a:buNone/>
            </a:pPr>
            <a:endParaRPr sz="259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7" name="Google Shape;297;p35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16</a:t>
            </a:fld>
            <a:endParaRPr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6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The HTML Meta Element</a:t>
            </a:r>
            <a:endParaRPr/>
          </a:p>
        </p:txBody>
      </p:sp>
      <p:sp>
        <p:nvSpPr>
          <p:cNvPr id="303" name="Google Shape;303;p36"/>
          <p:cNvSpPr txBox="1">
            <a:spLocks noGrp="1"/>
          </p:cNvSpPr>
          <p:nvPr>
            <p:ph type="body" idx="1"/>
          </p:nvPr>
        </p:nvSpPr>
        <p:spPr>
          <a:xfrm>
            <a:off x="152400" y="1295400"/>
            <a:ext cx="89916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12903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None/>
            </a:pPr>
            <a:endParaRPr sz="20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25603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following meta element defines a description of a page:</a:t>
            </a:r>
            <a:endParaRPr dirty="0"/>
          </a:p>
          <a:p>
            <a:pPr marL="365760" marR="0" lvl="0" indent="-7823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None/>
            </a:pPr>
            <a:endParaRPr sz="28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7823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None/>
            </a:pPr>
            <a:endParaRPr sz="28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14173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None/>
            </a:pPr>
            <a:endParaRPr sz="18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14173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None/>
            </a:pPr>
            <a:endParaRPr sz="18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14173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None/>
            </a:pPr>
            <a:endParaRPr sz="18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14173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None/>
            </a:pPr>
            <a:endParaRPr sz="18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25603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following meta element defines keywords for a page:</a:t>
            </a:r>
            <a:endParaRPr dirty="0"/>
          </a:p>
        </p:txBody>
      </p:sp>
      <p:sp>
        <p:nvSpPr>
          <p:cNvPr id="304" name="Google Shape;304;p36"/>
          <p:cNvSpPr txBox="1"/>
          <p:nvPr/>
        </p:nvSpPr>
        <p:spPr>
          <a:xfrm>
            <a:off x="457200" y="2057400"/>
            <a:ext cx="8229600" cy="1828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7675" marR="0" lvl="0" indent="-382588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&lt;head&gt;</a:t>
            </a:r>
            <a:endParaRPr dirty="0"/>
          </a:p>
          <a:p>
            <a:pPr marL="447675" marR="0" lvl="0" indent="-382588" algn="l" rtl="0">
              <a:lnSpc>
                <a:spcPct val="16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   &lt;meta </a:t>
            </a:r>
            <a:r>
              <a:rPr lang="en-US" sz="1800" b="1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name="description" </a:t>
            </a:r>
            <a:r>
              <a:rPr lang="en-US" sz="1800" b="1" dirty="0">
                <a:solidFill>
                  <a:srgbClr val="7030A0"/>
                </a:solidFill>
                <a:latin typeface="Georgia"/>
                <a:ea typeface="Georgia"/>
                <a:cs typeface="Georgia"/>
                <a:sym typeface="Georgia"/>
              </a:rPr>
              <a:t>content=</a:t>
            </a:r>
            <a:r>
              <a:rPr lang="en-US" sz="1800" b="1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"Free Web tutorials on HTML, CSS, XML" /&gt;</a:t>
            </a:r>
            <a:endParaRPr dirty="0"/>
          </a:p>
          <a:p>
            <a:pPr marL="447675" marR="0" lvl="0" indent="-382588" algn="l" rtl="0">
              <a:lnSpc>
                <a:spcPct val="16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&lt;/head&gt;</a:t>
            </a:r>
            <a:endParaRPr dirty="0"/>
          </a:p>
        </p:txBody>
      </p:sp>
      <p:sp>
        <p:nvSpPr>
          <p:cNvPr id="305" name="Google Shape;305;p36"/>
          <p:cNvSpPr txBox="1"/>
          <p:nvPr/>
        </p:nvSpPr>
        <p:spPr>
          <a:xfrm>
            <a:off x="381000" y="4724400"/>
            <a:ext cx="8458200" cy="1524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7675" marR="0" lvl="0" indent="-382588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&lt;head&gt;</a:t>
            </a:r>
            <a:endParaRPr dirty="0"/>
          </a:p>
          <a:p>
            <a:pPr marL="447675" marR="0" lvl="0" indent="-382588" algn="l" rtl="0">
              <a:lnSpc>
                <a:spcPct val="16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	&lt;meta </a:t>
            </a:r>
            <a:r>
              <a:rPr lang="en-US" sz="1800" b="1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name="keywords"</a:t>
            </a:r>
            <a:r>
              <a:rPr lang="en-US" sz="1800" b="1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800" b="1" dirty="0">
                <a:solidFill>
                  <a:srgbClr val="7030A0"/>
                </a:solidFill>
                <a:latin typeface="Georgia"/>
                <a:ea typeface="Georgia"/>
                <a:cs typeface="Georgia"/>
                <a:sym typeface="Georgia"/>
              </a:rPr>
              <a:t>content=</a:t>
            </a:r>
            <a:r>
              <a:rPr lang="en-US" sz="1800" b="1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"HTML, CSS, XML" /&gt; </a:t>
            </a:r>
            <a:endParaRPr dirty="0"/>
          </a:p>
          <a:p>
            <a:pPr marL="447675" marR="0" lvl="0" indent="-382588" algn="l" rtl="0">
              <a:lnSpc>
                <a:spcPct val="16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&lt;/head&gt;</a:t>
            </a:r>
            <a:endParaRPr dirty="0"/>
          </a:p>
        </p:txBody>
      </p:sp>
      <p:sp>
        <p:nvSpPr>
          <p:cNvPr id="306" name="Google Shape;306;p36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17</a:t>
            </a:fld>
            <a:endParaRPr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7"/>
          <p:cNvSpPr txBox="1">
            <a:spLocks noGrp="1"/>
          </p:cNvSpPr>
          <p:nvPr>
            <p:ph type="title"/>
          </p:nvPr>
        </p:nvSpPr>
        <p:spPr>
          <a:xfrm>
            <a:off x="0" y="218282"/>
            <a:ext cx="9144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rebuchet MS"/>
              <a:buNone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The HTML meta Element-Redirect to a new web address</a:t>
            </a:r>
            <a:endParaRPr dirty="0"/>
          </a:p>
        </p:txBody>
      </p:sp>
      <p:sp>
        <p:nvSpPr>
          <p:cNvPr id="312" name="Google Shape;312;p37"/>
          <p:cNvSpPr txBox="1"/>
          <p:nvPr/>
        </p:nvSpPr>
        <p:spPr>
          <a:xfrm>
            <a:off x="228600" y="1639672"/>
            <a:ext cx="8534400" cy="4953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7675" marR="0" lvl="0" indent="-38258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&lt;html&gt;</a:t>
            </a:r>
            <a:endParaRPr dirty="0"/>
          </a:p>
          <a:p>
            <a:pPr marL="447675" marR="0" lvl="0" indent="-382588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&lt;head&gt;</a:t>
            </a:r>
            <a:endParaRPr dirty="0"/>
          </a:p>
          <a:p>
            <a:pPr marL="447675" marR="0" lvl="0" indent="-382588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      </a:t>
            </a:r>
            <a:r>
              <a:rPr lang="en-US" sz="1800" b="1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&lt;meta </a:t>
            </a:r>
            <a:r>
              <a:rPr lang="en-US" sz="1800" b="1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http-</a:t>
            </a:r>
            <a:r>
              <a:rPr lang="en-US" sz="1800" b="1" dirty="0" err="1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equiv</a:t>
            </a:r>
            <a:r>
              <a:rPr lang="en-US" sz="1800" b="1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="Refresh"</a:t>
            </a:r>
            <a:r>
              <a:rPr lang="en-US" sz="1800" b="1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800" b="1" dirty="0">
                <a:solidFill>
                  <a:srgbClr val="7030A0"/>
                </a:solidFill>
                <a:latin typeface="Georgia"/>
                <a:ea typeface="Georgia"/>
                <a:cs typeface="Georgia"/>
                <a:sym typeface="Georgia"/>
              </a:rPr>
              <a:t>content=</a:t>
            </a:r>
            <a:r>
              <a:rPr lang="en-US" sz="1800" b="1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"5;url=http://www.google.com" /&gt;</a:t>
            </a:r>
            <a:endParaRPr dirty="0"/>
          </a:p>
          <a:p>
            <a:pPr marL="447675" marR="0" lvl="0" indent="-382588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&lt;/head&gt;</a:t>
            </a:r>
            <a:endParaRPr dirty="0"/>
          </a:p>
          <a:p>
            <a:pPr marL="447675" marR="0" lvl="0" indent="-382588" algn="l" rtl="0">
              <a:spcBef>
                <a:spcPts val="360"/>
              </a:spcBef>
              <a:spcAft>
                <a:spcPts val="0"/>
              </a:spcAft>
              <a:buNone/>
            </a:pPr>
            <a:endParaRPr sz="1800" b="1" dirty="0">
              <a:solidFill>
                <a:srgbClr val="C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47675" marR="0" lvl="0" indent="-382588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&lt;body&gt;</a:t>
            </a:r>
            <a:endParaRPr dirty="0"/>
          </a:p>
          <a:p>
            <a:pPr marL="447675" marR="0" lvl="0" indent="-382588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	&lt;h1&gt;Sorry! We have moved!&lt;/h1&gt;</a:t>
            </a:r>
            <a:endParaRPr dirty="0"/>
          </a:p>
          <a:p>
            <a:pPr marL="447675" marR="0" lvl="0" indent="-382588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	&lt;h2&gt;The new URL is: </a:t>
            </a:r>
            <a:endParaRPr dirty="0"/>
          </a:p>
          <a:p>
            <a:pPr marL="447675" marR="0" lvl="0" indent="-382588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	    &lt;a </a:t>
            </a:r>
            <a:r>
              <a:rPr lang="en-US" sz="1800" b="1" dirty="0" err="1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href</a:t>
            </a:r>
            <a:r>
              <a:rPr lang="en-US" sz="1800" b="1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="http://www.google.com"&gt;http://www.google.com&lt;/a&gt;</a:t>
            </a:r>
            <a:endParaRPr dirty="0"/>
          </a:p>
          <a:p>
            <a:pPr marL="447675" marR="0" lvl="0" indent="-382588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	&lt;/h2&gt;</a:t>
            </a:r>
            <a:endParaRPr dirty="0"/>
          </a:p>
          <a:p>
            <a:pPr marL="447675" marR="0" lvl="0" indent="-382588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	&lt;p&gt;You will be redirected to the new address in five seconds.&lt;/p&gt;</a:t>
            </a:r>
            <a:endParaRPr dirty="0"/>
          </a:p>
          <a:p>
            <a:pPr marL="447675" marR="0" lvl="0" indent="-382588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&lt;/body&gt;</a:t>
            </a:r>
            <a:endParaRPr dirty="0"/>
          </a:p>
          <a:p>
            <a:pPr marL="447675" marR="0" lvl="0" indent="-382588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&lt;/html&gt;</a:t>
            </a:r>
            <a:endParaRPr dirty="0"/>
          </a:p>
          <a:p>
            <a:pPr marL="447675" marR="0" lvl="0" indent="-382588" algn="l" rtl="0">
              <a:spcBef>
                <a:spcPts val="400"/>
              </a:spcBef>
              <a:spcAft>
                <a:spcPts val="0"/>
              </a:spcAft>
              <a:buNone/>
            </a:pPr>
            <a:endParaRPr sz="2000" b="1" dirty="0">
              <a:solidFill>
                <a:srgbClr val="C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3" name="Google Shape;313;p37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18</a:t>
            </a:fld>
            <a:endParaRPr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90800"/>
            <a:ext cx="8763000" cy="1398588"/>
          </a:xfrm>
        </p:spPr>
        <p:txBody>
          <a:bodyPr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b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4900" dirty="0"/>
              <a:t>Browser Scripting</a:t>
            </a:r>
            <a:br>
              <a:rPr lang="en-US" sz="4900" dirty="0"/>
            </a:br>
            <a:r>
              <a:rPr lang="en-US" sz="73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JavaScript</a:t>
            </a:r>
            <a:br>
              <a:rPr lang="en-US" sz="8000" dirty="0"/>
            </a:br>
            <a:endParaRPr lang="en-US" sz="49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>
            <a:spLocks noGrp="1"/>
          </p:cNvSpPr>
          <p:nvPr>
            <p:ph type="title"/>
          </p:nvPr>
        </p:nvSpPr>
        <p:spPr>
          <a:xfrm>
            <a:off x="427383" y="185152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Agenda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1" name="Google Shape;121;p14"/>
          <p:cNvSpPr txBox="1">
            <a:spLocks noGrp="1"/>
          </p:cNvSpPr>
          <p:nvPr>
            <p:ph type="body" idx="1"/>
          </p:nvPr>
        </p:nvSpPr>
        <p:spPr>
          <a:xfrm>
            <a:off x="457200" y="2153478"/>
            <a:ext cx="8229600" cy="3790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5603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</a:pPr>
            <a:r>
              <a:rPr lang="en-US" sz="2800" dirty="0">
                <a:solidFill>
                  <a:schemeClr val="dk1"/>
                </a:solidFill>
                <a:latin typeface="Georgia"/>
                <a:sym typeface="Georgia"/>
              </a:rPr>
              <a:t>HTML Forms</a:t>
            </a:r>
            <a:endParaRPr sz="2800" dirty="0">
              <a:solidFill>
                <a:schemeClr val="dk1"/>
              </a:solidFill>
              <a:latin typeface="Georgia"/>
            </a:endParaRPr>
          </a:p>
          <a:p>
            <a:pPr marL="365760" marR="0" lvl="0" indent="-7823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None/>
            </a:pPr>
            <a:endParaRPr sz="28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25603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Browser Scripting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Wingdings" panose="05000000000000000000" pitchFamily="2" charset="2"/>
              </a:rPr>
              <a:t>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Wingdings" panose="05000000000000000000" pitchFamily="2" charset="2"/>
              </a:rPr>
              <a:t>Javascript</a:t>
            </a:r>
            <a:endParaRPr sz="28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2" name="Google Shape;122;p14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2</a:t>
            </a:fld>
            <a:endParaRPr sz="18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JavaScript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752600"/>
            <a:ext cx="8991600" cy="4572000"/>
          </a:xfrm>
        </p:spPr>
        <p:txBody>
          <a:bodyPr/>
          <a:lstStyle/>
          <a:p>
            <a:pPr eaLnBrk="1" hangingPunct="1"/>
            <a:r>
              <a:rPr lang="en-US" altLang="en-US" dirty="0"/>
              <a:t>A scripting language which is a lightweight programming language</a:t>
            </a:r>
          </a:p>
          <a:p>
            <a:pPr eaLnBrk="1" hangingPunct="1"/>
            <a:r>
              <a:rPr lang="en-US" altLang="en-US" dirty="0"/>
              <a:t>Designed to add </a:t>
            </a:r>
            <a:r>
              <a:rPr lang="en-US" altLang="en-US" u="sng" dirty="0">
                <a:solidFill>
                  <a:srgbClr val="C00000"/>
                </a:solidFill>
              </a:rPr>
              <a:t>interactivity</a:t>
            </a:r>
            <a:r>
              <a:rPr lang="en-US" altLang="en-US" dirty="0"/>
              <a:t> to HTML pages</a:t>
            </a:r>
          </a:p>
          <a:p>
            <a:pPr eaLnBrk="1" hangingPunct="1"/>
            <a:r>
              <a:rPr lang="en-US" altLang="en-US" dirty="0"/>
              <a:t>It is usually embedded directly into HTML pages</a:t>
            </a:r>
          </a:p>
          <a:p>
            <a:pPr eaLnBrk="1" hangingPunct="1"/>
            <a:r>
              <a:rPr lang="en-US" altLang="en-US" dirty="0"/>
              <a:t>It is an </a:t>
            </a:r>
            <a:r>
              <a:rPr lang="en-US" altLang="en-US" b="1" dirty="0"/>
              <a:t>interpreted language </a:t>
            </a:r>
            <a:r>
              <a:rPr lang="en-US" altLang="en-US" sz="2800" dirty="0"/>
              <a:t>(means that scripts execute without preliminary compilation)</a:t>
            </a:r>
            <a:endParaRPr lang="en-US" altLang="en-US" dirty="0"/>
          </a:p>
          <a:p>
            <a:pPr eaLnBrk="1" hangingPunct="1"/>
            <a:r>
              <a:rPr lang="en-US" altLang="en-US" dirty="0"/>
              <a:t>Scripts in an HTML file are executed </a:t>
            </a:r>
            <a:r>
              <a:rPr lang="en-US" altLang="en-US" b="1" dirty="0"/>
              <a:t>on the client (in the browser)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altLang="en-US"/>
              <a:t> Why JavaScript?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828800"/>
            <a:ext cx="8991600" cy="4572000"/>
          </a:xfrm>
        </p:spPr>
        <p:txBody>
          <a:bodyPr/>
          <a:lstStyle/>
          <a:p>
            <a:pPr eaLnBrk="1" hangingPunct="1"/>
            <a:r>
              <a:rPr lang="en-US" altLang="en-US" dirty="0"/>
              <a:t>Add dynamic text into an HTML page .</a:t>
            </a:r>
          </a:p>
          <a:p>
            <a:pPr eaLnBrk="1" hangingPunct="1"/>
            <a:r>
              <a:rPr lang="en-US" altLang="en-US" b="1" dirty="0"/>
              <a:t>React to events 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dirty="0"/>
              <a:t>     It can be set to execute when something happens</a:t>
            </a:r>
          </a:p>
          <a:p>
            <a:pPr eaLnBrk="1" hangingPunct="1"/>
            <a:r>
              <a:rPr lang="en-US" altLang="en-US" b="1" dirty="0"/>
              <a:t>Read and write HTML elements .</a:t>
            </a:r>
          </a:p>
          <a:p>
            <a:pPr eaLnBrk="1" hangingPunct="1"/>
            <a:r>
              <a:rPr lang="en-US" altLang="en-US" b="1" dirty="0"/>
              <a:t>Validate data .</a:t>
            </a:r>
          </a:p>
          <a:p>
            <a:pPr eaLnBrk="1" hangingPunct="1"/>
            <a:r>
              <a:rPr lang="en-US" altLang="en-US" dirty="0"/>
              <a:t>Detect the visitor's browser .</a:t>
            </a:r>
          </a:p>
          <a:p>
            <a:pPr eaLnBrk="1" hangingPunct="1"/>
            <a:r>
              <a:rPr lang="en-US" altLang="en-US" dirty="0"/>
              <a:t>Create cookies.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altLang="en-US"/>
              <a:t>JavaScript in an HTML page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sz="quarter" idx="1"/>
          </p:nvPr>
        </p:nvSpPr>
        <p:spPr>
          <a:xfrm>
            <a:off x="152400" y="1981200"/>
            <a:ext cx="8305800" cy="4419600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448056" indent="-384048" eaLnBrk="1" fontAlgn="auto" hangingPunct="1">
              <a:lnSpc>
                <a:spcPct val="16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rgbClr val="C00000"/>
                </a:solidFill>
                <a:ea typeface="Cambria Math" pitchFamily="18" charset="0"/>
              </a:rPr>
              <a:t>&lt;html&gt;</a:t>
            </a:r>
          </a:p>
          <a:p>
            <a:pPr marL="448056" indent="-384048" eaLnBrk="1" fontAlgn="auto" hangingPunct="1">
              <a:lnSpc>
                <a:spcPct val="16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rgbClr val="C00000"/>
                </a:solidFill>
                <a:ea typeface="Cambria Math" pitchFamily="18" charset="0"/>
              </a:rPr>
              <a:t>     &lt;body&gt;</a:t>
            </a:r>
          </a:p>
          <a:p>
            <a:pPr marL="448056" indent="-384048" eaLnBrk="1" fontAlgn="auto" hangingPunct="1">
              <a:lnSpc>
                <a:spcPct val="16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rgbClr val="7030A0"/>
                </a:solidFill>
                <a:ea typeface="Cambria Math" pitchFamily="18" charset="0"/>
              </a:rPr>
              <a:t>		&lt;script type="text/</a:t>
            </a:r>
            <a:r>
              <a:rPr lang="en-US" sz="2000" b="1" dirty="0" err="1">
                <a:solidFill>
                  <a:srgbClr val="7030A0"/>
                </a:solidFill>
                <a:ea typeface="Cambria Math" pitchFamily="18" charset="0"/>
              </a:rPr>
              <a:t>javascript</a:t>
            </a:r>
            <a:r>
              <a:rPr lang="en-US" sz="2000" b="1" dirty="0">
                <a:solidFill>
                  <a:srgbClr val="7030A0"/>
                </a:solidFill>
                <a:ea typeface="Cambria Math" pitchFamily="18" charset="0"/>
              </a:rPr>
              <a:t>"&gt;</a:t>
            </a:r>
          </a:p>
          <a:p>
            <a:pPr marL="448056" indent="-384048" eaLnBrk="1" fontAlgn="auto" hangingPunct="1">
              <a:lnSpc>
                <a:spcPct val="16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</a:rPr>
              <a:t>		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</a:rPr>
              <a:t>document.write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</a:rPr>
              <a:t>("Hello World!");</a:t>
            </a:r>
            <a:b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</a:rPr>
              <a:t>document.write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</a:rPr>
              <a:t>("</a:t>
            </a:r>
            <a:r>
              <a:rPr lang="en-US" sz="2000" b="1" dirty="0">
                <a:solidFill>
                  <a:srgbClr val="C00000"/>
                </a:solidFill>
                <a:ea typeface="Cambria Math" pitchFamily="18" charset="0"/>
              </a:rPr>
              <a:t>&lt;h1&gt;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</a:rPr>
              <a:t>add HTML tags to the JavaScript </a:t>
            </a:r>
            <a:r>
              <a:rPr lang="en-US" sz="2000" b="1" dirty="0">
                <a:solidFill>
                  <a:srgbClr val="C00000"/>
                </a:solidFill>
                <a:ea typeface="Cambria Math" pitchFamily="18" charset="0"/>
              </a:rPr>
              <a:t>&lt;/h1&gt;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</a:rPr>
              <a:t>");</a:t>
            </a:r>
          </a:p>
          <a:p>
            <a:pPr marL="448056" indent="-384048" eaLnBrk="1" fontAlgn="auto" hangingPunct="1">
              <a:lnSpc>
                <a:spcPct val="16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rgbClr val="7030A0"/>
                </a:solidFill>
                <a:ea typeface="Cambria Math" pitchFamily="18" charset="0"/>
              </a:rPr>
              <a:t>		&lt;/script&gt;</a:t>
            </a:r>
          </a:p>
          <a:p>
            <a:pPr marL="448056" indent="-384048" eaLnBrk="1" fontAlgn="auto" hangingPunct="1">
              <a:lnSpc>
                <a:spcPct val="16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>
                <a:ea typeface="Cambria Math" pitchFamily="18" charset="0"/>
              </a:rPr>
              <a:t> 	</a:t>
            </a:r>
            <a:r>
              <a:rPr lang="en-US" sz="2000" b="1" dirty="0">
                <a:solidFill>
                  <a:srgbClr val="C00000"/>
                </a:solidFill>
                <a:ea typeface="Cambria Math" pitchFamily="18" charset="0"/>
              </a:rPr>
              <a:t>&lt;/body&gt;</a:t>
            </a:r>
          </a:p>
          <a:p>
            <a:pPr marL="448056" indent="-384048" eaLnBrk="1" fontAlgn="auto" hangingPunct="1">
              <a:lnSpc>
                <a:spcPct val="16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rgbClr val="C00000"/>
                </a:solidFill>
                <a:ea typeface="Cambria Math" pitchFamily="18" charset="0"/>
              </a:rPr>
              <a:t>&lt;/html&gt;</a:t>
            </a:r>
          </a:p>
          <a:p>
            <a:pPr marL="448056" indent="-384048" eaLnBrk="1" fontAlgn="auto" hangingPunct="1">
              <a:lnSpc>
                <a:spcPct val="16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en-US" sz="2000" b="1" dirty="0">
              <a:solidFill>
                <a:schemeClr val="bg1"/>
              </a:solidFill>
              <a:ea typeface="Cambria Math" pitchFamily="18" charset="0"/>
            </a:endParaRPr>
          </a:p>
          <a:p>
            <a:pPr marL="448056" indent="-384048" eaLnBrk="1" fontAlgn="auto" hangingPunct="1">
              <a:lnSpc>
                <a:spcPct val="16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en-US" sz="2000" b="1" dirty="0">
              <a:solidFill>
                <a:schemeClr val="bg1"/>
              </a:solidFill>
              <a:ea typeface="Cambria Math" pitchFamily="18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029200"/>
            <a:ext cx="5876925" cy="154305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Where to put the JavaScript?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76400"/>
            <a:ext cx="8991600" cy="4572000"/>
          </a:xfrm>
        </p:spPr>
        <p:txBody>
          <a:bodyPr/>
          <a:lstStyle/>
          <a:p>
            <a:pPr eaLnBrk="1" hangingPunct="1"/>
            <a:r>
              <a:rPr lang="en-US" altLang="en-US" sz="2600" dirty="0" err="1"/>
              <a:t>JavaScripts</a:t>
            </a:r>
            <a:r>
              <a:rPr lang="en-US" altLang="en-US" sz="2600" dirty="0"/>
              <a:t> in a page will be executed immediately while the page loads into the browser.</a:t>
            </a:r>
            <a:endParaRPr lang="en-US" altLang="en-US" sz="2600" b="1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600" b="1" dirty="0">
                <a:solidFill>
                  <a:srgbClr val="C00000"/>
                </a:solidFill>
              </a:rPr>
              <a:t>In &lt;head&gt; 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dirty="0"/>
              <a:t>Scripts to be executed when they are called, or when an event is triggered, are placed in </a:t>
            </a:r>
            <a:r>
              <a:rPr lang="en-US" altLang="en-US" b="1" dirty="0"/>
              <a:t>functions</a:t>
            </a:r>
            <a:r>
              <a:rPr lang="en-US" altLang="en-US" dirty="0"/>
              <a:t>.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b="1" dirty="0"/>
              <a:t>Put your functions in the head section</a:t>
            </a:r>
            <a:r>
              <a:rPr lang="en-US" altLang="en-US" dirty="0"/>
              <a:t>, this way they are all in one place, and they do not interfere with page content.</a:t>
            </a:r>
          </a:p>
          <a:p>
            <a:pPr marL="514350" indent="-514350" eaLnBrk="1" hangingPunct="1">
              <a:buFont typeface="+mj-lt"/>
              <a:buAutoNum type="arabicPeriod" startAt="2"/>
            </a:pPr>
            <a:r>
              <a:rPr lang="en-US" altLang="en-US" sz="2600" b="1" dirty="0">
                <a:solidFill>
                  <a:srgbClr val="C00000"/>
                </a:solidFill>
              </a:rPr>
              <a:t>In &lt;body&gt; 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dirty="0"/>
              <a:t>If you don't want your script to be placed inside a function.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dirty="0"/>
              <a:t>Or if your script should write page content.</a:t>
            </a:r>
          </a:p>
          <a:p>
            <a:pPr eaLnBrk="1" hangingPunct="1"/>
            <a:endParaRPr lang="en-US" altLang="en-US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28600" y="217442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Scripts in &lt;head&gt; - Example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sz="quarter" idx="1"/>
          </p:nvPr>
        </p:nvSpPr>
        <p:spPr>
          <a:xfrm>
            <a:off x="152400" y="1828800"/>
            <a:ext cx="8305800" cy="4495800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rgbClr val="C00000"/>
                </a:solidFill>
                <a:ea typeface="Cambria Math" pitchFamily="18" charset="0"/>
              </a:rPr>
              <a:t>&lt;html&gt;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rgbClr val="C00000"/>
                </a:solidFill>
                <a:ea typeface="Cambria Math" pitchFamily="18" charset="0"/>
              </a:rPr>
              <a:t>&lt;head&gt;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rgbClr val="7030A0"/>
                </a:solidFill>
                <a:ea typeface="Cambria Math" pitchFamily="18" charset="0"/>
              </a:rPr>
              <a:t>	&lt;script type="text/</a:t>
            </a:r>
            <a:r>
              <a:rPr lang="en-US" sz="2000" b="1" dirty="0" err="1">
                <a:solidFill>
                  <a:srgbClr val="7030A0"/>
                </a:solidFill>
                <a:ea typeface="Cambria Math" pitchFamily="18" charset="0"/>
              </a:rPr>
              <a:t>javascript</a:t>
            </a:r>
            <a:r>
              <a:rPr lang="en-US" sz="2000" b="1" dirty="0">
                <a:solidFill>
                  <a:srgbClr val="7030A0"/>
                </a:solidFill>
                <a:ea typeface="Cambria Math" pitchFamily="18" charset="0"/>
              </a:rPr>
              <a:t>"&gt;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</a:rPr>
              <a:t>		function message()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</a:rPr>
              <a:t>		{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</a:rPr>
              <a:t>			alert("This alert box was called with the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</a:rPr>
              <a:t>onload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</a:rPr>
              <a:t> event");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</a:rPr>
              <a:t>		}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rgbClr val="7030A0"/>
                </a:solidFill>
                <a:ea typeface="Cambria Math" pitchFamily="18" charset="0"/>
              </a:rPr>
              <a:t>	&lt;/script&gt;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rgbClr val="C00000"/>
                </a:solidFill>
                <a:ea typeface="Cambria Math" pitchFamily="18" charset="0"/>
              </a:rPr>
              <a:t>&lt;/head&gt;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rgbClr val="C00000"/>
                </a:solidFill>
                <a:ea typeface="Cambria Math" pitchFamily="18" charset="0"/>
              </a:rPr>
              <a:t>&lt;body </a:t>
            </a:r>
            <a:r>
              <a:rPr lang="en-US" sz="2000" b="1" dirty="0" err="1">
                <a:solidFill>
                  <a:srgbClr val="0070C0"/>
                </a:solidFill>
                <a:ea typeface="Cambria Math" pitchFamily="18" charset="0"/>
              </a:rPr>
              <a:t>onload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</a:rPr>
              <a:t>="message()"</a:t>
            </a:r>
            <a:r>
              <a:rPr lang="en-US" sz="2000" b="1" dirty="0">
                <a:solidFill>
                  <a:srgbClr val="C00000"/>
                </a:solidFill>
                <a:ea typeface="Cambria Math" pitchFamily="18" charset="0"/>
              </a:rPr>
              <a:t>&gt;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rgbClr val="C00000"/>
                </a:solidFill>
                <a:ea typeface="Cambria Math" pitchFamily="18" charset="0"/>
              </a:rPr>
              <a:t>&lt;/body&gt;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rgbClr val="C00000"/>
                </a:solidFill>
                <a:ea typeface="Cambria Math" pitchFamily="18" charset="0"/>
              </a:rPr>
              <a:t>&lt;/html&gt;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000" b="1" dirty="0">
              <a:solidFill>
                <a:schemeClr val="bg1"/>
              </a:solidFill>
              <a:ea typeface="Cambria Math" pitchFamily="18" charset="0"/>
            </a:endParaRPr>
          </a:p>
          <a:p>
            <a:pPr marL="448056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000" b="1" dirty="0">
              <a:solidFill>
                <a:schemeClr val="bg1"/>
              </a:solidFill>
              <a:ea typeface="Cambria Math" pitchFamily="18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4759325"/>
            <a:ext cx="5295900" cy="159067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External JavaScript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If you want to run the same JavaScript on </a:t>
            </a:r>
            <a:r>
              <a:rPr lang="en-US" altLang="en-US" sz="2600" b="1" dirty="0"/>
              <a:t>several pages</a:t>
            </a:r>
            <a:r>
              <a:rPr lang="en-US" altLang="en-US" sz="2600" dirty="0"/>
              <a:t>, without having to write the same script on every page, you can write a JavaScript in an </a:t>
            </a:r>
            <a:r>
              <a:rPr lang="en-US" altLang="en-US" sz="2600" b="1" dirty="0"/>
              <a:t>external</a:t>
            </a:r>
            <a:r>
              <a:rPr lang="en-US" altLang="en-US" sz="2600" dirty="0"/>
              <a:t> file.</a:t>
            </a:r>
          </a:p>
          <a:p>
            <a:pPr eaLnBrk="1" hangingPunct="1"/>
            <a:r>
              <a:rPr lang="en-US" altLang="en-US" sz="2600" dirty="0"/>
              <a:t>Save the external JavaScript file with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600" dirty="0"/>
              <a:t>     a </a:t>
            </a:r>
            <a:r>
              <a:rPr lang="en-US" altLang="en-US" sz="2600" dirty="0">
                <a:solidFill>
                  <a:srgbClr val="C00000"/>
                </a:solidFill>
              </a:rPr>
              <a:t>.</a:t>
            </a:r>
            <a:r>
              <a:rPr lang="en-US" altLang="en-US" sz="2600" dirty="0" err="1">
                <a:solidFill>
                  <a:srgbClr val="C00000"/>
                </a:solidFill>
              </a:rPr>
              <a:t>js</a:t>
            </a:r>
            <a:r>
              <a:rPr lang="en-US" altLang="en-US" sz="2600" dirty="0">
                <a:solidFill>
                  <a:srgbClr val="C00000"/>
                </a:solidFill>
              </a:rPr>
              <a:t> </a:t>
            </a:r>
            <a:r>
              <a:rPr lang="en-US" altLang="en-US" sz="2600" dirty="0"/>
              <a:t>file extension.</a:t>
            </a:r>
          </a:p>
          <a:p>
            <a:pPr eaLnBrk="1" hangingPunct="1"/>
            <a:r>
              <a:rPr lang="en-US" altLang="en-US" sz="2600" dirty="0"/>
              <a:t>The external script </a:t>
            </a:r>
            <a:r>
              <a:rPr lang="en-US" altLang="en-US" sz="2600" u="sng" dirty="0">
                <a:solidFill>
                  <a:srgbClr val="C00000"/>
                </a:solidFill>
              </a:rPr>
              <a:t>cannot contain </a:t>
            </a:r>
            <a:r>
              <a:rPr lang="en-US" altLang="en-US" sz="2600" dirty="0"/>
              <a:t>the </a:t>
            </a:r>
            <a:r>
              <a:rPr lang="en-US" altLang="en-US" sz="2600" dirty="0">
                <a:solidFill>
                  <a:srgbClr val="C00000"/>
                </a:solidFill>
              </a:rPr>
              <a:t>&lt;script&gt;&lt;/script&gt;</a:t>
            </a:r>
            <a:endParaRPr lang="en-US" altLang="en-US" sz="2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5105C5-FB75-4353-85D0-AF88BCB675F5}"/>
              </a:ext>
            </a:extLst>
          </p:cNvPr>
          <p:cNvSpPr txBox="1">
            <a:spLocks/>
          </p:cNvSpPr>
          <p:nvPr/>
        </p:nvSpPr>
        <p:spPr bwMode="auto">
          <a:xfrm>
            <a:off x="515679" y="4495800"/>
            <a:ext cx="7848600" cy="22098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2DA7A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ADA7A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056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rgbClr val="C00000"/>
                </a:solidFill>
                <a:ea typeface="Cambria Math" pitchFamily="18" charset="0"/>
              </a:rPr>
              <a:t>&lt;html&gt; &lt;body&gt;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rgbClr val="000000"/>
                </a:solidFill>
                <a:ea typeface="Cambria Math" pitchFamily="18" charset="0"/>
              </a:rPr>
              <a:t>	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</a:rPr>
              <a:t>&lt;script type="text/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</a:rPr>
              <a:t>javascript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</a:rPr>
              <a:t>" </a:t>
            </a:r>
            <a:r>
              <a:rPr lang="en-US" sz="2000" b="1" dirty="0" err="1">
                <a:solidFill>
                  <a:srgbClr val="C00000"/>
                </a:solidFill>
                <a:ea typeface="Cambria Math" pitchFamily="18" charset="0"/>
              </a:rPr>
              <a:t>src</a:t>
            </a:r>
            <a:r>
              <a:rPr lang="en-US" sz="2000" b="1" dirty="0">
                <a:solidFill>
                  <a:srgbClr val="C00000"/>
                </a:solidFill>
                <a:ea typeface="Cambria Math" pitchFamily="18" charset="0"/>
              </a:rPr>
              <a:t>=“script-file.js"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</a:rPr>
              <a:t>&gt;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</a:rPr>
              <a:t>	&lt;/script&gt;</a:t>
            </a:r>
          </a:p>
          <a:p>
            <a:pPr marL="768731" lvl="1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</a:rPr>
              <a:t>&lt;p&gt;This script is in an external script file called “script-file.js".&lt;/p&gt;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rgbClr val="C00000"/>
                </a:solidFill>
                <a:ea typeface="Cambria Math" pitchFamily="18" charset="0"/>
              </a:rPr>
              <a:t>&lt;/body&gt; &lt;/html&gt;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000" b="1" dirty="0">
              <a:solidFill>
                <a:srgbClr val="000000"/>
              </a:solidFill>
              <a:ea typeface="Cambria Math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36C528-694F-4FA5-A1E9-692501E26A58}"/>
              </a:ext>
            </a:extLst>
          </p:cNvPr>
          <p:cNvSpPr/>
          <p:nvPr/>
        </p:nvSpPr>
        <p:spPr>
          <a:xfrm>
            <a:off x="4191000" y="4800600"/>
            <a:ext cx="2057400" cy="4572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6700"/>
            <a:ext cx="8153400" cy="990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JavaScript Statements</a:t>
            </a:r>
            <a:endParaRPr lang="en-US" b="1" dirty="0"/>
          </a:p>
        </p:txBody>
      </p:sp>
      <p:sp>
        <p:nvSpPr>
          <p:cNvPr id="22531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JavaScript is </a:t>
            </a:r>
            <a:r>
              <a:rPr lang="en-US" altLang="en-US" sz="2800" u="sng" dirty="0">
                <a:solidFill>
                  <a:srgbClr val="C00000"/>
                </a:solidFill>
              </a:rPr>
              <a:t>Case Sensitive</a:t>
            </a:r>
            <a:r>
              <a:rPr lang="en-US" altLang="en-US" sz="2800" dirty="0"/>
              <a:t>  ( Unlike HTML )</a:t>
            </a:r>
          </a:p>
          <a:p>
            <a:pPr eaLnBrk="1" hangingPunct="1"/>
            <a:r>
              <a:rPr lang="en-US" altLang="en-US" sz="2800" dirty="0"/>
              <a:t>The semicolon is </a:t>
            </a:r>
            <a:r>
              <a:rPr lang="en-US" altLang="en-US" sz="2800" b="1" dirty="0"/>
              <a:t>optional</a:t>
            </a:r>
            <a:r>
              <a:rPr lang="en-US" altLang="en-US" sz="2800" dirty="0"/>
              <a:t> (according to the JavaScript standard), and the browser is supposed to interpret the end of the line as the end of the statement.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dirty="0">
                <a:solidFill>
                  <a:srgbClr val="C00000"/>
                </a:solidFill>
              </a:rPr>
              <a:t>		</a:t>
            </a:r>
            <a:r>
              <a:rPr lang="en-US" altLang="en-US" sz="2800" dirty="0" err="1">
                <a:solidFill>
                  <a:srgbClr val="C00000"/>
                </a:solidFill>
              </a:rPr>
              <a:t>document.write</a:t>
            </a:r>
            <a:r>
              <a:rPr lang="en-US" altLang="en-US" sz="2800" dirty="0">
                <a:solidFill>
                  <a:srgbClr val="C00000"/>
                </a:solidFill>
              </a:rPr>
              <a:t> ( "Hello Dolly" )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2800" dirty="0"/>
          </a:p>
          <a:p>
            <a:pPr eaLnBrk="1" hangingPunct="1"/>
            <a:r>
              <a:rPr lang="en-US" altLang="en-US" sz="2800" b="1" u="sng" dirty="0"/>
              <a:t>Note:</a:t>
            </a:r>
            <a:r>
              <a:rPr lang="en-US" altLang="en-US" sz="2800" dirty="0"/>
              <a:t> Using semicolons makes it possible to write multiple statements on one line. </a:t>
            </a:r>
          </a:p>
          <a:p>
            <a:pPr eaLnBrk="1" hangingPunct="1"/>
            <a:r>
              <a:rPr lang="en-US" altLang="en-US" sz="2800" dirty="0"/>
              <a:t>Single-line comments start with </a:t>
            </a:r>
            <a:r>
              <a:rPr lang="en-US" altLang="en-US" sz="2800" dirty="0">
                <a:solidFill>
                  <a:srgbClr val="00B050"/>
                </a:solidFill>
              </a:rPr>
              <a:t>//</a:t>
            </a:r>
          </a:p>
          <a:p>
            <a:pPr eaLnBrk="1" hangingPunct="1"/>
            <a:r>
              <a:rPr lang="en-US" altLang="en-US" sz="2800" dirty="0"/>
              <a:t>Multi-line comments start with </a:t>
            </a:r>
            <a:r>
              <a:rPr lang="en-US" altLang="en-US" sz="2800" dirty="0">
                <a:solidFill>
                  <a:srgbClr val="00B050"/>
                </a:solidFill>
              </a:rPr>
              <a:t>/* and end with */</a:t>
            </a:r>
            <a:endParaRPr lang="en-US" altLang="en-US" sz="2800" dirty="0"/>
          </a:p>
          <a:p>
            <a:pPr eaLnBrk="1" hangingPunct="1">
              <a:buFont typeface="Wingdings 2" pitchFamily="18" charset="2"/>
              <a:buNone/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Declaring Variables</a:t>
            </a:r>
          </a:p>
        </p:txBody>
      </p:sp>
      <p:sp>
        <p:nvSpPr>
          <p:cNvPr id="26627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You can declare variables with the </a:t>
            </a:r>
            <a:r>
              <a:rPr lang="en-US" altLang="en-US" sz="2800" b="1" u="sng" dirty="0">
                <a:solidFill>
                  <a:srgbClr val="C00000"/>
                </a:solidFill>
              </a:rPr>
              <a:t>var</a:t>
            </a:r>
            <a:r>
              <a:rPr lang="en-US" altLang="en-US" sz="2800" dirty="0"/>
              <a:t> keyword.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dirty="0"/>
              <a:t>    </a:t>
            </a:r>
            <a:r>
              <a:rPr lang="en-US" altLang="en-US" sz="2800" dirty="0">
                <a:solidFill>
                  <a:srgbClr val="C00000"/>
                </a:solidFill>
              </a:rPr>
              <a:t>var</a:t>
            </a:r>
            <a:r>
              <a:rPr lang="en-US" altLang="en-US" sz="2800" dirty="0"/>
              <a:t> x = 10;</a:t>
            </a:r>
            <a:br>
              <a:rPr lang="en-US" altLang="en-US" sz="2800" dirty="0"/>
            </a:b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C00000"/>
                </a:solidFill>
              </a:rPr>
              <a:t>var</a:t>
            </a:r>
            <a:r>
              <a:rPr lang="en-US" altLang="en-US" sz="2800" dirty="0"/>
              <a:t> name = “XYZ”;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dirty="0"/>
              <a:t>    </a:t>
            </a:r>
            <a:r>
              <a:rPr lang="en-US" altLang="en-US" sz="2800" dirty="0">
                <a:solidFill>
                  <a:srgbClr val="C00000"/>
                </a:solidFill>
              </a:rPr>
              <a:t>var</a:t>
            </a:r>
            <a:r>
              <a:rPr lang="en-US" altLang="en-US" sz="2800" dirty="0"/>
              <a:t> y;</a:t>
            </a:r>
          </a:p>
          <a:p>
            <a:pPr eaLnBrk="1" hangingPunct="1"/>
            <a:r>
              <a:rPr lang="en-US" sz="2800" dirty="0"/>
              <a:t>If you assign values to variables that have not yet been declared, the variables will </a:t>
            </a:r>
            <a:r>
              <a:rPr lang="en-US" sz="2800" b="1" dirty="0"/>
              <a:t>automatically be declared.</a:t>
            </a:r>
          </a:p>
          <a:p>
            <a:pPr eaLnBrk="1" hangingPunct="1"/>
            <a:endParaRPr lang="en-US" altLang="en-US" sz="2800" dirty="0"/>
          </a:p>
          <a:p>
            <a:pPr eaLnBrk="1" hangingPunct="1">
              <a:buFont typeface="Wingdings 2" pitchFamily="18" charset="2"/>
              <a:buNone/>
            </a:pPr>
            <a:endParaRPr lang="en-US" altLang="en-US" sz="2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037AEB8-7AA1-4022-A5AD-C9FDD6CDB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095146"/>
              </p:ext>
            </p:extLst>
          </p:nvPr>
        </p:nvGraphicFramePr>
        <p:xfrm>
          <a:off x="602142" y="4983480"/>
          <a:ext cx="8763000" cy="1874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4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These statements: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       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x=10;</a:t>
                      </a:r>
                      <a:br>
                        <a:rPr lang="en-US" sz="2800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       name=“XYZ"; 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0040" indent="-320040" eaLnBrk="1" fontAlgn="auto" hangingPunct="1">
                        <a:spcAft>
                          <a:spcPts val="0"/>
                        </a:spcAft>
                        <a:buFont typeface="Wingdings 2" pitchFamily="18" charset="2"/>
                        <a:buNone/>
                        <a:defRPr/>
                      </a:pPr>
                      <a:r>
                        <a:rPr lang="en-US" sz="2800" dirty="0"/>
                        <a:t>Have </a:t>
                      </a:r>
                      <a:r>
                        <a:rPr lang="en-US" sz="2800" b="1" dirty="0"/>
                        <a:t>the same </a:t>
                      </a:r>
                      <a:r>
                        <a:rPr lang="en-US" sz="2800" dirty="0"/>
                        <a:t>effect as:</a:t>
                      </a:r>
                    </a:p>
                    <a:p>
                      <a:pPr marL="320040" indent="-320040" eaLnBrk="1" fontAlgn="auto" hangingPunct="1">
                        <a:spcAft>
                          <a:spcPts val="0"/>
                        </a:spcAft>
                        <a:buFont typeface="Wingdings 2" pitchFamily="18" charset="2"/>
                        <a:buNone/>
                        <a:defRPr/>
                      </a:pPr>
                      <a:r>
                        <a:rPr lang="en-US" sz="2800" dirty="0"/>
                        <a:t>      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var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 x=10;</a:t>
                      </a:r>
                      <a:br>
                        <a:rPr lang="en-US" sz="2800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   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var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 name=“XYZ";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-12700"/>
            <a:ext cx="8686800" cy="1398587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Redeclaring Variables</a:t>
            </a:r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en-US" dirty="0"/>
              <a:t>If you </a:t>
            </a:r>
            <a:r>
              <a:rPr lang="en-US" altLang="en-US" dirty="0" err="1"/>
              <a:t>redeclare</a:t>
            </a:r>
            <a:r>
              <a:rPr lang="en-US" altLang="en-US" dirty="0"/>
              <a:t> a variable, it </a:t>
            </a:r>
            <a:r>
              <a:rPr lang="en-US" altLang="en-US" b="1" dirty="0"/>
              <a:t>will not lose its original value</a:t>
            </a:r>
            <a:r>
              <a:rPr lang="en-US" altLang="en-US" dirty="0"/>
              <a:t>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dirty="0"/>
              <a:t>    </a:t>
            </a:r>
            <a:r>
              <a:rPr lang="en-US" altLang="en-US" dirty="0">
                <a:solidFill>
                  <a:srgbClr val="C00000"/>
                </a:solidFill>
              </a:rPr>
              <a:t>var</a:t>
            </a:r>
            <a:r>
              <a:rPr lang="en-US" altLang="en-US" dirty="0"/>
              <a:t> x=10;</a:t>
            </a:r>
            <a:br>
              <a:rPr lang="en-US" altLang="en-US" dirty="0"/>
            </a:br>
            <a:r>
              <a:rPr lang="en-US" altLang="en-US" dirty="0"/>
              <a:t> </a:t>
            </a:r>
            <a:r>
              <a:rPr lang="en-US" altLang="en-US" dirty="0">
                <a:solidFill>
                  <a:srgbClr val="C00000"/>
                </a:solidFill>
              </a:rPr>
              <a:t>var</a:t>
            </a:r>
            <a:r>
              <a:rPr lang="en-US" altLang="en-US" dirty="0"/>
              <a:t> x;  </a:t>
            </a:r>
            <a:r>
              <a:rPr lang="en-US" altLang="en-US" sz="2400" dirty="0">
                <a:solidFill>
                  <a:srgbClr val="00B050"/>
                </a:solidFill>
              </a:rPr>
              <a:t>// still equal 10</a:t>
            </a:r>
            <a:endParaRPr lang="en-US" altLang="en-US" dirty="0">
              <a:solidFill>
                <a:srgbClr val="00B05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en-US" dirty="0"/>
              <a:t>   </a:t>
            </a:r>
          </a:p>
          <a:p>
            <a:pPr eaLnBrk="1" hangingPunct="1"/>
            <a:r>
              <a:rPr lang="en-US" altLang="en-US" dirty="0"/>
              <a:t>After the execution of the statements above, the variable x will still have the value of 10. </a:t>
            </a:r>
          </a:p>
          <a:p>
            <a:pPr eaLnBrk="1" hangingPunct="1"/>
            <a:r>
              <a:rPr lang="en-US" altLang="en-US" dirty="0"/>
              <a:t>The value of x </a:t>
            </a:r>
            <a:r>
              <a:rPr lang="en-US" altLang="en-US" dirty="0">
                <a:solidFill>
                  <a:srgbClr val="C00000"/>
                </a:solidFill>
              </a:rPr>
              <a:t>is not reset</a:t>
            </a:r>
            <a:r>
              <a:rPr lang="en-US" altLang="en-US" dirty="0"/>
              <a:t>.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2" descr="C:\Documents and Settings\Khazbak\Desktop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8049"/>
            <a:ext cx="7359502" cy="243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398588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JavaScript Operators</a:t>
            </a:r>
          </a:p>
        </p:txBody>
      </p:sp>
      <p:sp>
        <p:nvSpPr>
          <p:cNvPr id="29699" name="Content Placeholder 4"/>
          <p:cNvSpPr>
            <a:spLocks noGrp="1"/>
          </p:cNvSpPr>
          <p:nvPr>
            <p:ph sz="quarter" idx="1"/>
          </p:nvPr>
        </p:nvSpPr>
        <p:spPr>
          <a:xfrm>
            <a:off x="196702" y="1493874"/>
            <a:ext cx="8883502" cy="4572000"/>
          </a:xfrm>
        </p:spPr>
        <p:txBody>
          <a:bodyPr/>
          <a:lstStyle/>
          <a:p>
            <a:pPr eaLnBrk="1" hangingPunct="1"/>
            <a:r>
              <a:rPr lang="en-US" altLang="en-US" sz="2300" dirty="0"/>
              <a:t>Given that </a:t>
            </a:r>
            <a:r>
              <a:rPr lang="en-US" altLang="en-US" sz="2300" b="1" dirty="0"/>
              <a:t>y=5</a:t>
            </a:r>
            <a:r>
              <a:rPr lang="en-US" altLang="en-US" sz="2300" dirty="0"/>
              <a:t>, this table explains </a:t>
            </a:r>
            <a:r>
              <a:rPr lang="en-US" altLang="en-US" sz="2300" b="1" u="sng" dirty="0"/>
              <a:t>arithmetic operators</a:t>
            </a:r>
            <a:r>
              <a:rPr lang="en-US" altLang="en-US" sz="2300" b="1" dirty="0"/>
              <a:t>:</a:t>
            </a:r>
          </a:p>
          <a:p>
            <a:pPr eaLnBrk="1" hangingPunct="1"/>
            <a:endParaRPr lang="en-US" altLang="en-US" sz="2300" b="1" dirty="0"/>
          </a:p>
          <a:p>
            <a:pPr eaLnBrk="1" hangingPunct="1"/>
            <a:endParaRPr lang="en-US" altLang="en-US" sz="2300" b="1" dirty="0"/>
          </a:p>
          <a:p>
            <a:pPr eaLnBrk="1" hangingPunct="1"/>
            <a:endParaRPr lang="en-US" altLang="en-US" sz="2300" b="1" dirty="0"/>
          </a:p>
          <a:p>
            <a:pPr eaLnBrk="1" hangingPunct="1"/>
            <a:endParaRPr lang="en-US" altLang="en-US" sz="2300" b="1" dirty="0"/>
          </a:p>
          <a:p>
            <a:pPr marL="0" indent="0" eaLnBrk="1" hangingPunct="1">
              <a:buNone/>
            </a:pPr>
            <a:endParaRPr lang="en-US" altLang="en-US" sz="2300" dirty="0"/>
          </a:p>
          <a:p>
            <a:pPr eaLnBrk="1" hangingPunct="1">
              <a:lnSpc>
                <a:spcPct val="200000"/>
              </a:lnSpc>
            </a:pPr>
            <a:r>
              <a:rPr lang="en-US" altLang="en-US" sz="2300" dirty="0"/>
              <a:t>Given that </a:t>
            </a:r>
            <a:r>
              <a:rPr lang="en-US" altLang="en-US" sz="2300" b="1" dirty="0"/>
              <a:t>x = 10 and y=5</a:t>
            </a:r>
            <a:r>
              <a:rPr lang="en-US" altLang="en-US" sz="2300" dirty="0"/>
              <a:t>, this table explains </a:t>
            </a:r>
            <a:r>
              <a:rPr lang="en-US" altLang="en-US" sz="2300" b="1" u="sng" dirty="0"/>
              <a:t>assignment operators</a:t>
            </a:r>
            <a:r>
              <a:rPr lang="en-US" altLang="en-US" sz="2300" b="1" dirty="0"/>
              <a:t>:</a:t>
            </a:r>
          </a:p>
          <a:p>
            <a:pPr eaLnBrk="1" hangingPunct="1"/>
            <a:endParaRPr lang="en-US" altLang="en-US" sz="2300" dirty="0"/>
          </a:p>
          <a:p>
            <a:pPr eaLnBrk="1" hangingPunct="1">
              <a:buFont typeface="Wingdings 2" pitchFamily="18" charset="2"/>
              <a:buNone/>
            </a:pPr>
            <a:endParaRPr lang="en-US" altLang="en-US" sz="2300" dirty="0"/>
          </a:p>
        </p:txBody>
      </p:sp>
      <p:pic>
        <p:nvPicPr>
          <p:cNvPr id="5" name="Picture 2" descr="C:\Documents and Settings\Khazbak\Desktop\untitled.bmp">
            <a:extLst>
              <a:ext uri="{FF2B5EF4-FFF2-40B4-BE49-F238E27FC236}">
                <a16:creationId xmlns:a16="http://schemas.microsoft.com/office/drawing/2014/main" id="{79B74DAC-9885-46D1-879B-F7801619D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2926"/>
            <a:ext cx="7511902" cy="202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 txBox="1">
            <a:spLocks noGrp="1"/>
          </p:cNvSpPr>
          <p:nvPr>
            <p:ph type="title"/>
          </p:nvPr>
        </p:nvSpPr>
        <p:spPr>
          <a:xfrm>
            <a:off x="326136" y="762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HTML Forms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8" name="Google Shape;128;p15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5603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HTML forms are used to collect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user input.</a:t>
            </a:r>
            <a:endParaRPr sz="2800" b="1" dirty="0"/>
          </a:p>
          <a:p>
            <a:pPr marL="365760" marR="0" lvl="0" indent="-25603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&lt;form&gt;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element defines an HTML form:</a:t>
            </a:r>
            <a:endParaRPr sz="2800" dirty="0"/>
          </a:p>
          <a:p>
            <a:pPr marL="365760" marR="0" lvl="0" indent="-7823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None/>
            </a:pPr>
            <a:endParaRPr sz="28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7823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None/>
            </a:pPr>
            <a:endParaRPr sz="28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7823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None/>
            </a:pPr>
            <a:endParaRPr sz="28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7823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None/>
            </a:pPr>
            <a:endParaRPr sz="28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7823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None/>
            </a:pPr>
            <a:endParaRPr sz="28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25603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HTML forms contain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form elements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Form elements are different types of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input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elements</a:t>
            </a:r>
          </a:p>
          <a:p>
            <a:pPr marL="365760" indent="-256032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</a:pPr>
            <a:r>
              <a:rPr lang="en-US" sz="2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</a:t>
            </a:r>
            <a:r>
              <a:rPr lang="en-US" sz="28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&lt;input&gt; </a:t>
            </a:r>
            <a:r>
              <a:rPr lang="en-US" sz="2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element has many variations, depending on the </a:t>
            </a:r>
            <a:r>
              <a:rPr lang="en-US" sz="2800" b="1" u="sng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type</a:t>
            </a:r>
            <a:r>
              <a:rPr lang="en-US" sz="2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attribute.</a:t>
            </a:r>
            <a:endParaRPr lang="en-US" sz="2800" dirty="0"/>
          </a:p>
          <a:p>
            <a:pPr marL="365760" marR="0" lvl="0" indent="-25603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</a:pPr>
            <a:endParaRPr sz="2800" dirty="0"/>
          </a:p>
          <a:p>
            <a:pPr marL="365760" marR="0" lvl="0" indent="-7823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None/>
            </a:pPr>
            <a:endParaRPr sz="28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9" name="Google Shape;12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600" y="2562772"/>
            <a:ext cx="2819400" cy="200922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5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3</a:t>
            </a:fld>
            <a:endParaRPr sz="18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Khazbak\Desktop\untitled.bmp">
            <a:extLst>
              <a:ext uri="{FF2B5EF4-FFF2-40B4-BE49-F238E27FC236}">
                <a16:creationId xmlns:a16="http://schemas.microsoft.com/office/drawing/2014/main" id="{8F742DBF-E989-4909-BFCA-F3DF5274E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5051013"/>
            <a:ext cx="8226425" cy="148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398588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JavaScript Operators</a:t>
            </a:r>
          </a:p>
        </p:txBody>
      </p:sp>
      <p:sp>
        <p:nvSpPr>
          <p:cNvPr id="29699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535118"/>
            <a:ext cx="8915400" cy="4572000"/>
          </a:xfrm>
        </p:spPr>
        <p:txBody>
          <a:bodyPr/>
          <a:lstStyle/>
          <a:p>
            <a:pPr eaLnBrk="1" hangingPunct="1"/>
            <a:r>
              <a:rPr lang="en-US" altLang="en-US" sz="2300" dirty="0"/>
              <a:t>Given that </a:t>
            </a:r>
            <a:r>
              <a:rPr lang="en-US" altLang="en-US" sz="2300" b="1" dirty="0"/>
              <a:t>x=5, </a:t>
            </a:r>
            <a:r>
              <a:rPr lang="en-US" altLang="en-US" sz="2300" dirty="0"/>
              <a:t>this table explains </a:t>
            </a:r>
            <a:r>
              <a:rPr lang="en-US" altLang="en-US" sz="2300" b="1" u="sng" dirty="0"/>
              <a:t>comparison operators</a:t>
            </a:r>
            <a:r>
              <a:rPr lang="en-US" altLang="en-US" sz="2300" b="1" dirty="0"/>
              <a:t>:</a:t>
            </a:r>
            <a:endParaRPr lang="en-US" altLang="en-US" sz="2300" dirty="0"/>
          </a:p>
          <a:p>
            <a:pPr eaLnBrk="1" hangingPunct="1"/>
            <a:endParaRPr lang="en-US" altLang="en-US" sz="2300" dirty="0"/>
          </a:p>
          <a:p>
            <a:pPr eaLnBrk="1" hangingPunct="1"/>
            <a:endParaRPr lang="en-US" altLang="en-US" sz="2300" dirty="0"/>
          </a:p>
          <a:p>
            <a:pPr eaLnBrk="1" hangingPunct="1"/>
            <a:endParaRPr lang="en-US" altLang="en-US" sz="2300" dirty="0"/>
          </a:p>
          <a:p>
            <a:pPr eaLnBrk="1" hangingPunct="1"/>
            <a:endParaRPr lang="en-US" altLang="en-US" sz="2300" dirty="0"/>
          </a:p>
          <a:p>
            <a:pPr eaLnBrk="1" hangingPunct="1"/>
            <a:endParaRPr lang="en-US" altLang="en-US" sz="2300" dirty="0"/>
          </a:p>
          <a:p>
            <a:pPr eaLnBrk="1" hangingPunct="1"/>
            <a:endParaRPr lang="en-US" altLang="en-US" sz="2300" dirty="0"/>
          </a:p>
          <a:p>
            <a:pPr eaLnBrk="1" hangingPunct="1"/>
            <a:r>
              <a:rPr lang="en-US" altLang="en-US" sz="2300" dirty="0"/>
              <a:t>Given that </a:t>
            </a:r>
            <a:r>
              <a:rPr lang="en-US" altLang="en-US" sz="2300" b="1" dirty="0"/>
              <a:t>x=6 and y=3</a:t>
            </a:r>
            <a:r>
              <a:rPr lang="en-US" altLang="en-US" sz="2300" dirty="0"/>
              <a:t>, this table explains </a:t>
            </a:r>
            <a:r>
              <a:rPr lang="en-US" altLang="en-US" sz="2300" b="1" u="sng" dirty="0"/>
              <a:t>logical operators</a:t>
            </a:r>
            <a:r>
              <a:rPr lang="en-US" altLang="en-US" sz="2300" b="1" dirty="0"/>
              <a:t>: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2300" dirty="0"/>
          </a:p>
        </p:txBody>
      </p:sp>
      <p:pic>
        <p:nvPicPr>
          <p:cNvPr id="6" name="Picture 2" descr="C:\Documents and Settings\Khazbak\Desktop\untitled.bmp">
            <a:extLst>
              <a:ext uri="{FF2B5EF4-FFF2-40B4-BE49-F238E27FC236}">
                <a16:creationId xmlns:a16="http://schemas.microsoft.com/office/drawing/2014/main" id="{A629F2FB-98FD-4AA1-A59C-8DE46A67A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61808"/>
            <a:ext cx="8229600" cy="269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836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398588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JavaScript Operators</a:t>
            </a:r>
          </a:p>
        </p:txBody>
      </p:sp>
      <p:sp>
        <p:nvSpPr>
          <p:cNvPr id="31747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 </a:t>
            </a:r>
            <a:r>
              <a:rPr lang="en-US" altLang="en-US" sz="3200" b="1" dirty="0">
                <a:solidFill>
                  <a:srgbClr val="C00000"/>
                </a:solidFill>
              </a:rPr>
              <a:t>+ </a:t>
            </a:r>
            <a:r>
              <a:rPr lang="en-US" altLang="en-US" b="1" dirty="0"/>
              <a:t>Operator on Strings</a:t>
            </a:r>
            <a:r>
              <a:rPr lang="en-US" altLang="en-US" dirty="0"/>
              <a:t>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It can be used to add string variables or text values together (concatenate strings).</a:t>
            </a:r>
          </a:p>
          <a:p>
            <a:pPr eaLnBrk="1" hangingPunct="1"/>
            <a:r>
              <a:rPr lang="en-US" altLang="en-US" dirty="0"/>
              <a:t>To add two or more string variables together:</a:t>
            </a:r>
          </a:p>
          <a:p>
            <a:pPr marL="0" indent="0" eaLnBrk="1" hangingPunct="1">
              <a:buNone/>
            </a:pPr>
            <a:r>
              <a:rPr lang="en-US" altLang="en-US" dirty="0"/>
              <a:t>                    txt1 = “Good  ";</a:t>
            </a:r>
            <a:br>
              <a:rPr lang="en-US" altLang="en-US" dirty="0"/>
            </a:br>
            <a:r>
              <a:rPr lang="en-US" altLang="en-US" dirty="0"/>
              <a:t>                    txt2 = “Morning";</a:t>
            </a:r>
            <a:br>
              <a:rPr lang="en-US" altLang="en-US" dirty="0"/>
            </a:br>
            <a:r>
              <a:rPr lang="en-US" altLang="en-US" dirty="0"/>
              <a:t>                    txt3 = txt1 </a:t>
            </a:r>
            <a:r>
              <a:rPr lang="en-US" altLang="en-US" b="1" dirty="0">
                <a:solidFill>
                  <a:srgbClr val="C00000"/>
                </a:solidFill>
              </a:rPr>
              <a:t>+</a:t>
            </a:r>
            <a:r>
              <a:rPr lang="en-US" altLang="en-US" dirty="0"/>
              <a:t> txt2;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44F3F7-2755-48FA-8B7F-9D8E385FB5CF}"/>
              </a:ext>
            </a:extLst>
          </p:cNvPr>
          <p:cNvSpPr/>
          <p:nvPr/>
        </p:nvSpPr>
        <p:spPr>
          <a:xfrm>
            <a:off x="4178300" y="4572000"/>
            <a:ext cx="381000" cy="4572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3CABE8-09F0-4595-B90F-C70C4D70B244}"/>
              </a:ext>
            </a:extLst>
          </p:cNvPr>
          <p:cNvSpPr txBox="1"/>
          <p:nvPr/>
        </p:nvSpPr>
        <p:spPr>
          <a:xfrm>
            <a:off x="4343400" y="5382195"/>
            <a:ext cx="3975659" cy="53860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2900" dirty="0">
                <a:latin typeface="+mn-lt"/>
                <a:cs typeface="+mn-cs"/>
              </a:rPr>
              <a:t>txt3 </a:t>
            </a:r>
            <a:r>
              <a:rPr lang="en-US" altLang="en-US" sz="2900" dirty="0">
                <a:latin typeface="+mn-lt"/>
                <a:cs typeface="+mn-cs"/>
                <a:sym typeface="Wingdings" pitchFamily="2" charset="2"/>
              </a:rPr>
              <a:t> “Good Morning”</a:t>
            </a:r>
            <a:endParaRPr lang="en-US" sz="29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398588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JavaScript Operators</a:t>
            </a:r>
          </a:p>
        </p:txBody>
      </p:sp>
      <p:sp>
        <p:nvSpPr>
          <p:cNvPr id="32771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 </a:t>
            </a:r>
            <a:r>
              <a:rPr lang="en-US" altLang="en-US" sz="3200" b="1" dirty="0">
                <a:solidFill>
                  <a:srgbClr val="C00000"/>
                </a:solidFill>
              </a:rPr>
              <a:t>+ </a:t>
            </a:r>
            <a:r>
              <a:rPr lang="en-US" altLang="en-US" b="1" dirty="0"/>
              <a:t>Operator on Strings</a:t>
            </a:r>
            <a:endParaRPr lang="en-US" altLang="en-US" dirty="0"/>
          </a:p>
          <a:p>
            <a:pPr eaLnBrk="1" hangingPunct="1">
              <a:buFont typeface="Wingdings 2" pitchFamily="18" charset="2"/>
              <a:buNone/>
            </a:pPr>
            <a:r>
              <a:rPr lang="en-US" altLang="en-US" b="1" u="sng" dirty="0"/>
              <a:t>Note: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b="1" dirty="0"/>
              <a:t>If you add a number and a string, the result will be a string !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b="1" dirty="0"/>
              <a:t>                      </a:t>
            </a:r>
            <a:r>
              <a:rPr lang="en-US" altLang="en-US" dirty="0"/>
              <a:t>x= 5 + "5“ 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dirty="0"/>
              <a:t>                     </a:t>
            </a:r>
            <a:r>
              <a:rPr lang="en-US" altLang="en-US" dirty="0" err="1"/>
              <a:t>document.write</a:t>
            </a:r>
            <a:r>
              <a:rPr lang="en-US" altLang="en-US" dirty="0"/>
              <a:t> ( x ) ;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DAEF5C-C625-4112-83C0-188EF2A2EC70}"/>
              </a:ext>
            </a:extLst>
          </p:cNvPr>
          <p:cNvSpPr txBox="1"/>
          <p:nvPr/>
        </p:nvSpPr>
        <p:spPr>
          <a:xfrm>
            <a:off x="5486400" y="5181600"/>
            <a:ext cx="1905000" cy="53860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2900" dirty="0">
                <a:latin typeface="+mn-lt"/>
                <a:cs typeface="+mn-cs"/>
              </a:rPr>
              <a:t> x </a:t>
            </a:r>
            <a:r>
              <a:rPr lang="en-US" altLang="en-US" sz="2900" dirty="0">
                <a:latin typeface="+mn-lt"/>
                <a:cs typeface="+mn-cs"/>
                <a:sym typeface="Wingdings" pitchFamily="2" charset="2"/>
              </a:rPr>
              <a:t> “55”</a:t>
            </a:r>
            <a:endParaRPr lang="en-US" sz="29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398588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JavaScript Operators</a:t>
            </a:r>
          </a:p>
        </p:txBody>
      </p:sp>
      <p:sp>
        <p:nvSpPr>
          <p:cNvPr id="35843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Conditional Operator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  It is used to assign a value to a variable based on some condition.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dirty="0"/>
              <a:t> </a:t>
            </a:r>
            <a:r>
              <a:rPr lang="en-US" altLang="en-US" sz="2800" u="sng" dirty="0"/>
              <a:t>Syntax:</a:t>
            </a:r>
            <a:endParaRPr lang="en-US" altLang="en-US" u="sng" dirty="0"/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dirty="0"/>
              <a:t>    </a:t>
            </a:r>
            <a:r>
              <a:rPr lang="en-US" altLang="en-US" sz="2400" dirty="0" err="1"/>
              <a:t>variablename</a:t>
            </a:r>
            <a:r>
              <a:rPr lang="en-US" altLang="en-US" sz="2400" dirty="0"/>
              <a:t> </a:t>
            </a:r>
            <a:r>
              <a:rPr lang="en-US" altLang="en-US" sz="2800" dirty="0"/>
              <a:t>= </a:t>
            </a:r>
            <a:r>
              <a:rPr lang="en-US" altLang="en-US" sz="2800" dirty="0">
                <a:solidFill>
                  <a:srgbClr val="C00000"/>
                </a:solidFill>
              </a:rPr>
              <a:t>(condition)</a:t>
            </a:r>
            <a:r>
              <a:rPr lang="en-US" altLang="en-US" sz="2800" dirty="0"/>
              <a:t> 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/>
              <a:t>value1 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/>
              <a:t>value2  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b="1" dirty="0"/>
              <a:t>Example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400" b="1" dirty="0"/>
              <a:t> greeting = </a:t>
            </a:r>
            <a:r>
              <a:rPr lang="en-US" altLang="en-US" sz="2400" b="1" dirty="0">
                <a:solidFill>
                  <a:srgbClr val="C00000"/>
                </a:solidFill>
              </a:rPr>
              <a:t>(visitor=="PRES") 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en-US" sz="2400" b="1" dirty="0"/>
              <a:t>"Dear President " 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2400" b="1" dirty="0"/>
              <a:t> "Dear" ; 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dirty="0">
                <a:solidFill>
                  <a:srgbClr val="464653"/>
                </a:solidFill>
              </a:rPr>
              <a:t> </a:t>
            </a:r>
            <a:r>
              <a:rPr lang="en-US" altLang="en-US" sz="4000" dirty="0"/>
              <a:t>JS Conditional Statements</a:t>
            </a:r>
            <a:br>
              <a:rPr lang="en-US" altLang="en-US" sz="4000" dirty="0"/>
            </a:br>
            <a:r>
              <a:rPr lang="en-US" altLang="en-US" sz="4000" dirty="0"/>
              <a:t>IF … Else IF … Else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49534117"/>
              </p:ext>
            </p:extLst>
          </p:nvPr>
        </p:nvGraphicFramePr>
        <p:xfrm>
          <a:off x="304800" y="1600200"/>
          <a:ext cx="85344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900" b="1" u="sng" dirty="0"/>
                        <a:t>If Statement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u="sng" dirty="0"/>
                        <a:t>If...else 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u="sng" dirty="0"/>
                        <a:t>If...else if…else Statement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/>
                        <a:t>  </a:t>
                      </a:r>
                      <a:r>
                        <a:rPr lang="en-US" sz="1900" dirty="0">
                          <a:solidFill>
                            <a:srgbClr val="C00000"/>
                          </a:solidFill>
                        </a:rPr>
                        <a:t>if (</a:t>
                      </a:r>
                      <a:r>
                        <a:rPr lang="en-US" sz="1900" i="1" dirty="0">
                          <a:solidFill>
                            <a:srgbClr val="C00000"/>
                          </a:solidFill>
                        </a:rPr>
                        <a:t>condition</a:t>
                      </a:r>
                      <a:r>
                        <a:rPr lang="en-US" sz="1900" dirty="0">
                          <a:solidFill>
                            <a:srgbClr val="C00000"/>
                          </a:solidFill>
                        </a:rPr>
                        <a:t>)</a:t>
                      </a:r>
                      <a:br>
                        <a:rPr lang="en-US" sz="1900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1900" dirty="0">
                          <a:solidFill>
                            <a:srgbClr val="C00000"/>
                          </a:solidFill>
                        </a:rPr>
                        <a:t>  {</a:t>
                      </a:r>
                      <a:br>
                        <a:rPr lang="en-US" sz="1900" dirty="0"/>
                      </a:br>
                      <a:r>
                        <a:rPr lang="en-US" sz="1900" i="1" dirty="0"/>
                        <a:t>  code to be executed if condition is true</a:t>
                      </a:r>
                      <a:br>
                        <a:rPr lang="en-US" sz="1900" dirty="0"/>
                      </a:br>
                      <a:r>
                        <a:rPr lang="en-US" sz="1900" dirty="0"/>
                        <a:t>  </a:t>
                      </a:r>
                      <a:r>
                        <a:rPr lang="en-US" sz="1900" dirty="0">
                          <a:solidFill>
                            <a:srgbClr val="C00000"/>
                          </a:solidFill>
                        </a:rPr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b="1" dirty="0"/>
                        <a:t> </a:t>
                      </a:r>
                      <a:r>
                        <a:rPr lang="en-US" sz="1900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900" dirty="0">
                          <a:solidFill>
                            <a:srgbClr val="C00000"/>
                          </a:solidFill>
                        </a:rPr>
                        <a:t>if (</a:t>
                      </a:r>
                      <a:r>
                        <a:rPr lang="en-US" sz="1900" i="1" dirty="0">
                          <a:solidFill>
                            <a:srgbClr val="C00000"/>
                          </a:solidFill>
                        </a:rPr>
                        <a:t>condition</a:t>
                      </a:r>
                      <a:r>
                        <a:rPr lang="en-US" sz="1900" dirty="0">
                          <a:solidFill>
                            <a:srgbClr val="C00000"/>
                          </a:solidFill>
                        </a:rPr>
                        <a:t>)</a:t>
                      </a:r>
                      <a:br>
                        <a:rPr lang="en-US" sz="1900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1900" dirty="0">
                          <a:solidFill>
                            <a:srgbClr val="C00000"/>
                          </a:solidFill>
                        </a:rPr>
                        <a:t>  {</a:t>
                      </a:r>
                      <a:br>
                        <a:rPr lang="en-US" sz="1900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1900" i="1" dirty="0"/>
                        <a:t>  code to be executed if condition is true</a:t>
                      </a:r>
                      <a:br>
                        <a:rPr lang="en-US" sz="1900" dirty="0"/>
                      </a:br>
                      <a:r>
                        <a:rPr lang="en-US" sz="1900" dirty="0"/>
                        <a:t> </a:t>
                      </a:r>
                      <a:r>
                        <a:rPr lang="en-US" sz="1900" dirty="0">
                          <a:solidFill>
                            <a:srgbClr val="C00000"/>
                          </a:solidFill>
                        </a:rPr>
                        <a:t> }</a:t>
                      </a:r>
                      <a:br>
                        <a:rPr lang="en-US" sz="1900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1900" dirty="0">
                          <a:solidFill>
                            <a:srgbClr val="C00000"/>
                          </a:solidFill>
                        </a:rPr>
                        <a:t> else</a:t>
                      </a:r>
                      <a:br>
                        <a:rPr lang="en-US" sz="1900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1900" dirty="0">
                          <a:solidFill>
                            <a:srgbClr val="C00000"/>
                          </a:solidFill>
                        </a:rPr>
                        <a:t>  {</a:t>
                      </a:r>
                      <a:br>
                        <a:rPr lang="en-US" sz="1900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1900" i="1" dirty="0"/>
                        <a:t>  code to be executed if condition is not true</a:t>
                      </a:r>
                      <a:br>
                        <a:rPr lang="en-US" sz="1900" dirty="0"/>
                      </a:br>
                      <a:r>
                        <a:rPr lang="en-US" sz="1900" dirty="0">
                          <a:solidFill>
                            <a:srgbClr val="C00000"/>
                          </a:solidFill>
                        </a:rPr>
                        <a:t>  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rgbClr val="C00000"/>
                          </a:solidFill>
                        </a:rPr>
                        <a:t>  if (</a:t>
                      </a:r>
                      <a:r>
                        <a:rPr lang="en-US" sz="1900" i="1" dirty="0">
                          <a:solidFill>
                            <a:srgbClr val="C00000"/>
                          </a:solidFill>
                        </a:rPr>
                        <a:t>condition1</a:t>
                      </a:r>
                      <a:r>
                        <a:rPr lang="en-US" sz="1900" dirty="0">
                          <a:solidFill>
                            <a:srgbClr val="C00000"/>
                          </a:solidFill>
                        </a:rPr>
                        <a:t>)</a:t>
                      </a:r>
                      <a:br>
                        <a:rPr lang="en-US" sz="1900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1900" dirty="0">
                          <a:solidFill>
                            <a:srgbClr val="C00000"/>
                          </a:solidFill>
                        </a:rPr>
                        <a:t>  {</a:t>
                      </a:r>
                      <a:br>
                        <a:rPr lang="en-US" sz="1900" dirty="0"/>
                      </a:br>
                      <a:r>
                        <a:rPr lang="en-US" sz="1900" i="1" dirty="0"/>
                        <a:t>  code to be executed if condition1 is true</a:t>
                      </a:r>
                      <a:br>
                        <a:rPr lang="en-US" sz="1900" dirty="0"/>
                      </a:br>
                      <a:r>
                        <a:rPr lang="en-US" sz="1900" dirty="0"/>
                        <a:t> </a:t>
                      </a:r>
                      <a:r>
                        <a:rPr lang="en-US" sz="1900" dirty="0">
                          <a:solidFill>
                            <a:srgbClr val="C00000"/>
                          </a:solidFill>
                        </a:rPr>
                        <a:t> }</a:t>
                      </a:r>
                      <a:br>
                        <a:rPr lang="en-US" sz="1900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1900" dirty="0">
                          <a:solidFill>
                            <a:srgbClr val="C00000"/>
                          </a:solidFill>
                        </a:rPr>
                        <a:t>  else if (</a:t>
                      </a:r>
                      <a:r>
                        <a:rPr lang="en-US" sz="1900" i="1" dirty="0">
                          <a:solidFill>
                            <a:srgbClr val="C00000"/>
                          </a:solidFill>
                        </a:rPr>
                        <a:t>condition2</a:t>
                      </a:r>
                      <a:r>
                        <a:rPr lang="en-US" sz="1900" dirty="0">
                          <a:solidFill>
                            <a:srgbClr val="C00000"/>
                          </a:solidFill>
                        </a:rPr>
                        <a:t>)</a:t>
                      </a:r>
                      <a:br>
                        <a:rPr lang="en-US" sz="1900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1900" dirty="0">
                          <a:solidFill>
                            <a:srgbClr val="C00000"/>
                          </a:solidFill>
                        </a:rPr>
                        <a:t>  {</a:t>
                      </a:r>
                      <a:br>
                        <a:rPr lang="en-US" sz="1900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1900" i="1" dirty="0"/>
                        <a:t>  code to be executed if condition2 is true</a:t>
                      </a:r>
                      <a:br>
                        <a:rPr lang="en-US" sz="1900" dirty="0"/>
                      </a:br>
                      <a:r>
                        <a:rPr lang="en-US" sz="1900" dirty="0"/>
                        <a:t>  </a:t>
                      </a:r>
                      <a:r>
                        <a:rPr lang="en-US" sz="1900" dirty="0">
                          <a:solidFill>
                            <a:srgbClr val="C00000"/>
                          </a:solidFill>
                        </a:rPr>
                        <a:t>}</a:t>
                      </a:r>
                      <a:br>
                        <a:rPr lang="en-US" sz="1900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1900" dirty="0">
                          <a:solidFill>
                            <a:srgbClr val="C00000"/>
                          </a:solidFill>
                        </a:rPr>
                        <a:t>  else</a:t>
                      </a:r>
                      <a:br>
                        <a:rPr lang="en-US" sz="1900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1900" dirty="0">
                          <a:solidFill>
                            <a:srgbClr val="C00000"/>
                          </a:solidFill>
                        </a:rPr>
                        <a:t>  {</a:t>
                      </a:r>
                      <a:br>
                        <a:rPr lang="en-US" sz="1900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1900" i="1" dirty="0"/>
                        <a:t>  code to be executed if condition1 and condition2 are not true</a:t>
                      </a:r>
                      <a:br>
                        <a:rPr lang="en-US" sz="1900" dirty="0"/>
                      </a:br>
                      <a:r>
                        <a:rPr lang="en-US" sz="1900" dirty="0"/>
                        <a:t> </a:t>
                      </a:r>
                      <a:r>
                        <a:rPr lang="en-US" sz="1900" dirty="0">
                          <a:solidFill>
                            <a:srgbClr val="C00000"/>
                          </a:solidFill>
                        </a:rPr>
                        <a:t> }</a:t>
                      </a:r>
                      <a:endParaRPr lang="en-US" sz="1900" b="1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092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398588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 JS Conditional Statements</a:t>
            </a:r>
            <a:br>
              <a:rPr lang="en-US" altLang="en-US" sz="4000"/>
            </a:br>
            <a:r>
              <a:rPr lang="en-US" altLang="en-US" sz="4000"/>
              <a:t>IF…Else Example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&lt;html&gt;</a:t>
            </a:r>
            <a:br>
              <a:rPr lang="en-US" sz="18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</a:br>
            <a:r>
              <a:rPr lang="en-US" sz="18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&lt;body&gt;</a:t>
            </a:r>
            <a:br>
              <a:rPr lang="en-US" sz="18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</a:b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&lt;script type="text/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javascript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"&gt;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                        	</a:t>
            </a:r>
            <a:r>
              <a:rPr lang="en-US" sz="1800" b="1" dirty="0">
                <a:solidFill>
                  <a:srgbClr val="00B050"/>
                </a:solidFill>
                <a:ea typeface="Cambria Math" pitchFamily="18" charset="0"/>
                <a:cs typeface="Cambria Math" pitchFamily="18" charset="0"/>
              </a:rPr>
              <a:t>/* Checks the time on your browser if it is less than 10 */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			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var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 d = new Date();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			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var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 time =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d.getHours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();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			</a:t>
            </a:r>
            <a:r>
              <a:rPr lang="en-US" sz="22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if (time &lt; 10)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2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			{        </a:t>
            </a:r>
            <a:r>
              <a:rPr lang="en-US" sz="2200" b="1" dirty="0" err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document.write</a:t>
            </a:r>
            <a:r>
              <a:rPr lang="en-US" sz="22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("&lt;b&gt;Good morning&lt;/b&gt;");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2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			}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2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			else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2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			{       </a:t>
            </a:r>
            <a:r>
              <a:rPr lang="en-US" sz="2200" b="1" dirty="0" err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document.write</a:t>
            </a:r>
            <a:r>
              <a:rPr lang="en-US" sz="22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("&lt;b&gt;Good day&lt;/b&gt;");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2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			}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			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document.write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("&lt;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br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\&gt;&lt;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br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\&gt;Current time is: "+d);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		&lt;/script&gt;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	</a:t>
            </a:r>
            <a:r>
              <a:rPr lang="en-US" sz="18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&lt;/body&gt;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&lt;/html&gt;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791200"/>
            <a:ext cx="6534150" cy="100965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2EFAE0-43E5-480C-A039-D271DBF3BF5D}"/>
              </a:ext>
            </a:extLst>
          </p:cNvPr>
          <p:cNvSpPr txBox="1">
            <a:spLocks/>
          </p:cNvSpPr>
          <p:nvPr/>
        </p:nvSpPr>
        <p:spPr bwMode="auto">
          <a:xfrm>
            <a:off x="104553" y="1737058"/>
            <a:ext cx="332444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2DA7A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ADA7A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C00000"/>
                </a:solidFill>
              </a:rPr>
              <a:t>switch </a:t>
            </a:r>
            <a:r>
              <a:rPr lang="en-US" altLang="en-US" sz="2400" dirty="0"/>
              <a:t>( n )</a:t>
            </a:r>
            <a:br>
              <a:rPr lang="en-US" altLang="en-US" sz="2400" dirty="0"/>
            </a:br>
            <a:r>
              <a:rPr lang="en-US" altLang="en-US" sz="2400" dirty="0"/>
              <a:t>{</a:t>
            </a:r>
            <a:br>
              <a:rPr lang="en-US" altLang="en-US" sz="2400" dirty="0"/>
            </a:br>
            <a:r>
              <a:rPr lang="en-US" altLang="en-US" sz="2400" dirty="0">
                <a:solidFill>
                  <a:srgbClr val="C00000"/>
                </a:solidFill>
              </a:rPr>
              <a:t>case 1:</a:t>
            </a:r>
            <a:br>
              <a:rPr lang="en-US" altLang="en-US" sz="2400" dirty="0"/>
            </a:br>
            <a:r>
              <a:rPr lang="en-US" altLang="en-US" sz="2400" i="1" dirty="0"/>
              <a:t>  execute code block 1</a:t>
            </a:r>
            <a:br>
              <a:rPr lang="en-US" altLang="en-US" sz="2400" dirty="0"/>
            </a:br>
            <a:r>
              <a:rPr lang="en-US" altLang="en-US" sz="2400" dirty="0"/>
              <a:t>  </a:t>
            </a:r>
            <a:r>
              <a:rPr lang="en-US" altLang="en-US" sz="2400" dirty="0">
                <a:solidFill>
                  <a:srgbClr val="C00000"/>
                </a:solidFill>
              </a:rPr>
              <a:t>break;</a:t>
            </a:r>
            <a:br>
              <a:rPr lang="en-US" altLang="en-US" sz="2400" dirty="0">
                <a:solidFill>
                  <a:srgbClr val="C00000"/>
                </a:solidFill>
              </a:rPr>
            </a:br>
            <a:r>
              <a:rPr lang="en-US" altLang="en-US" sz="2400" dirty="0">
                <a:solidFill>
                  <a:srgbClr val="C00000"/>
                </a:solidFill>
              </a:rPr>
              <a:t>case 2:</a:t>
            </a:r>
            <a:br>
              <a:rPr lang="en-US" altLang="en-US" sz="2400" dirty="0">
                <a:solidFill>
                  <a:srgbClr val="C00000"/>
                </a:solidFill>
              </a:rPr>
            </a:br>
            <a:r>
              <a:rPr lang="en-US" altLang="en-US" sz="2400" i="1" dirty="0"/>
              <a:t>  execute code block 2</a:t>
            </a:r>
            <a:br>
              <a:rPr lang="en-US" altLang="en-US" sz="2400" dirty="0"/>
            </a:br>
            <a:r>
              <a:rPr lang="en-US" altLang="en-US" sz="2400" dirty="0"/>
              <a:t> </a:t>
            </a:r>
            <a:r>
              <a:rPr lang="en-US" altLang="en-US" sz="2400" dirty="0">
                <a:solidFill>
                  <a:srgbClr val="C00000"/>
                </a:solidFill>
              </a:rPr>
              <a:t> break;</a:t>
            </a:r>
            <a:br>
              <a:rPr lang="en-US" altLang="en-US" sz="2400" dirty="0">
                <a:solidFill>
                  <a:srgbClr val="C00000"/>
                </a:solidFill>
              </a:rPr>
            </a:br>
            <a:r>
              <a:rPr lang="en-US" altLang="en-US" sz="2400" dirty="0">
                <a:solidFill>
                  <a:srgbClr val="C00000"/>
                </a:solidFill>
              </a:rPr>
              <a:t>default:</a:t>
            </a:r>
            <a:br>
              <a:rPr lang="en-US" altLang="en-US" sz="2400" dirty="0">
                <a:solidFill>
                  <a:srgbClr val="C00000"/>
                </a:solidFill>
              </a:rPr>
            </a:br>
            <a:r>
              <a:rPr lang="en-US" altLang="en-US" sz="2400" i="1" dirty="0"/>
              <a:t>  otherwise</a:t>
            </a:r>
            <a:br>
              <a:rPr lang="en-US" altLang="en-US" sz="2400" dirty="0"/>
            </a:br>
            <a:r>
              <a:rPr lang="en-US" altLang="en-US" sz="2400" dirty="0"/>
              <a:t>}</a:t>
            </a:r>
            <a:endParaRPr lang="en-US" altLang="en-US" sz="2400" b="1" u="sng" dirty="0"/>
          </a:p>
        </p:txBody>
      </p:sp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398588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 JS Conditional Statements</a:t>
            </a:r>
            <a:br>
              <a:rPr lang="en-US" altLang="en-US" sz="4000"/>
            </a:br>
            <a:r>
              <a:rPr lang="en-US" altLang="en-US" sz="4000"/>
              <a:t> Switch Statement - Example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>
          <a:xfrm>
            <a:off x="3295872" y="1607695"/>
            <a:ext cx="5743575" cy="51816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&lt;script type="text/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javascript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"&gt;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var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 d = new Date();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theDay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=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d.getDay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();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switch (</a:t>
            </a:r>
            <a:r>
              <a:rPr lang="en-US" sz="1800" b="1" dirty="0" err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theDay</a:t>
            </a:r>
            <a:r>
              <a:rPr lang="en-US" sz="18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{      case 5: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            </a:t>
            </a:r>
            <a:r>
              <a:rPr lang="en-US" sz="1800" b="1" dirty="0" err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document.write</a:t>
            </a:r>
            <a:r>
              <a:rPr lang="en-US" sz="18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("&lt;b&gt;Finally Friday&lt;/b&gt;");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            break;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      case 6: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           </a:t>
            </a:r>
            <a:r>
              <a:rPr lang="en-US" sz="1800" b="1" dirty="0" err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document.write</a:t>
            </a:r>
            <a:r>
              <a:rPr lang="en-US" sz="18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("&lt;b&gt;Super Saturday&lt;/b&gt;");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           break;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      default: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           </a:t>
            </a:r>
            <a:r>
              <a:rPr lang="en-US" sz="1800" b="1" dirty="0" err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document.write</a:t>
            </a:r>
            <a:r>
              <a:rPr lang="en-US" sz="18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("&lt;b&gt;I'm really looking forward to 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                                               this weekend!&lt;/b&gt;");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} 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&lt;/script&gt;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 JS Popup Boxes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83647340"/>
              </p:ext>
            </p:extLst>
          </p:nvPr>
        </p:nvGraphicFramePr>
        <p:xfrm>
          <a:off x="0" y="1524000"/>
          <a:ext cx="8766175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76072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JS Popup Boxes - Example</a:t>
            </a:r>
            <a:endParaRPr lang="en-US" dirty="0"/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126" y="937456"/>
            <a:ext cx="5254102" cy="569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30954"/>
            <a:ext cx="6143544" cy="169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388" y="4200525"/>
            <a:ext cx="2447925" cy="242887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D707BF-A9BF-4F6C-AFB5-E4C11EAEBF9E}"/>
              </a:ext>
            </a:extLst>
          </p:cNvPr>
          <p:cNvSpPr/>
          <p:nvPr/>
        </p:nvSpPr>
        <p:spPr>
          <a:xfrm>
            <a:off x="5200388" y="2514600"/>
            <a:ext cx="1524000" cy="30479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58ED35-FAE8-4726-8F49-C8D6E34240B6}"/>
              </a:ext>
            </a:extLst>
          </p:cNvPr>
          <p:cNvSpPr/>
          <p:nvPr/>
        </p:nvSpPr>
        <p:spPr>
          <a:xfrm>
            <a:off x="5200388" y="2927351"/>
            <a:ext cx="1810012" cy="30479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8D818F-99A7-4B77-909A-07ED0E0DB48F}"/>
              </a:ext>
            </a:extLst>
          </p:cNvPr>
          <p:cNvSpPr/>
          <p:nvPr/>
        </p:nvSpPr>
        <p:spPr>
          <a:xfrm>
            <a:off x="5200388" y="3419475"/>
            <a:ext cx="1810012" cy="30479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9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398588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 JS Functions</a:t>
            </a:r>
          </a:p>
        </p:txBody>
      </p:sp>
      <p:sp>
        <p:nvSpPr>
          <p:cNvPr id="49155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en-US" sz="2800" b="1" u="sng" dirty="0"/>
              <a:t>Syntax: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dirty="0"/>
              <a:t>   </a:t>
            </a:r>
            <a:r>
              <a:rPr lang="en-US" altLang="en-US" sz="2800" dirty="0">
                <a:solidFill>
                  <a:srgbClr val="C00000"/>
                </a:solidFill>
              </a:rPr>
              <a:t>function</a:t>
            </a:r>
            <a:r>
              <a:rPr lang="en-US" altLang="en-US" sz="2800" dirty="0"/>
              <a:t> </a:t>
            </a:r>
            <a:r>
              <a:rPr lang="en-US" altLang="en-US" sz="2800" i="1" dirty="0" err="1"/>
              <a:t>functionname</a:t>
            </a:r>
            <a:r>
              <a:rPr lang="en-US" altLang="en-US" sz="2800" i="1" dirty="0"/>
              <a:t> </a:t>
            </a:r>
            <a:r>
              <a:rPr lang="en-US" altLang="en-US" sz="2800" dirty="0"/>
              <a:t>( </a:t>
            </a:r>
            <a:r>
              <a:rPr lang="en-US" altLang="en-US" sz="2800" i="1" dirty="0"/>
              <a:t>var1, var2 , ... , </a:t>
            </a:r>
            <a:r>
              <a:rPr lang="en-US" altLang="en-US" sz="2800" i="1" dirty="0" err="1"/>
              <a:t>varX</a:t>
            </a:r>
            <a:r>
              <a:rPr lang="en-US" altLang="en-US" sz="2800" i="1" dirty="0"/>
              <a:t> </a:t>
            </a:r>
            <a:r>
              <a:rPr lang="en-US" altLang="en-US" sz="2800" dirty="0"/>
              <a:t>)</a:t>
            </a:r>
            <a:br>
              <a:rPr lang="en-US" altLang="en-US" sz="2800" dirty="0"/>
            </a:br>
            <a:r>
              <a:rPr lang="en-US" altLang="en-US" sz="2800" dirty="0"/>
              <a:t>{</a:t>
            </a:r>
            <a:br>
              <a:rPr lang="en-US" altLang="en-US" sz="2800" dirty="0"/>
            </a:br>
            <a:r>
              <a:rPr lang="en-US" altLang="en-US" sz="2800" i="1" dirty="0"/>
              <a:t>some code</a:t>
            </a:r>
            <a:br>
              <a:rPr lang="en-US" altLang="en-US" sz="2800" dirty="0"/>
            </a:br>
            <a:r>
              <a:rPr lang="en-US" altLang="en-US" sz="2800" dirty="0"/>
              <a:t>}</a:t>
            </a:r>
          </a:p>
          <a:p>
            <a:pPr eaLnBrk="1" hangingPunct="1"/>
            <a:r>
              <a:rPr lang="en-US" altLang="en-US" sz="2800" b="1" u="sng" dirty="0"/>
              <a:t>Example: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74494E-EBD7-4537-814B-AC029A410273}"/>
              </a:ext>
            </a:extLst>
          </p:cNvPr>
          <p:cNvSpPr/>
          <p:nvPr/>
        </p:nvSpPr>
        <p:spPr>
          <a:xfrm>
            <a:off x="914400" y="44196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function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 product ( a , b 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{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      </a:t>
            </a:r>
            <a:r>
              <a:rPr lang="en-US" sz="24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return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 a*b;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}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4</a:t>
            </a:fld>
            <a:endParaRPr sz="18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5" name="Google Shape;145;p17"/>
          <p:cNvPicPr preferRelativeResize="0"/>
          <p:nvPr/>
        </p:nvPicPr>
        <p:blipFill rotWithShape="1">
          <a:blip r:embed="rId3">
            <a:alphaModFix/>
          </a:blip>
          <a:srcRect l="806" t="12500" r="43556" b="4167"/>
          <a:stretch/>
        </p:blipFill>
        <p:spPr>
          <a:xfrm>
            <a:off x="283464" y="114300"/>
            <a:ext cx="8860536" cy="66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 txBox="1">
            <a:spLocks noGrp="1"/>
          </p:cNvSpPr>
          <p:nvPr>
            <p:ph type="title"/>
          </p:nvPr>
        </p:nvSpPr>
        <p:spPr>
          <a:xfrm>
            <a:off x="5298018" y="110192"/>
            <a:ext cx="3645806" cy="12977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The Input Element types </a:t>
            </a:r>
            <a:endParaRPr sz="4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04E716-1579-458B-9B56-7D4DB1FB6640}"/>
              </a:ext>
            </a:extLst>
          </p:cNvPr>
          <p:cNvSpPr/>
          <p:nvPr/>
        </p:nvSpPr>
        <p:spPr>
          <a:xfrm>
            <a:off x="76200" y="609600"/>
            <a:ext cx="838200" cy="228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D10869-43A7-4CE8-BE57-3A4295034E70}"/>
              </a:ext>
            </a:extLst>
          </p:cNvPr>
          <p:cNvSpPr/>
          <p:nvPr/>
        </p:nvSpPr>
        <p:spPr>
          <a:xfrm>
            <a:off x="76200" y="1676400"/>
            <a:ext cx="838200" cy="228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0BA302-74E0-4E15-8177-926086738C1B}"/>
              </a:ext>
            </a:extLst>
          </p:cNvPr>
          <p:cNvSpPr/>
          <p:nvPr/>
        </p:nvSpPr>
        <p:spPr>
          <a:xfrm>
            <a:off x="76200" y="1931580"/>
            <a:ext cx="1024270" cy="35441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1D490C-E7FC-4E2A-A8B6-1A365FEFB303}"/>
              </a:ext>
            </a:extLst>
          </p:cNvPr>
          <p:cNvSpPr/>
          <p:nvPr/>
        </p:nvSpPr>
        <p:spPr>
          <a:xfrm>
            <a:off x="76200" y="4953000"/>
            <a:ext cx="1024270" cy="228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C539D6-323F-40DD-8161-DD5797940B19}"/>
              </a:ext>
            </a:extLst>
          </p:cNvPr>
          <p:cNvSpPr/>
          <p:nvPr/>
        </p:nvSpPr>
        <p:spPr>
          <a:xfrm>
            <a:off x="76200" y="5181600"/>
            <a:ext cx="1024270" cy="228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B74EBB-03F7-4792-AD8D-12B3FF259B8B}"/>
              </a:ext>
            </a:extLst>
          </p:cNvPr>
          <p:cNvSpPr/>
          <p:nvPr/>
        </p:nvSpPr>
        <p:spPr>
          <a:xfrm>
            <a:off x="76200" y="5410200"/>
            <a:ext cx="1024270" cy="3048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AB9B9C-794E-4153-B6A8-D85A89AAAC9C}"/>
              </a:ext>
            </a:extLst>
          </p:cNvPr>
          <p:cNvSpPr/>
          <p:nvPr/>
        </p:nvSpPr>
        <p:spPr>
          <a:xfrm>
            <a:off x="76200" y="5695950"/>
            <a:ext cx="1024270" cy="228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30892D-32DB-4282-81E1-844AD956D40F}"/>
              </a:ext>
            </a:extLst>
          </p:cNvPr>
          <p:cNvSpPr/>
          <p:nvPr/>
        </p:nvSpPr>
        <p:spPr>
          <a:xfrm>
            <a:off x="69112" y="4133850"/>
            <a:ext cx="1024270" cy="3048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8288"/>
            <a:ext cx="8686800" cy="13985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/>
              <a:t> JS Functions –</a:t>
            </a:r>
            <a:br>
              <a:rPr lang="en-US" sz="4000" dirty="0"/>
            </a:br>
            <a:r>
              <a:rPr lang="en-US" sz="4000" dirty="0"/>
              <a:t>return Statement Example</a:t>
            </a:r>
            <a:br>
              <a:rPr lang="en-US" sz="4000" u="sng" dirty="0"/>
            </a:br>
            <a:endParaRPr lang="en-US" sz="4000" dirty="0"/>
          </a:p>
        </p:txBody>
      </p:sp>
      <p:sp>
        <p:nvSpPr>
          <p:cNvPr id="49155" name="Content Placeholder 2"/>
          <p:cNvSpPr>
            <a:spLocks noGrp="1"/>
          </p:cNvSpPr>
          <p:nvPr>
            <p:ph sz="quarter" idx="1"/>
          </p:nvPr>
        </p:nvSpPr>
        <p:spPr>
          <a:xfrm>
            <a:off x="139700" y="1447800"/>
            <a:ext cx="8534400" cy="54102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&lt;html&gt; &lt;head&gt;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&lt;script type="text/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javascript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"&gt;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2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function product(</a:t>
            </a:r>
            <a:r>
              <a:rPr lang="en-US" sz="2200" b="1" dirty="0" err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a,b</a:t>
            </a:r>
            <a:r>
              <a:rPr lang="en-US" sz="22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2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{     return a*b;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2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}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&lt;/script&gt;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&lt;/head&gt;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&lt;body&gt;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&lt;script type="text/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javascript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"&gt;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     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document.write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( </a:t>
            </a:r>
            <a:r>
              <a:rPr lang="en-US" sz="22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product(4,3)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);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&lt;/script&gt;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&lt;p&gt;The script in the body section calls a function with two parameters (4 and 3).&lt;/p&gt;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&lt;/body&gt; &lt;/html&gt;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AD6695-F194-4DDC-9BD2-18502B45D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0" y="3429000"/>
            <a:ext cx="6781800" cy="84772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686800" cy="1398588"/>
          </a:xfrm>
        </p:spPr>
        <p:txBody>
          <a:bodyPr/>
          <a:lstStyle/>
          <a:p>
            <a:pPr algn="ctr" eaLnBrk="1" hangingPunct="1"/>
            <a:br>
              <a:rPr lang="en-US" altLang="en-US" sz="4800" b="1"/>
            </a:br>
            <a:r>
              <a:rPr lang="en-US" altLang="en-US"/>
              <a:t> JS Loops-For Loop</a:t>
            </a:r>
            <a:endParaRPr lang="en-US" altLang="en-US" sz="4800"/>
          </a:p>
        </p:txBody>
      </p:sp>
      <p:sp>
        <p:nvSpPr>
          <p:cNvPr id="51203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4800600" cy="4572000"/>
          </a:xfrm>
        </p:spPr>
        <p:txBody>
          <a:bodyPr/>
          <a:lstStyle/>
          <a:p>
            <a:pPr eaLnBrk="1" hangingPunct="1"/>
            <a:endParaRPr lang="en-US" altLang="en-US" sz="2800" b="1" u="sng" dirty="0"/>
          </a:p>
          <a:p>
            <a:pPr eaLnBrk="1" hangingPunct="1"/>
            <a:r>
              <a:rPr lang="en-US" altLang="en-US" sz="2800" b="1" u="sng" dirty="0"/>
              <a:t>Syntax: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for</a:t>
            </a:r>
            <a:r>
              <a:rPr lang="en-US" altLang="en-US" sz="2400" dirty="0"/>
              <a:t>(var=start; var&lt;=end; var+=</a:t>
            </a:r>
            <a:r>
              <a:rPr lang="en-US" altLang="en-US" sz="2400" dirty="0" err="1"/>
              <a:t>inc</a:t>
            </a:r>
            <a:r>
              <a:rPr lang="en-US" altLang="en-US" sz="2400" dirty="0"/>
              <a:t>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400" b="1" dirty="0"/>
              <a:t>{</a:t>
            </a:r>
            <a:br>
              <a:rPr lang="en-US" altLang="en-US" sz="2400" dirty="0"/>
            </a:br>
            <a:r>
              <a:rPr lang="en-US" altLang="en-US" sz="2400" dirty="0"/>
              <a:t>    </a:t>
            </a:r>
            <a:r>
              <a:rPr lang="en-US" altLang="en-US" sz="2400" i="1" dirty="0"/>
              <a:t>code to be executed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400" b="1" i="1" dirty="0"/>
              <a:t>}</a:t>
            </a:r>
            <a:endParaRPr lang="en-US" altLang="en-US" sz="24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09214" y="1828800"/>
            <a:ext cx="4495800" cy="3200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2DA7A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ADA7A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1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&lt;script type="text/</a:t>
            </a:r>
            <a:r>
              <a:rPr lang="en-US" sz="21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javascript</a:t>
            </a:r>
            <a:r>
              <a:rPr lang="en-US" sz="21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"&gt;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1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for (</a:t>
            </a:r>
            <a:r>
              <a:rPr lang="en-US" sz="2100" b="1" dirty="0" err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i</a:t>
            </a:r>
            <a:r>
              <a:rPr lang="en-US" sz="21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= 0; </a:t>
            </a:r>
            <a:r>
              <a:rPr lang="en-US" sz="2100" b="1" dirty="0" err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i</a:t>
            </a:r>
            <a:r>
              <a:rPr lang="en-US" sz="21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&lt;= 5; </a:t>
            </a:r>
            <a:r>
              <a:rPr lang="en-US" sz="2100" b="1" dirty="0" err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i</a:t>
            </a:r>
            <a:r>
              <a:rPr lang="en-US" sz="21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++)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1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{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1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  </a:t>
            </a:r>
            <a:r>
              <a:rPr lang="en-US" sz="2100" b="1" dirty="0" err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document.write</a:t>
            </a:r>
            <a:r>
              <a:rPr lang="en-US" sz="21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("The number is " + </a:t>
            </a:r>
            <a:r>
              <a:rPr lang="en-US" sz="2100" b="1" dirty="0" err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i</a:t>
            </a:r>
            <a:r>
              <a:rPr lang="en-US" sz="21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);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1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  </a:t>
            </a:r>
            <a:r>
              <a:rPr lang="en-US" sz="2100" b="1" dirty="0" err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document.write</a:t>
            </a:r>
            <a:r>
              <a:rPr lang="en-US" sz="21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("&lt;</a:t>
            </a:r>
            <a:r>
              <a:rPr lang="en-US" sz="2100" b="1" dirty="0" err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br</a:t>
            </a:r>
            <a:r>
              <a:rPr lang="en-US" sz="21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/&gt;");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1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}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1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&lt;/script&gt;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43400"/>
            <a:ext cx="2286000" cy="223091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686800" cy="1398588"/>
          </a:xfrm>
        </p:spPr>
        <p:txBody>
          <a:bodyPr/>
          <a:lstStyle/>
          <a:p>
            <a:pPr algn="ctr" eaLnBrk="1" hangingPunct="1"/>
            <a:br>
              <a:rPr lang="en-US" altLang="en-US" sz="4800"/>
            </a:br>
            <a:r>
              <a:rPr lang="en-US" altLang="en-US"/>
              <a:t> JS Loops-While Loop</a:t>
            </a:r>
            <a:endParaRPr lang="en-US" altLang="en-US" sz="4800"/>
          </a:p>
        </p:txBody>
      </p:sp>
      <p:sp>
        <p:nvSpPr>
          <p:cNvPr id="53251" name="Content Placeholder 4"/>
          <p:cNvSpPr>
            <a:spLocks noGrp="1"/>
          </p:cNvSpPr>
          <p:nvPr>
            <p:ph sz="quarter" idx="1"/>
          </p:nvPr>
        </p:nvSpPr>
        <p:spPr>
          <a:xfrm>
            <a:off x="114300" y="1524000"/>
            <a:ext cx="8610600" cy="4572000"/>
          </a:xfrm>
        </p:spPr>
        <p:txBody>
          <a:bodyPr/>
          <a:lstStyle/>
          <a:p>
            <a:pPr eaLnBrk="1" hangingPunct="1"/>
            <a:endParaRPr lang="en-US" altLang="en-US" sz="2800" b="1" u="sng" dirty="0"/>
          </a:p>
          <a:p>
            <a:pPr eaLnBrk="1" hangingPunct="1"/>
            <a:endParaRPr lang="en-US" altLang="en-US" sz="2800" b="1" u="sng" dirty="0"/>
          </a:p>
          <a:p>
            <a:pPr eaLnBrk="1" hangingPunct="1"/>
            <a:r>
              <a:rPr lang="en-US" altLang="en-US" sz="2800" b="1" u="sng" dirty="0"/>
              <a:t>Syntax: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dirty="0"/>
              <a:t>     </a:t>
            </a:r>
            <a:r>
              <a:rPr lang="en-US" altLang="en-US" sz="2800" dirty="0">
                <a:solidFill>
                  <a:srgbClr val="C00000"/>
                </a:solidFill>
              </a:rPr>
              <a:t>while</a:t>
            </a:r>
            <a:r>
              <a:rPr lang="en-US" altLang="en-US" sz="2800" dirty="0"/>
              <a:t> (var&lt;=</a:t>
            </a:r>
            <a:r>
              <a:rPr lang="en-US" altLang="en-US" sz="2800" dirty="0" err="1"/>
              <a:t>endvalue</a:t>
            </a:r>
            <a:r>
              <a:rPr lang="en-US" altLang="en-US" sz="2800" dirty="0"/>
              <a:t>)</a:t>
            </a:r>
            <a:br>
              <a:rPr lang="en-US" altLang="en-US" sz="2800" dirty="0"/>
            </a:br>
            <a:r>
              <a:rPr lang="en-US" altLang="en-US" sz="2800" dirty="0"/>
              <a:t>  {</a:t>
            </a:r>
            <a:br>
              <a:rPr lang="en-US" altLang="en-US" sz="2800" dirty="0"/>
            </a:br>
            <a:r>
              <a:rPr lang="en-US" altLang="en-US" sz="2800" i="1" dirty="0"/>
              <a:t>    code to be executed</a:t>
            </a:r>
            <a:br>
              <a:rPr lang="en-US" altLang="en-US" sz="2800" dirty="0"/>
            </a:br>
            <a:r>
              <a:rPr lang="en-US" altLang="en-US" sz="2800" dirty="0"/>
              <a:t>  }</a:t>
            </a:r>
            <a:endParaRPr lang="en-US" altLang="en-US" sz="28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191000" y="1752600"/>
            <a:ext cx="4648200" cy="393465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2DA7A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ADA7A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1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&lt;script type="text/</a:t>
            </a:r>
            <a:r>
              <a:rPr lang="en-US" sz="21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javascript</a:t>
            </a:r>
            <a:r>
              <a:rPr lang="en-US" sz="21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"&gt;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100" b="1" dirty="0" err="1">
                <a:solidFill>
                  <a:srgbClr val="C00000"/>
                </a:solidFill>
                <a:ea typeface="Cambria Math" pitchFamily="18" charset="0"/>
              </a:rPr>
              <a:t>i</a:t>
            </a:r>
            <a:r>
              <a:rPr lang="en-US" sz="2100" b="1" dirty="0">
                <a:solidFill>
                  <a:srgbClr val="C00000"/>
                </a:solidFill>
                <a:ea typeface="Cambria Math" pitchFamily="18" charset="0"/>
              </a:rPr>
              <a:t>=0;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100" b="1" dirty="0">
                <a:solidFill>
                  <a:srgbClr val="C00000"/>
                </a:solidFill>
                <a:ea typeface="Cambria Math" pitchFamily="18" charset="0"/>
              </a:rPr>
              <a:t>while </a:t>
            </a:r>
            <a:r>
              <a:rPr lang="en-US" sz="21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(</a:t>
            </a:r>
            <a:r>
              <a:rPr lang="en-US" sz="2100" b="1" dirty="0" err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i</a:t>
            </a:r>
            <a:r>
              <a:rPr lang="en-US" sz="21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&lt;=5)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1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{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1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 </a:t>
            </a:r>
            <a:r>
              <a:rPr lang="en-US" sz="2100" b="1" dirty="0" err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document.write</a:t>
            </a:r>
            <a:r>
              <a:rPr lang="en-US" sz="21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("The number is " + </a:t>
            </a:r>
            <a:r>
              <a:rPr lang="en-US" sz="2100" b="1" dirty="0" err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i</a:t>
            </a:r>
            <a:r>
              <a:rPr lang="en-US" sz="21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);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1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 </a:t>
            </a:r>
            <a:r>
              <a:rPr lang="en-US" sz="2100" b="1" dirty="0" err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document.write</a:t>
            </a:r>
            <a:r>
              <a:rPr lang="en-US" sz="21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("&lt;</a:t>
            </a:r>
            <a:r>
              <a:rPr lang="en-US" sz="2100" b="1" dirty="0" err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br</a:t>
            </a:r>
            <a:r>
              <a:rPr lang="en-US" sz="21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/&gt;");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1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 </a:t>
            </a:r>
            <a:r>
              <a:rPr lang="en-US" sz="2100" b="1" dirty="0" err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i</a:t>
            </a:r>
            <a:r>
              <a:rPr lang="en-US" sz="21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++;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1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}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1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&lt;/script&gt;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100" b="1" dirty="0">
              <a:solidFill>
                <a:schemeClr val="accent2">
                  <a:lumMod val="75000"/>
                </a:schemeClr>
              </a:solidFill>
              <a:ea typeface="Cambria Math" pitchFamily="18" charset="0"/>
              <a:cs typeface="Cambria Math" pitchFamily="18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100" b="1" dirty="0">
              <a:solidFill>
                <a:schemeClr val="accent2">
                  <a:lumMod val="75000"/>
                </a:schemeClr>
              </a:solidFill>
              <a:ea typeface="Cambria Math" pitchFamily="18" charset="0"/>
              <a:cs typeface="Cambria Math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50027"/>
            <a:ext cx="2286000" cy="223091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686800" cy="1398588"/>
          </a:xfrm>
        </p:spPr>
        <p:txBody>
          <a:bodyPr/>
          <a:lstStyle/>
          <a:p>
            <a:pPr algn="ctr" eaLnBrk="1" hangingPunct="1"/>
            <a:br>
              <a:rPr lang="en-US" altLang="en-US" sz="4800"/>
            </a:br>
            <a:r>
              <a:rPr lang="en-US" altLang="en-US"/>
              <a:t> JS Loops-Do While Loop</a:t>
            </a:r>
            <a:endParaRPr lang="en-US" altLang="en-US" sz="4800"/>
          </a:p>
        </p:txBody>
      </p:sp>
      <p:sp>
        <p:nvSpPr>
          <p:cNvPr id="55299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610600" cy="4572000"/>
          </a:xfrm>
        </p:spPr>
        <p:txBody>
          <a:bodyPr/>
          <a:lstStyle/>
          <a:p>
            <a:pPr eaLnBrk="1" hangingPunct="1"/>
            <a:endParaRPr lang="en-US" altLang="en-US" sz="2800" b="1" u="sng" dirty="0"/>
          </a:p>
          <a:p>
            <a:pPr eaLnBrk="1" hangingPunct="1"/>
            <a:r>
              <a:rPr lang="en-US" altLang="en-US" sz="2800" b="1" u="sng" dirty="0"/>
              <a:t>Syntax: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dirty="0"/>
              <a:t>    </a:t>
            </a:r>
            <a:r>
              <a:rPr lang="en-US" altLang="en-US" sz="2800" dirty="0">
                <a:solidFill>
                  <a:srgbClr val="C00000"/>
                </a:solidFill>
              </a:rPr>
              <a:t>do</a:t>
            </a:r>
            <a:br>
              <a:rPr lang="en-US" altLang="en-US" sz="2800" dirty="0"/>
            </a:br>
            <a:r>
              <a:rPr lang="en-US" altLang="en-US" sz="2800" dirty="0"/>
              <a:t>  {</a:t>
            </a:r>
            <a:br>
              <a:rPr lang="en-US" altLang="en-US" sz="2800" dirty="0"/>
            </a:br>
            <a:r>
              <a:rPr lang="en-US" altLang="en-US" sz="2800" i="1" dirty="0"/>
              <a:t>    code to be executed</a:t>
            </a:r>
            <a:br>
              <a:rPr lang="en-US" altLang="en-US" sz="2800" i="1" dirty="0"/>
            </a:br>
            <a:r>
              <a:rPr lang="en-US" altLang="en-US" sz="2800" i="1" dirty="0"/>
              <a:t>  </a:t>
            </a:r>
            <a:r>
              <a:rPr lang="en-US" altLang="en-US" sz="2800" dirty="0"/>
              <a:t>}</a:t>
            </a:r>
            <a:br>
              <a:rPr lang="en-US" altLang="en-US" sz="2800" dirty="0"/>
            </a:br>
            <a:r>
              <a:rPr lang="en-US" altLang="en-US" sz="2800" dirty="0">
                <a:solidFill>
                  <a:srgbClr val="C00000"/>
                </a:solidFill>
              </a:rPr>
              <a:t>while</a:t>
            </a:r>
            <a:r>
              <a:rPr lang="en-US" altLang="en-US" sz="2800" dirty="0"/>
              <a:t> (var&lt;=</a:t>
            </a:r>
            <a:r>
              <a:rPr lang="en-US" altLang="en-US" sz="2800" dirty="0" err="1"/>
              <a:t>endvalue</a:t>
            </a:r>
            <a:r>
              <a:rPr lang="en-US" altLang="en-US" sz="2800" dirty="0"/>
              <a:t>);</a:t>
            </a:r>
            <a:endParaRPr lang="en-US" altLang="en-US" sz="28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419600" y="1756299"/>
            <a:ext cx="4419600" cy="4572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2DA7A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ADA7A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1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&lt;script type="text/</a:t>
            </a:r>
            <a:r>
              <a:rPr lang="en-US" sz="21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javascript</a:t>
            </a:r>
            <a:r>
              <a:rPr lang="en-US" sz="21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"&gt;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100" b="1" dirty="0" err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i</a:t>
            </a:r>
            <a:r>
              <a:rPr lang="en-US" sz="21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= 0;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1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do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1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{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1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 </a:t>
            </a:r>
            <a:r>
              <a:rPr lang="en-US" sz="2100" b="1" dirty="0" err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document.write</a:t>
            </a:r>
            <a:r>
              <a:rPr lang="en-US" sz="21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("The number is " + </a:t>
            </a:r>
            <a:r>
              <a:rPr lang="en-US" sz="2100" b="1" dirty="0" err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i</a:t>
            </a:r>
            <a:r>
              <a:rPr lang="en-US" sz="21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);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1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 </a:t>
            </a:r>
            <a:r>
              <a:rPr lang="en-US" sz="2100" b="1" dirty="0" err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document.write</a:t>
            </a:r>
            <a:r>
              <a:rPr lang="en-US" sz="21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("&lt;</a:t>
            </a:r>
            <a:r>
              <a:rPr lang="en-US" sz="2100" b="1" dirty="0" err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br</a:t>
            </a:r>
            <a:r>
              <a:rPr lang="en-US" sz="21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/&gt;");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1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 </a:t>
            </a:r>
            <a:r>
              <a:rPr lang="en-US" sz="2100" b="1" dirty="0" err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i</a:t>
            </a:r>
            <a:r>
              <a:rPr lang="en-US" sz="21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++;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1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} while (</a:t>
            </a:r>
            <a:r>
              <a:rPr lang="en-US" sz="2100" b="1" dirty="0" err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i</a:t>
            </a:r>
            <a:r>
              <a:rPr lang="en-US" sz="21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&lt;= 5);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1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&lt;/script&gt;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100" b="1" dirty="0">
              <a:solidFill>
                <a:schemeClr val="accent2">
                  <a:lumMod val="75000"/>
                </a:schemeClr>
              </a:solidFill>
              <a:ea typeface="Cambria Math" pitchFamily="18" charset="0"/>
              <a:cs typeface="Cambria Math" pitchFamily="18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100" b="1" dirty="0">
              <a:solidFill>
                <a:schemeClr val="accent2">
                  <a:lumMod val="75000"/>
                </a:schemeClr>
              </a:solidFill>
              <a:ea typeface="Cambria Math" pitchFamily="18" charset="0"/>
              <a:cs typeface="Cambria Math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A7DAFE-ECDC-4C7C-B735-08B47F2EB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640" y="4572000"/>
            <a:ext cx="2122076" cy="207094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398588"/>
          </a:xfrm>
        </p:spPr>
        <p:txBody>
          <a:bodyPr/>
          <a:lstStyle/>
          <a:p>
            <a:pPr algn="ctr" eaLnBrk="1" hangingPunct="1"/>
            <a:br>
              <a:rPr lang="en-US" altLang="en-US" sz="4800"/>
            </a:br>
            <a:r>
              <a:rPr lang="en-US" altLang="en-US"/>
              <a:t> </a:t>
            </a:r>
            <a:r>
              <a:rPr lang="en-US" altLang="en-US" sz="3200"/>
              <a:t>JS</a:t>
            </a:r>
            <a:r>
              <a:rPr lang="en-US" altLang="en-US" sz="3600"/>
              <a:t> Break and Continue Statements</a:t>
            </a:r>
            <a:br>
              <a:rPr lang="en-US" altLang="en-US" sz="3600"/>
            </a:br>
            <a:endParaRPr lang="en-US" altLang="en-US" sz="4800"/>
          </a:p>
        </p:txBody>
      </p:sp>
      <p:sp>
        <p:nvSpPr>
          <p:cNvPr id="57347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610600" cy="4572000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The </a:t>
            </a:r>
            <a:r>
              <a:rPr lang="en-US" altLang="en-US" sz="2600" b="1" dirty="0"/>
              <a:t>break</a:t>
            </a:r>
            <a:r>
              <a:rPr lang="en-US" altLang="en-US" sz="2600" dirty="0"/>
              <a:t> statement will break the loop and continue executing the code that follows after the loop (if any).</a:t>
            </a:r>
            <a:endParaRPr lang="en-US" altLang="en-US" sz="2600" b="1" dirty="0"/>
          </a:p>
          <a:p>
            <a:pPr eaLnBrk="1" hangingPunct="1"/>
            <a:r>
              <a:rPr lang="en-US" altLang="en-US" sz="2600" dirty="0"/>
              <a:t>The </a:t>
            </a:r>
            <a:r>
              <a:rPr lang="en-US" altLang="en-US" sz="2600" b="1" dirty="0"/>
              <a:t>continue</a:t>
            </a:r>
            <a:r>
              <a:rPr lang="en-US" altLang="en-US" sz="2600" dirty="0"/>
              <a:t> statement will break the current loop and continue with the next value.</a:t>
            </a:r>
            <a:endParaRPr lang="en-US" altLang="en-US" sz="26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A17384-1E62-4691-83DE-63ED35B4A615}"/>
              </a:ext>
            </a:extLst>
          </p:cNvPr>
          <p:cNvSpPr txBox="1">
            <a:spLocks/>
          </p:cNvSpPr>
          <p:nvPr/>
        </p:nvSpPr>
        <p:spPr bwMode="auto">
          <a:xfrm>
            <a:off x="304800" y="3200400"/>
            <a:ext cx="8610600" cy="36576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2DA7A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ADA7A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&lt;script type="text/javascript"&gt;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var i=0;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for (i=0;i&lt;=10;i++)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{    if (i==3)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    {       break;               </a:t>
            </a:r>
            <a:r>
              <a:rPr lang="en-US" sz="1800" b="1">
                <a:solidFill>
                  <a:srgbClr val="00B050"/>
                </a:solidFill>
                <a:ea typeface="Cambria Math" pitchFamily="18" charset="0"/>
                <a:cs typeface="Cambria Math" pitchFamily="18" charset="0"/>
              </a:rPr>
              <a:t>// what if we put continue? Will the output change??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    }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   document.write( "The number is " + i );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   document.write("&lt;br /&gt;");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}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&lt;/script&gt;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ea typeface="Cambria Math" pitchFamily="18" charset="0"/>
              <a:cs typeface="Cambria Math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5B9BFA-FF5E-4429-8B35-F8EC7A00F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105400"/>
            <a:ext cx="2590800" cy="1527524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398588"/>
          </a:xfrm>
        </p:spPr>
        <p:txBody>
          <a:bodyPr/>
          <a:lstStyle/>
          <a:p>
            <a:pPr algn="ctr" eaLnBrk="1" hangingPunct="1"/>
            <a:r>
              <a:rPr lang="en-US" altLang="en-US" sz="4800"/>
              <a:t>JS For...In Statement</a:t>
            </a:r>
          </a:p>
        </p:txBody>
      </p:sp>
      <p:sp>
        <p:nvSpPr>
          <p:cNvPr id="59395" name="Content Placeholder 4"/>
          <p:cNvSpPr>
            <a:spLocks noGrp="1"/>
          </p:cNvSpPr>
          <p:nvPr>
            <p:ph sz="quarter" idx="1"/>
          </p:nvPr>
        </p:nvSpPr>
        <p:spPr>
          <a:xfrm>
            <a:off x="56707" y="1562100"/>
            <a:ext cx="8610600" cy="4572000"/>
          </a:xfrm>
        </p:spPr>
        <p:txBody>
          <a:bodyPr/>
          <a:lstStyle/>
          <a:p>
            <a:pPr eaLnBrk="1" hangingPunct="1"/>
            <a:endParaRPr lang="en-US" altLang="en-US" sz="2800" b="1" u="sng" dirty="0"/>
          </a:p>
          <a:p>
            <a:pPr eaLnBrk="1" hangingPunct="1"/>
            <a:endParaRPr lang="en-US" altLang="en-US" sz="2800" b="1" u="sng" dirty="0"/>
          </a:p>
          <a:p>
            <a:pPr eaLnBrk="1" hangingPunct="1"/>
            <a:r>
              <a:rPr lang="en-US" altLang="en-US" sz="2800" b="1" u="sng" dirty="0"/>
              <a:t>Syntax: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dirty="0"/>
              <a:t>    </a:t>
            </a:r>
            <a:r>
              <a:rPr lang="en-US" altLang="en-US" sz="2800" b="1" dirty="0">
                <a:solidFill>
                  <a:srgbClr val="C00000"/>
                </a:solidFill>
              </a:rPr>
              <a:t>for</a:t>
            </a:r>
            <a:r>
              <a:rPr lang="en-US" altLang="en-US" sz="2800" dirty="0"/>
              <a:t> (</a:t>
            </a:r>
            <a:r>
              <a:rPr lang="en-US" altLang="en-US" sz="2800" i="1" dirty="0"/>
              <a:t>variable</a:t>
            </a:r>
            <a:r>
              <a:rPr lang="en-US" altLang="en-US" sz="2800" dirty="0"/>
              <a:t> </a:t>
            </a:r>
            <a:r>
              <a:rPr lang="en-US" altLang="en-US" sz="2800" b="1" dirty="0">
                <a:solidFill>
                  <a:srgbClr val="C00000"/>
                </a:solidFill>
              </a:rPr>
              <a:t>in</a:t>
            </a:r>
            <a:r>
              <a:rPr lang="en-US" altLang="en-US" sz="2800" dirty="0"/>
              <a:t> </a:t>
            </a:r>
            <a:r>
              <a:rPr lang="en-US" altLang="en-US" sz="2800" i="1" dirty="0"/>
              <a:t>object</a:t>
            </a:r>
            <a:r>
              <a:rPr lang="en-US" altLang="en-US" sz="2800" dirty="0"/>
              <a:t>)</a:t>
            </a:r>
            <a:br>
              <a:rPr lang="en-US" altLang="en-US" sz="2800" dirty="0"/>
            </a:br>
            <a:r>
              <a:rPr lang="en-US" altLang="en-US" sz="2800" dirty="0"/>
              <a:t> {</a:t>
            </a:r>
            <a:br>
              <a:rPr lang="en-US" altLang="en-US" sz="2800" dirty="0"/>
            </a:br>
            <a:r>
              <a:rPr lang="en-US" altLang="en-US" sz="2800" i="1" dirty="0"/>
              <a:t>   code to be executed</a:t>
            </a:r>
            <a:br>
              <a:rPr lang="en-US" altLang="en-US" sz="2800" dirty="0"/>
            </a:br>
            <a:r>
              <a:rPr lang="en-US" altLang="en-US" sz="2800" dirty="0"/>
              <a:t> }</a:t>
            </a:r>
            <a:endParaRPr lang="en-US" altLang="en-US" sz="28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886200" y="1676400"/>
            <a:ext cx="4800600" cy="3995184"/>
          </a:xfrm>
          <a:prstGeom prst="rect">
            <a:avLst/>
          </a:prstGeom>
          <a:noFill/>
          <a:ln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2DA7A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ADA7A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 2" pitchFamily="18" charset="2"/>
              <a:buNone/>
            </a:pPr>
            <a:r>
              <a:rPr lang="en-US" altLang="en-US" sz="20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&lt;script type="text/</a:t>
            </a:r>
            <a:r>
              <a:rPr lang="en-US" altLang="en-US" sz="2000" b="1" dirty="0" err="1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javascript</a:t>
            </a:r>
            <a:r>
              <a:rPr lang="en-US" altLang="en-US" sz="20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"&gt;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000" b="1" dirty="0" err="1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var</a:t>
            </a:r>
            <a:r>
              <a:rPr lang="en-US" altLang="en-US" sz="20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 x;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000" b="1" dirty="0" err="1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var</a:t>
            </a:r>
            <a:r>
              <a:rPr lang="en-US" altLang="en-US" sz="20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 </a:t>
            </a:r>
            <a:r>
              <a:rPr lang="en-US" altLang="en-US" sz="2000" b="1" dirty="0" err="1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mycars</a:t>
            </a:r>
            <a:r>
              <a:rPr lang="en-US" altLang="en-US" sz="20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 = new Array();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000" b="1" dirty="0" err="1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mycars</a:t>
            </a:r>
            <a:r>
              <a:rPr lang="en-US" altLang="en-US" sz="20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[0] = "Saab";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000" b="1" dirty="0" err="1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mycars</a:t>
            </a:r>
            <a:r>
              <a:rPr lang="en-US" altLang="en-US" sz="20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[1] = "Volvo";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000" b="1" dirty="0" err="1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mycars</a:t>
            </a:r>
            <a:r>
              <a:rPr lang="en-US" altLang="en-US" sz="20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[2] = "BMW";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0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for ( x in </a:t>
            </a:r>
            <a:r>
              <a:rPr lang="en-US" altLang="en-US" sz="2000" b="1" dirty="0" err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mycars</a:t>
            </a:r>
            <a:r>
              <a:rPr lang="en-US" altLang="en-US" sz="20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0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{    </a:t>
            </a:r>
            <a:r>
              <a:rPr lang="en-US" altLang="en-US" sz="2000" b="1" dirty="0" err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document.write</a:t>
            </a:r>
            <a:r>
              <a:rPr lang="en-US" altLang="en-US" sz="20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(</a:t>
            </a:r>
            <a:r>
              <a:rPr lang="en-US" altLang="en-US" sz="2000" b="1" dirty="0" err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mycars</a:t>
            </a:r>
            <a:r>
              <a:rPr lang="en-US" altLang="en-US" sz="20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[x] + "&lt;</a:t>
            </a:r>
            <a:r>
              <a:rPr lang="en-US" altLang="en-US" sz="2000" b="1" dirty="0" err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br</a:t>
            </a:r>
            <a:r>
              <a:rPr lang="en-US" altLang="en-US" sz="20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/&gt;");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0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}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0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&lt;/script&gt;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2000" b="1" dirty="0">
              <a:solidFill>
                <a:schemeClr val="accent1"/>
              </a:solidFill>
              <a:ea typeface="Cambria Math" pitchFamily="18" charset="0"/>
              <a:cs typeface="Cambria Math" pitchFamily="18" charset="0"/>
            </a:endParaRP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035945"/>
            <a:ext cx="1190625" cy="149987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398588"/>
          </a:xfrm>
        </p:spPr>
        <p:txBody>
          <a:bodyPr/>
          <a:lstStyle/>
          <a:p>
            <a:pPr algn="ctr" eaLnBrk="1" hangingPunct="1"/>
            <a:r>
              <a:rPr lang="en-US" altLang="en-US" sz="4800"/>
              <a:t>JS Events</a:t>
            </a:r>
          </a:p>
        </p:txBody>
      </p:sp>
      <p:sp>
        <p:nvSpPr>
          <p:cNvPr id="60419" name="Content Placeholder 4"/>
          <p:cNvSpPr>
            <a:spLocks noGrp="1"/>
          </p:cNvSpPr>
          <p:nvPr>
            <p:ph sz="quarter" idx="1"/>
          </p:nvPr>
        </p:nvSpPr>
        <p:spPr>
          <a:xfrm>
            <a:off x="266700" y="1676400"/>
            <a:ext cx="8610600" cy="4876800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/>
              <a:t>By using JavaScript, we have the ability to create dynamic web pages. </a:t>
            </a:r>
            <a:r>
              <a:rPr lang="en-US" sz="2800" b="1" u="sng" dirty="0">
                <a:solidFill>
                  <a:srgbClr val="C00000"/>
                </a:solidFill>
              </a:rPr>
              <a:t>Events</a:t>
            </a:r>
            <a:r>
              <a:rPr lang="en-US" sz="2800" dirty="0"/>
              <a:t> are actions that can be detected by JavaScript.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/>
              <a:t>Every element on a web page has </a:t>
            </a:r>
            <a:r>
              <a:rPr lang="en-US" sz="2800" b="1" dirty="0"/>
              <a:t>certain events </a:t>
            </a:r>
            <a:r>
              <a:rPr lang="en-US" sz="2800" dirty="0"/>
              <a:t>which can trigger a JavaScript.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u="sng" dirty="0"/>
              <a:t>Examples of events: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A mouse click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A web page or an image loading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/>
              <a:t>Mousing</a:t>
            </a:r>
            <a:r>
              <a:rPr lang="en-US" sz="2400" dirty="0"/>
              <a:t> over a hot spot on the web page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Selecting an input field in an HTML form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Submitting an HTML form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398588"/>
          </a:xfrm>
        </p:spPr>
        <p:txBody>
          <a:bodyPr/>
          <a:lstStyle/>
          <a:p>
            <a:pPr algn="ctr" eaLnBrk="1" hangingPunct="1"/>
            <a:r>
              <a:rPr lang="en-US" altLang="en-US" sz="4800" dirty="0"/>
              <a:t>JS Events - </a:t>
            </a:r>
            <a:r>
              <a:rPr lang="en-US" altLang="en-US" dirty="0"/>
              <a:t>Example</a:t>
            </a:r>
            <a:endParaRPr lang="en-US" altLang="en-US" sz="4800" dirty="0"/>
          </a:p>
        </p:txBody>
      </p:sp>
      <p:sp>
        <p:nvSpPr>
          <p:cNvPr id="61443" name="Content Placeholder 4"/>
          <p:cNvSpPr>
            <a:spLocks noGrp="1"/>
          </p:cNvSpPr>
          <p:nvPr>
            <p:ph sz="quarter" idx="1"/>
          </p:nvPr>
        </p:nvSpPr>
        <p:spPr>
          <a:xfrm>
            <a:off x="266700" y="1676400"/>
            <a:ext cx="8610600" cy="4572000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b="1" dirty="0" err="1"/>
              <a:t>onSubmit</a:t>
            </a:r>
            <a:r>
              <a:rPr lang="en-US" sz="2800" b="1" dirty="0"/>
              <a:t> event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dirty="0"/>
              <a:t>   It is usually used to </a:t>
            </a:r>
            <a:r>
              <a:rPr lang="en-US" sz="2800" b="1" dirty="0"/>
              <a:t>validate</a:t>
            </a:r>
            <a:r>
              <a:rPr lang="en-US" sz="2800" dirty="0"/>
              <a:t> ALL </a:t>
            </a:r>
            <a:r>
              <a:rPr lang="en-US" sz="2800" b="1" dirty="0"/>
              <a:t>form fields</a:t>
            </a:r>
            <a:r>
              <a:rPr lang="en-US" sz="2800" dirty="0"/>
              <a:t> on client side before submitting it to the server.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2800" b="1" u="sng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b="1" u="sng" dirty="0"/>
              <a:t>Example: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4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   &lt;</a:t>
            </a:r>
            <a:r>
              <a:rPr lang="en-US" altLang="en-US" sz="2400" b="1" dirty="0">
                <a:solidFill>
                  <a:schemeClr val="accent1"/>
                </a:solidFill>
                <a:ea typeface="Cambria Math" pitchFamily="18" charset="0"/>
              </a:rPr>
              <a:t>form name="</a:t>
            </a:r>
            <a:r>
              <a:rPr lang="en-US" altLang="en-US" sz="2400" b="1" dirty="0" err="1">
                <a:solidFill>
                  <a:schemeClr val="accent1"/>
                </a:solidFill>
                <a:ea typeface="Cambria Math" pitchFamily="18" charset="0"/>
              </a:rPr>
              <a:t>myForm</a:t>
            </a:r>
            <a:r>
              <a:rPr lang="en-US" altLang="en-US" sz="2400" b="1" dirty="0">
                <a:solidFill>
                  <a:schemeClr val="accent1"/>
                </a:solidFill>
                <a:ea typeface="Cambria Math" pitchFamily="18" charset="0"/>
              </a:rPr>
              <a:t>" </a:t>
            </a:r>
            <a:r>
              <a:rPr lang="en-US" altLang="en-US" sz="2400" b="1" dirty="0" err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onsubmit</a:t>
            </a:r>
            <a:r>
              <a:rPr lang="en-US" altLang="en-US" sz="24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="return </a:t>
            </a:r>
            <a:r>
              <a:rPr lang="en-US" altLang="en-US" sz="2400" b="1" u="sng" dirty="0" err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validateForm</a:t>
            </a:r>
            <a:r>
              <a:rPr lang="en-US" altLang="en-US" sz="24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()"</a:t>
            </a:r>
            <a:r>
              <a:rPr lang="en-US" altLang="en-US" sz="24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 method="post"&gt;</a:t>
            </a:r>
            <a:br>
              <a:rPr lang="en-US" altLang="en-US" sz="24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</a:br>
            <a:r>
              <a:rPr lang="en-US" sz="2400" dirty="0"/>
              <a:t>	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dirty="0"/>
              <a:t>    The </a:t>
            </a:r>
            <a:r>
              <a:rPr lang="en-US" altLang="en-US" sz="2400" b="1" u="sng" dirty="0" err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validateForm</a:t>
            </a:r>
            <a:r>
              <a:rPr lang="en-US" altLang="en-US" sz="24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()</a:t>
            </a:r>
            <a:r>
              <a:rPr lang="en-US" sz="2400" dirty="0"/>
              <a:t> function is a user-defined function that will be called when the user clicks the submit button in the form. If the field values are not accepted, the submit should be cancel.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96CC4-432B-42C2-91A1-E0F5F3521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/>
          <a:lstStyle/>
          <a:p>
            <a:r>
              <a:rPr lang="en-US" altLang="en-US" dirty="0"/>
              <a:t>JS “</a:t>
            </a:r>
            <a:r>
              <a:rPr lang="en-US" altLang="en-US" dirty="0" err="1"/>
              <a:t>onsubmit</a:t>
            </a:r>
            <a:r>
              <a:rPr lang="en-US" altLang="en-US" dirty="0"/>
              <a:t>” Event - Example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D43B5E-1E85-4492-9AF9-4DA8F44F316D}"/>
              </a:ext>
            </a:extLst>
          </p:cNvPr>
          <p:cNvSpPr txBox="1">
            <a:spLocks/>
          </p:cNvSpPr>
          <p:nvPr/>
        </p:nvSpPr>
        <p:spPr bwMode="auto">
          <a:xfrm>
            <a:off x="114300" y="1507608"/>
            <a:ext cx="8915400" cy="5350392"/>
          </a:xfrm>
          <a:prstGeom prst="rect">
            <a:avLst/>
          </a:prstGeom>
          <a:noFill/>
          <a:ln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2DA7A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ADA7A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 2" pitchFamily="18" charset="2"/>
              <a:buNone/>
            </a:pPr>
            <a:r>
              <a:rPr lang="en-US" altLang="en-US" sz="19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&lt;!DOCTYPE html&gt; &lt;html&gt;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19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&lt;head&gt; &lt;script&gt;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19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function </a:t>
            </a:r>
            <a:r>
              <a:rPr lang="en-US" altLang="en-US" sz="1900" b="1" dirty="0" err="1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validateForm</a:t>
            </a:r>
            <a:r>
              <a:rPr lang="en-US" altLang="en-US" sz="19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() {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19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    var x = </a:t>
            </a:r>
            <a:r>
              <a:rPr lang="en-US" altLang="en-US" sz="1900" b="1" dirty="0" err="1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document.</a:t>
            </a:r>
            <a:r>
              <a:rPr lang="en-US" altLang="en-US" sz="1900" b="1" dirty="0" err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forms</a:t>
            </a:r>
            <a:r>
              <a:rPr lang="en-US" altLang="en-US" sz="19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[</a:t>
            </a:r>
            <a:r>
              <a:rPr lang="en-US" altLang="en-US" sz="1900" b="1" dirty="0">
                <a:solidFill>
                  <a:srgbClr val="0070C0"/>
                </a:solidFill>
                <a:ea typeface="Cambria Math" pitchFamily="18" charset="0"/>
              </a:rPr>
              <a:t>"</a:t>
            </a:r>
            <a:r>
              <a:rPr lang="en-US" altLang="en-US" sz="1900" b="1" dirty="0" err="1">
                <a:solidFill>
                  <a:srgbClr val="0070C0"/>
                </a:solidFill>
                <a:ea typeface="Cambria Math" pitchFamily="18" charset="0"/>
              </a:rPr>
              <a:t>myForm</a:t>
            </a:r>
            <a:r>
              <a:rPr lang="en-US" altLang="en-US" sz="1900" b="1" dirty="0">
                <a:solidFill>
                  <a:srgbClr val="0070C0"/>
                </a:solidFill>
                <a:ea typeface="Cambria Math" pitchFamily="18" charset="0"/>
              </a:rPr>
              <a:t>"</a:t>
            </a:r>
            <a:r>
              <a:rPr lang="en-US" altLang="en-US" sz="19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] [</a:t>
            </a:r>
            <a:r>
              <a:rPr lang="en-US" altLang="en-US" sz="1900" b="1" dirty="0">
                <a:solidFill>
                  <a:srgbClr val="0070C0"/>
                </a:solidFill>
                <a:ea typeface="Cambria Math" pitchFamily="18" charset="0"/>
              </a:rPr>
              <a:t>"</a:t>
            </a:r>
            <a:r>
              <a:rPr lang="en-US" altLang="en-US" sz="1900" b="1" dirty="0" err="1">
                <a:solidFill>
                  <a:srgbClr val="0070C0"/>
                </a:solidFill>
                <a:ea typeface="Cambria Math" pitchFamily="18" charset="0"/>
              </a:rPr>
              <a:t>fname</a:t>
            </a:r>
            <a:r>
              <a:rPr lang="en-US" altLang="en-US" sz="1900" b="1" dirty="0">
                <a:solidFill>
                  <a:srgbClr val="0070C0"/>
                </a:solidFill>
                <a:ea typeface="Cambria Math" pitchFamily="18" charset="0"/>
              </a:rPr>
              <a:t>"</a:t>
            </a:r>
            <a:r>
              <a:rPr lang="en-US" altLang="en-US" sz="19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] . </a:t>
            </a:r>
            <a:r>
              <a:rPr lang="en-US" altLang="en-US" sz="1900" b="1" u="sng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value</a:t>
            </a:r>
            <a:r>
              <a:rPr lang="en-US" altLang="en-US" sz="19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19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    if (x == "") {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19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        alert("Name must be filled out");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19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        return false;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19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    }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19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    var y = </a:t>
            </a:r>
            <a:r>
              <a:rPr lang="en-US" altLang="en-US" sz="1900" b="1" dirty="0" err="1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document</a:t>
            </a:r>
            <a:r>
              <a:rPr lang="en-US" altLang="en-US" sz="1900" b="1" dirty="0" err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.forms</a:t>
            </a:r>
            <a:r>
              <a:rPr lang="en-US" altLang="en-US" sz="19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[</a:t>
            </a:r>
            <a:r>
              <a:rPr lang="en-US" altLang="en-US" sz="1900" b="1" dirty="0">
                <a:solidFill>
                  <a:srgbClr val="0070C0"/>
                </a:solidFill>
                <a:ea typeface="Cambria Math" pitchFamily="18" charset="0"/>
              </a:rPr>
              <a:t>"</a:t>
            </a:r>
            <a:r>
              <a:rPr lang="en-US" altLang="en-US" sz="1900" b="1" dirty="0" err="1">
                <a:solidFill>
                  <a:srgbClr val="0070C0"/>
                </a:solidFill>
                <a:ea typeface="Cambria Math" pitchFamily="18" charset="0"/>
              </a:rPr>
              <a:t>myForm</a:t>
            </a:r>
            <a:r>
              <a:rPr lang="en-US" altLang="en-US" sz="1900" b="1" dirty="0">
                <a:solidFill>
                  <a:srgbClr val="0070C0"/>
                </a:solidFill>
                <a:ea typeface="Cambria Math" pitchFamily="18" charset="0"/>
              </a:rPr>
              <a:t>"</a:t>
            </a:r>
            <a:r>
              <a:rPr lang="en-US" altLang="en-US" sz="19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] [</a:t>
            </a:r>
            <a:r>
              <a:rPr lang="en-US" altLang="en-US" sz="1900" b="1" dirty="0">
                <a:solidFill>
                  <a:srgbClr val="0070C0"/>
                </a:solidFill>
                <a:ea typeface="Cambria Math" pitchFamily="18" charset="0"/>
              </a:rPr>
              <a:t>"</a:t>
            </a:r>
            <a:r>
              <a:rPr lang="en-US" altLang="en-US" sz="1900" b="1" dirty="0" err="1">
                <a:solidFill>
                  <a:srgbClr val="0070C0"/>
                </a:solidFill>
                <a:ea typeface="Cambria Math" pitchFamily="18" charset="0"/>
              </a:rPr>
              <a:t>rd_gender</a:t>
            </a:r>
            <a:r>
              <a:rPr lang="en-US" altLang="en-US" sz="1900" b="1" dirty="0">
                <a:solidFill>
                  <a:srgbClr val="0070C0"/>
                </a:solidFill>
                <a:ea typeface="Cambria Math" pitchFamily="18" charset="0"/>
              </a:rPr>
              <a:t>"</a:t>
            </a:r>
            <a:r>
              <a:rPr lang="en-US" altLang="en-US" sz="19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] . </a:t>
            </a:r>
            <a:r>
              <a:rPr lang="en-US" altLang="en-US" sz="1900" b="1" u="sng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value</a:t>
            </a:r>
            <a:r>
              <a:rPr lang="en-US" altLang="en-US" sz="19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; </a:t>
            </a:r>
            <a:br>
              <a:rPr lang="en-US" altLang="en-US" sz="19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</a:br>
            <a:r>
              <a:rPr lang="en-US" altLang="en-US" sz="2000" b="1" dirty="0">
                <a:solidFill>
                  <a:srgbClr val="00B050"/>
                </a:solidFill>
                <a:ea typeface="Cambria Math" pitchFamily="18" charset="0"/>
                <a:cs typeface="Cambria Math" pitchFamily="18" charset="0"/>
              </a:rPr>
              <a:t>// y now </a:t>
            </a:r>
            <a:r>
              <a:rPr lang="en-US" altLang="en-US" sz="2000" b="1" dirty="0" err="1">
                <a:solidFill>
                  <a:srgbClr val="00B050"/>
                </a:solidFill>
                <a:ea typeface="Cambria Math" pitchFamily="18" charset="0"/>
                <a:cs typeface="Cambria Math" pitchFamily="18" charset="0"/>
              </a:rPr>
              <a:t>containsthe</a:t>
            </a:r>
            <a:r>
              <a:rPr lang="en-US" altLang="en-US" sz="2000" b="1" dirty="0">
                <a:solidFill>
                  <a:srgbClr val="00B050"/>
                </a:solidFill>
                <a:ea typeface="Cambria Math" pitchFamily="18" charset="0"/>
                <a:cs typeface="Cambria Math" pitchFamily="18" charset="0"/>
              </a:rPr>
              <a:t> value attribute of the checked radio button item </a:t>
            </a:r>
            <a:br>
              <a:rPr lang="en-US" altLang="en-US" sz="2000" b="1" dirty="0">
                <a:solidFill>
                  <a:srgbClr val="00B050"/>
                </a:solidFill>
                <a:ea typeface="Cambria Math" pitchFamily="18" charset="0"/>
                <a:cs typeface="Cambria Math" pitchFamily="18" charset="0"/>
              </a:rPr>
            </a:br>
            <a:r>
              <a:rPr lang="en-US" altLang="en-US" sz="2000" b="1" dirty="0">
                <a:solidFill>
                  <a:srgbClr val="00B050"/>
                </a:solidFill>
                <a:ea typeface="Cambria Math" pitchFamily="18" charset="0"/>
                <a:cs typeface="Cambria Math" pitchFamily="18" charset="0"/>
              </a:rPr>
              <a:t>// from the radio button group that has “</a:t>
            </a:r>
            <a:r>
              <a:rPr lang="en-US" altLang="en-US" sz="2000" b="1" dirty="0" err="1">
                <a:solidFill>
                  <a:srgbClr val="00B050"/>
                </a:solidFill>
                <a:ea typeface="Cambria Math" pitchFamily="18" charset="0"/>
                <a:cs typeface="Cambria Math" pitchFamily="18" charset="0"/>
              </a:rPr>
              <a:t>rd_gender</a:t>
            </a:r>
            <a:r>
              <a:rPr lang="en-US" altLang="en-US" sz="2000" b="1" dirty="0">
                <a:solidFill>
                  <a:srgbClr val="00B050"/>
                </a:solidFill>
                <a:ea typeface="Cambria Math" pitchFamily="18" charset="0"/>
                <a:cs typeface="Cambria Math" pitchFamily="18" charset="0"/>
              </a:rPr>
              <a:t>” name.</a:t>
            </a:r>
            <a:endParaRPr lang="en-US" altLang="en-US" sz="1900" b="1" dirty="0">
              <a:solidFill>
                <a:srgbClr val="00B050"/>
              </a:solidFill>
              <a:ea typeface="Cambria Math" pitchFamily="18" charset="0"/>
              <a:cs typeface="Cambria Math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19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    alert("Name: " + x + ", Gender: " + y);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19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}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19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&lt;/script&gt; &lt;/head&gt;</a:t>
            </a:r>
          </a:p>
        </p:txBody>
      </p:sp>
    </p:spTree>
    <p:extLst>
      <p:ext uri="{BB962C8B-B14F-4D97-AF65-F5344CB8AC3E}">
        <p14:creationId xmlns:p14="http://schemas.microsoft.com/office/powerpoint/2010/main" val="1366806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F7711B-05AB-4249-92CF-609E40753373}"/>
              </a:ext>
            </a:extLst>
          </p:cNvPr>
          <p:cNvSpPr txBox="1">
            <a:spLocks/>
          </p:cNvSpPr>
          <p:nvPr/>
        </p:nvSpPr>
        <p:spPr bwMode="auto">
          <a:xfrm>
            <a:off x="76200" y="1600200"/>
            <a:ext cx="8991600" cy="5181600"/>
          </a:xfrm>
          <a:prstGeom prst="rect">
            <a:avLst/>
          </a:prstGeom>
          <a:noFill/>
          <a:ln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2DA7A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ADA7A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 2" pitchFamily="18" charset="2"/>
              <a:buNone/>
            </a:pPr>
            <a:r>
              <a:rPr lang="en-US" altLang="en-US" sz="19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&lt;body&gt;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19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&lt;form </a:t>
            </a:r>
            <a:r>
              <a:rPr lang="en-US" altLang="en-US" sz="19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name="</a:t>
            </a:r>
            <a:r>
              <a:rPr lang="en-US" altLang="en-US" sz="1900" b="1" dirty="0" err="1">
                <a:solidFill>
                  <a:srgbClr val="0070C0"/>
                </a:solidFill>
                <a:ea typeface="Cambria Math" pitchFamily="18" charset="0"/>
              </a:rPr>
              <a:t>myForm</a:t>
            </a:r>
            <a:r>
              <a:rPr lang="en-US" altLang="en-US" sz="19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" </a:t>
            </a:r>
            <a:r>
              <a:rPr lang="en-US" altLang="en-US" sz="1900" b="1" dirty="0" err="1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onsubmit</a:t>
            </a:r>
            <a:r>
              <a:rPr lang="en-US" altLang="en-US" sz="19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="return </a:t>
            </a:r>
            <a:r>
              <a:rPr lang="en-US" altLang="en-US" sz="1900" b="1" dirty="0" err="1">
                <a:solidFill>
                  <a:schemeClr val="accent3">
                    <a:lumMod val="50000"/>
                  </a:schemeClr>
                </a:solidFill>
                <a:ea typeface="Cambria Math" pitchFamily="18" charset="0"/>
                <a:cs typeface="Cambria Math" pitchFamily="18" charset="0"/>
              </a:rPr>
              <a:t>validateForm</a:t>
            </a:r>
            <a:r>
              <a:rPr lang="en-US" altLang="en-US" sz="1900" b="1" dirty="0">
                <a:solidFill>
                  <a:schemeClr val="accent3">
                    <a:lumMod val="50000"/>
                  </a:schemeClr>
                </a:solidFill>
                <a:ea typeface="Cambria Math" pitchFamily="18" charset="0"/>
                <a:cs typeface="Cambria Math" pitchFamily="18" charset="0"/>
              </a:rPr>
              <a:t>()</a:t>
            </a:r>
            <a:r>
              <a:rPr lang="en-US" altLang="en-US" sz="19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" method="post"&gt;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19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Name: &lt;input type="text" </a:t>
            </a:r>
            <a:r>
              <a:rPr lang="en-US" altLang="en-US" sz="19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name="</a:t>
            </a:r>
            <a:r>
              <a:rPr lang="en-US" altLang="en-US" sz="1900" b="1" dirty="0" err="1">
                <a:solidFill>
                  <a:srgbClr val="0070C0"/>
                </a:solidFill>
                <a:ea typeface="Cambria Math" pitchFamily="18" charset="0"/>
                <a:cs typeface="Cambria Math" pitchFamily="18" charset="0"/>
              </a:rPr>
              <a:t>fname</a:t>
            </a:r>
            <a:r>
              <a:rPr lang="en-US" altLang="en-US" sz="19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"</a:t>
            </a:r>
            <a:r>
              <a:rPr lang="en-US" altLang="en-US" sz="19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&gt; &lt;</a:t>
            </a:r>
            <a:r>
              <a:rPr lang="en-US" altLang="en-US" sz="1900" b="1" dirty="0" err="1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br</a:t>
            </a:r>
            <a:r>
              <a:rPr lang="en-US" altLang="en-US" sz="19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&gt;&lt;</a:t>
            </a:r>
            <a:r>
              <a:rPr lang="en-US" altLang="en-US" sz="1900" b="1" dirty="0" err="1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br</a:t>
            </a:r>
            <a:r>
              <a:rPr lang="en-US" altLang="en-US" sz="19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&gt;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19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Gender: &lt;</a:t>
            </a:r>
            <a:r>
              <a:rPr lang="en-US" altLang="en-US" sz="1900" b="1" dirty="0" err="1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br</a:t>
            </a:r>
            <a:r>
              <a:rPr lang="en-US" altLang="en-US" sz="19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&gt;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19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&lt;label&gt;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19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         &lt;input type="radio" </a:t>
            </a:r>
            <a:r>
              <a:rPr lang="en-US" altLang="en-US" sz="1900" b="1" u="sng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name</a:t>
            </a:r>
            <a:r>
              <a:rPr lang="en-US" altLang="en-US" sz="19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="</a:t>
            </a:r>
            <a:r>
              <a:rPr lang="en-US" altLang="en-US" sz="1900" b="1" dirty="0" err="1">
                <a:solidFill>
                  <a:srgbClr val="0070C0"/>
                </a:solidFill>
                <a:ea typeface="Cambria Math" pitchFamily="18" charset="0"/>
                <a:cs typeface="Cambria Math" pitchFamily="18" charset="0"/>
              </a:rPr>
              <a:t>rd_gender</a:t>
            </a:r>
            <a:r>
              <a:rPr lang="en-US" altLang="en-US" sz="19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"</a:t>
            </a:r>
            <a:r>
              <a:rPr lang="en-US" altLang="en-US" sz="19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  </a:t>
            </a:r>
            <a:r>
              <a:rPr lang="en-US" altLang="en-US" sz="1900" b="1" u="sng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value</a:t>
            </a:r>
            <a:r>
              <a:rPr lang="en-US" altLang="en-US" sz="19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=</a:t>
            </a:r>
            <a:r>
              <a:rPr lang="en-US" altLang="en-US" sz="19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"</a:t>
            </a:r>
            <a:r>
              <a:rPr lang="en-US" altLang="en-US" sz="1900" b="1" dirty="0">
                <a:solidFill>
                  <a:srgbClr val="FF0000"/>
                </a:solidFill>
                <a:ea typeface="Cambria Math" pitchFamily="18" charset="0"/>
                <a:cs typeface="Cambria Math" pitchFamily="18" charset="0"/>
              </a:rPr>
              <a:t>Male</a:t>
            </a:r>
            <a:r>
              <a:rPr lang="en-US" altLang="en-US" sz="19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"&gt; </a:t>
            </a:r>
            <a:r>
              <a:rPr lang="en-US" altLang="en-US" sz="1900" b="1" dirty="0">
                <a:solidFill>
                  <a:schemeClr val="tx2">
                    <a:lumMod val="60000"/>
                    <a:lumOff val="40000"/>
                  </a:schemeClr>
                </a:solidFill>
                <a:ea typeface="Cambria Math" pitchFamily="18" charset="0"/>
                <a:cs typeface="Cambria Math" pitchFamily="18" charset="0"/>
              </a:rPr>
              <a:t>I'm Male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19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&lt;/label&gt; &lt;</a:t>
            </a:r>
            <a:r>
              <a:rPr lang="en-US" altLang="en-US" sz="1900" b="1" dirty="0" err="1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br</a:t>
            </a:r>
            <a:r>
              <a:rPr lang="en-US" altLang="en-US" sz="19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&gt;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19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&lt;label&gt;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19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         &lt;input type="radio" </a:t>
            </a:r>
            <a:r>
              <a:rPr lang="en-US" altLang="en-US" sz="1900" b="1" u="sng" dirty="0">
                <a:solidFill>
                  <a:srgbClr val="C00000"/>
                </a:solidFill>
                <a:ea typeface="Cambria Math" pitchFamily="18" charset="0"/>
              </a:rPr>
              <a:t>name</a:t>
            </a:r>
            <a:r>
              <a:rPr lang="en-US" altLang="en-US" sz="1900" b="1" dirty="0">
                <a:solidFill>
                  <a:srgbClr val="C00000"/>
                </a:solidFill>
                <a:ea typeface="Cambria Math" pitchFamily="18" charset="0"/>
              </a:rPr>
              <a:t>="</a:t>
            </a:r>
            <a:r>
              <a:rPr lang="en-US" altLang="en-US" sz="1900" b="1" dirty="0" err="1">
                <a:solidFill>
                  <a:srgbClr val="0070C0"/>
                </a:solidFill>
                <a:ea typeface="Cambria Math" pitchFamily="18" charset="0"/>
              </a:rPr>
              <a:t>rd_gender</a:t>
            </a:r>
            <a:r>
              <a:rPr lang="en-US" altLang="en-US" sz="1900" b="1" dirty="0">
                <a:solidFill>
                  <a:srgbClr val="C00000"/>
                </a:solidFill>
                <a:ea typeface="Cambria Math" pitchFamily="18" charset="0"/>
              </a:rPr>
              <a:t>"  </a:t>
            </a:r>
            <a:r>
              <a:rPr lang="en-US" altLang="en-US" sz="1900" b="1" u="sng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value</a:t>
            </a:r>
            <a:r>
              <a:rPr lang="en-US" altLang="en-US" sz="19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=</a:t>
            </a:r>
            <a:r>
              <a:rPr lang="en-US" altLang="en-US" sz="19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"</a:t>
            </a:r>
            <a:r>
              <a:rPr lang="en-US" altLang="en-US" sz="1900" b="1" dirty="0">
                <a:solidFill>
                  <a:srgbClr val="FF0000"/>
                </a:solidFill>
                <a:ea typeface="Cambria Math" pitchFamily="18" charset="0"/>
                <a:cs typeface="Cambria Math" pitchFamily="18" charset="0"/>
              </a:rPr>
              <a:t>Female</a:t>
            </a:r>
            <a:r>
              <a:rPr lang="en-US" altLang="en-US" sz="19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" </a:t>
            </a:r>
            <a:r>
              <a:rPr lang="en-US" altLang="en-US" sz="1900" b="1" dirty="0">
                <a:solidFill>
                  <a:srgbClr val="7030A0"/>
                </a:solidFill>
                <a:ea typeface="Cambria Math" pitchFamily="18" charset="0"/>
                <a:cs typeface="Cambria Math" pitchFamily="18" charset="0"/>
              </a:rPr>
              <a:t>checked</a:t>
            </a:r>
            <a:r>
              <a:rPr lang="en-US" altLang="en-US" sz="19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&gt; </a:t>
            </a:r>
            <a:r>
              <a:rPr lang="en-US" altLang="en-US" sz="1900" b="1" dirty="0">
                <a:solidFill>
                  <a:schemeClr val="tx2">
                    <a:lumMod val="60000"/>
                    <a:lumOff val="40000"/>
                  </a:schemeClr>
                </a:solidFill>
                <a:ea typeface="Cambria Math" pitchFamily="18" charset="0"/>
              </a:rPr>
              <a:t>I'm Female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19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&lt;/label&gt; &lt;</a:t>
            </a:r>
            <a:r>
              <a:rPr lang="en-US" altLang="en-US" sz="1900" b="1" dirty="0" err="1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br</a:t>
            </a:r>
            <a:r>
              <a:rPr lang="en-US" altLang="en-US" sz="19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&gt; &lt;</a:t>
            </a:r>
            <a:r>
              <a:rPr lang="en-US" altLang="en-US" sz="1900" b="1" dirty="0" err="1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br</a:t>
            </a:r>
            <a:r>
              <a:rPr lang="en-US" altLang="en-US" sz="19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&gt;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19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&lt;input type="submit" value="Submit"&gt;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19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&lt;/form&gt;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1900" b="1" dirty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&lt;/body&gt; &lt;/html&gt;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1B2F320-A32D-4247-9DAA-DB132F0E7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990600"/>
          </a:xfrm>
        </p:spPr>
        <p:txBody>
          <a:bodyPr/>
          <a:lstStyle/>
          <a:p>
            <a:r>
              <a:rPr lang="en-US" altLang="en-US" dirty="0"/>
              <a:t>JS “</a:t>
            </a:r>
            <a:r>
              <a:rPr lang="en-US" altLang="en-US" dirty="0" err="1"/>
              <a:t>onsubmit</a:t>
            </a:r>
            <a:r>
              <a:rPr lang="en-US" altLang="en-US" dirty="0"/>
              <a:t>” Event - Example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80B508-63F3-4A54-9268-9913232C6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057775"/>
            <a:ext cx="2552700" cy="172402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553389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>
            <a:spLocks noGrp="1"/>
          </p:cNvSpPr>
          <p:nvPr>
            <p:ph type="title"/>
          </p:nvPr>
        </p:nvSpPr>
        <p:spPr>
          <a:xfrm>
            <a:off x="207264" y="170412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The Input Element - Text Fields</a:t>
            </a:r>
            <a:endParaRPr dirty="0"/>
          </a:p>
        </p:txBody>
      </p:sp>
      <p:sp>
        <p:nvSpPr>
          <p:cNvPr id="152" name="Google Shape;152;p18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8686800" cy="4038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8056" marR="0" lvl="0" indent="-384047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60"/>
              <a:buFont typeface="Noto Sans Symbols"/>
              <a:buNone/>
            </a:pPr>
            <a:r>
              <a:rPr lang="en-US" sz="196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&lt;html&gt;</a:t>
            </a:r>
            <a:br>
              <a:rPr lang="en-US" sz="196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196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&lt;body&gt;</a:t>
            </a:r>
            <a:endParaRPr dirty="0"/>
          </a:p>
          <a:p>
            <a:pPr marL="448056" lvl="0" indent="-384047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960"/>
              <a:buNone/>
            </a:pPr>
            <a:r>
              <a:rPr lang="en-US" sz="1960" b="1" i="0" u="none" strike="noStrike" cap="none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    		</a:t>
            </a:r>
            <a:r>
              <a:rPr lang="en-US" sz="1960" b="1" i="1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&lt;form&gt;</a:t>
            </a:r>
            <a:br>
              <a:rPr lang="en-US" sz="1960" b="1" i="1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1960" b="1" i="1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		</a:t>
            </a:r>
            <a:r>
              <a:rPr lang="en-US" sz="1610" b="1" i="1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First name: &lt;</a:t>
            </a:r>
            <a:r>
              <a:rPr lang="en-US" sz="1610" b="1" i="1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input type="</a:t>
            </a:r>
            <a:r>
              <a:rPr lang="en-US" sz="1610" b="1" i="1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text"  </a:t>
            </a:r>
            <a:r>
              <a:rPr lang="en-US" sz="1610" b="1" i="1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name="</a:t>
            </a:r>
            <a:r>
              <a:rPr lang="en-US" sz="1610" b="1" i="1" u="none" strike="noStrike" cap="none" dirty="0" err="1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firstname</a:t>
            </a:r>
            <a:r>
              <a:rPr lang="en-US" sz="1610" b="1" i="1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"/&gt;&lt;</a:t>
            </a:r>
            <a:r>
              <a:rPr lang="en-US" sz="1610" b="1" i="1" u="none" strike="noStrike" cap="none" dirty="0" err="1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br</a:t>
            </a:r>
            <a:r>
              <a:rPr lang="en-US" sz="1610" b="1" i="1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/&gt;</a:t>
            </a:r>
            <a:br>
              <a:rPr lang="en-US" sz="1610" b="1" i="1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1610" b="1" i="1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		Last name: &lt;</a:t>
            </a:r>
            <a:r>
              <a:rPr lang="en-US" sz="1610" b="1" i="1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input type="</a:t>
            </a:r>
            <a:r>
              <a:rPr lang="en-US" sz="1610" b="1" i="1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text"  </a:t>
            </a:r>
            <a:r>
              <a:rPr lang="en-US" sz="1610" b="1" i="1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name="</a:t>
            </a:r>
            <a:r>
              <a:rPr lang="en-US" sz="1610" b="1" i="1" u="none" strike="noStrike" cap="none" dirty="0" err="1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lastname</a:t>
            </a:r>
            <a:r>
              <a:rPr lang="en-US" sz="1610" b="1" i="1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" /&gt;</a:t>
            </a:r>
            <a:br>
              <a:rPr lang="en-US" sz="1610" b="1" i="1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1960" b="1" i="1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	&lt;/form&gt;</a:t>
            </a:r>
            <a:br>
              <a:rPr lang="en-US" sz="196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196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&lt;/body&gt;</a:t>
            </a:r>
            <a:endParaRPr dirty="0"/>
          </a:p>
          <a:p>
            <a:pPr marL="448056" marR="0" lvl="0" indent="-384047" algn="l" rtl="0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960"/>
              <a:buFont typeface="Noto Sans Symbols"/>
              <a:buNone/>
            </a:pPr>
            <a:r>
              <a:rPr lang="en-US" sz="196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&lt;/html&gt;</a:t>
            </a:r>
            <a:endParaRPr sz="1960" b="1" i="0" u="none" strike="noStrike" cap="none" dirty="0">
              <a:solidFill>
                <a:srgbClr val="C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53" name="Google Shape;153;p18" descr="C:\Documents and Settings\Khazbak\Desktop\untitled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3400" y="4800600"/>
            <a:ext cx="3962400" cy="1180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33000" endPos="28000" dist="5000" dir="5400000" sy="-100000" algn="bl" rotWithShape="0"/>
          </a:effectLst>
        </p:spPr>
      </p:pic>
      <p:sp>
        <p:nvSpPr>
          <p:cNvPr id="154" name="Google Shape;154;p18"/>
          <p:cNvSpPr txBox="1"/>
          <p:nvPr/>
        </p:nvSpPr>
        <p:spPr>
          <a:xfrm>
            <a:off x="457200" y="1600200"/>
            <a:ext cx="37338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&lt;input </a:t>
            </a:r>
            <a:r>
              <a:rPr lang="en-US" sz="200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type="text"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/&gt;</a:t>
            </a:r>
            <a:endParaRPr dirty="0"/>
          </a:p>
        </p:txBody>
      </p:sp>
      <p:sp>
        <p:nvSpPr>
          <p:cNvPr id="155" name="Google Shape;155;p18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5</a:t>
            </a:fld>
            <a:endParaRPr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1BFA31-7D7D-4DFE-8EC8-637B4B8F1B0B}"/>
              </a:ext>
            </a:extLst>
          </p:cNvPr>
          <p:cNvSpPr/>
          <p:nvPr/>
        </p:nvSpPr>
        <p:spPr>
          <a:xfrm>
            <a:off x="5638800" y="3473593"/>
            <a:ext cx="2362200" cy="86980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0" y="-26987"/>
            <a:ext cx="8686800" cy="1398587"/>
          </a:xfrm>
        </p:spPr>
        <p:txBody>
          <a:bodyPr/>
          <a:lstStyle/>
          <a:p>
            <a:pPr algn="ctr" eaLnBrk="1" hangingPunct="1"/>
            <a:r>
              <a:rPr lang="en-US" altLang="en-US" sz="4800" dirty="0"/>
              <a:t>JS Try…Catch</a:t>
            </a:r>
          </a:p>
        </p:txBody>
      </p:sp>
      <p:sp>
        <p:nvSpPr>
          <p:cNvPr id="62467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610600" cy="5218112"/>
          </a:xfrm>
        </p:spPr>
        <p:txBody>
          <a:bodyPr>
            <a:normAutofit fontScale="92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br>
              <a:rPr lang="en-US" sz="2800" dirty="0"/>
            </a:br>
            <a:r>
              <a:rPr lang="en-US" sz="2800" dirty="0"/>
              <a:t>The try...catch statement allows you to test a block of code for errors.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/>
              <a:t> The try block contains the code to be run,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/>
              <a:t>The catch block contains the code to be executed if an error occurs.</a:t>
            </a:r>
            <a:endParaRPr lang="en-US" sz="2800" b="1" u="sng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b="1" u="sng" dirty="0"/>
              <a:t>Syntax: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000" dirty="0"/>
              <a:t> </a:t>
            </a:r>
            <a:r>
              <a:rPr lang="en-US" sz="2600" dirty="0"/>
              <a:t>   </a:t>
            </a:r>
            <a:r>
              <a:rPr lang="en-US" sz="2600" dirty="0">
                <a:solidFill>
                  <a:srgbClr val="C00000"/>
                </a:solidFill>
              </a:rPr>
              <a:t>try</a:t>
            </a:r>
            <a:br>
              <a:rPr lang="en-US" sz="2600" dirty="0"/>
            </a:br>
            <a:r>
              <a:rPr lang="en-US" sz="2600" dirty="0"/>
              <a:t> {</a:t>
            </a:r>
            <a:br>
              <a:rPr lang="en-US" sz="2600" dirty="0"/>
            </a:br>
            <a:r>
              <a:rPr lang="en-US" sz="2600" dirty="0"/>
              <a:t>  </a:t>
            </a:r>
            <a:r>
              <a:rPr lang="ar-EG" sz="2600" dirty="0"/>
              <a:t>    </a:t>
            </a:r>
            <a:r>
              <a:rPr lang="en-US" sz="2600" dirty="0">
                <a:solidFill>
                  <a:srgbClr val="00B050"/>
                </a:solidFill>
              </a:rPr>
              <a:t>//Run some code here</a:t>
            </a:r>
            <a:br>
              <a:rPr lang="en-US" sz="2600" dirty="0">
                <a:solidFill>
                  <a:srgbClr val="00B050"/>
                </a:solidFill>
              </a:rPr>
            </a:br>
            <a:r>
              <a:rPr lang="en-US" sz="2600" dirty="0"/>
              <a:t> }</a:t>
            </a:r>
            <a:br>
              <a:rPr lang="en-US" sz="2600" dirty="0"/>
            </a:br>
            <a:r>
              <a:rPr lang="en-US" sz="2600" dirty="0">
                <a:solidFill>
                  <a:srgbClr val="C00000"/>
                </a:solidFill>
              </a:rPr>
              <a:t>catch</a:t>
            </a:r>
            <a:r>
              <a:rPr lang="en-US" sz="2600" dirty="0"/>
              <a:t>(err)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600" dirty="0"/>
              <a:t>    {</a:t>
            </a:r>
            <a:br>
              <a:rPr lang="en-US" sz="2600" dirty="0"/>
            </a:br>
            <a:r>
              <a:rPr lang="ar-EG" sz="2600" dirty="0"/>
              <a:t>    </a:t>
            </a:r>
            <a:r>
              <a:rPr lang="en-US" sz="2600" dirty="0"/>
              <a:t>  </a:t>
            </a:r>
            <a:r>
              <a:rPr lang="en-US" sz="2600" dirty="0">
                <a:solidFill>
                  <a:srgbClr val="00B050"/>
                </a:solidFill>
              </a:rPr>
              <a:t>//Handle errors here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600" dirty="0">
                <a:solidFill>
                  <a:srgbClr val="00B050"/>
                </a:solidFill>
              </a:rPr>
              <a:t>    </a:t>
            </a:r>
            <a:r>
              <a:rPr lang="en-US" sz="2600" dirty="0"/>
              <a:t>}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398588"/>
          </a:xfrm>
        </p:spPr>
        <p:txBody>
          <a:bodyPr/>
          <a:lstStyle/>
          <a:p>
            <a:pPr algn="ctr" eaLnBrk="1" hangingPunct="1"/>
            <a:r>
              <a:rPr lang="en-US" altLang="en-US" sz="4800"/>
              <a:t>JS Try..Catch - Example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04507"/>
            <a:ext cx="8534400" cy="53340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&lt;!DOCTYPE html&gt; &lt;html&gt;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&lt;head&gt; &lt;script&gt;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function message()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{    try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    {     </a:t>
            </a:r>
            <a:r>
              <a:rPr lang="en-US" sz="19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adddlert</a:t>
            </a: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("Welcome guest!"); </a:t>
            </a:r>
            <a:r>
              <a:rPr lang="en-US" sz="1900" b="1" dirty="0">
                <a:solidFill>
                  <a:srgbClr val="00B050"/>
                </a:solidFill>
                <a:ea typeface="Cambria Math" pitchFamily="18" charset="0"/>
                <a:cs typeface="Cambria Math" pitchFamily="18" charset="0"/>
              </a:rPr>
              <a:t>//error syntax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    }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    catch ( </a:t>
            </a:r>
            <a:r>
              <a:rPr lang="en-US" sz="1900" b="1" dirty="0">
                <a:solidFill>
                  <a:srgbClr val="0070C0"/>
                </a:solidFill>
                <a:ea typeface="Cambria Math" pitchFamily="18" charset="0"/>
                <a:cs typeface="Cambria Math" pitchFamily="18" charset="0"/>
              </a:rPr>
              <a:t>err</a:t>
            </a: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 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    {     alert ( "Error Message: " + </a:t>
            </a:r>
            <a:r>
              <a:rPr lang="en-US" sz="1900" b="1" dirty="0" err="1">
                <a:solidFill>
                  <a:srgbClr val="0070C0"/>
                </a:solidFill>
                <a:ea typeface="Cambria Math" pitchFamily="18" charset="0"/>
                <a:cs typeface="Cambria Math" pitchFamily="18" charset="0"/>
              </a:rPr>
              <a:t>err.</a:t>
            </a:r>
            <a:r>
              <a:rPr lang="en-US" sz="1900" b="1" u="sng" dirty="0" err="1">
                <a:solidFill>
                  <a:srgbClr val="0070C0"/>
                </a:solidFill>
                <a:ea typeface="Cambria Math" pitchFamily="18" charset="0"/>
                <a:cs typeface="Cambria Math" pitchFamily="18" charset="0"/>
              </a:rPr>
              <a:t>message</a:t>
            </a:r>
            <a:r>
              <a:rPr lang="en-US" sz="1900" b="1" dirty="0">
                <a:solidFill>
                  <a:srgbClr val="0070C0"/>
                </a:solidFill>
                <a:ea typeface="Cambria Math" pitchFamily="18" charset="0"/>
                <a:cs typeface="Cambria Math" pitchFamily="18" charset="0"/>
              </a:rPr>
              <a:t> </a:t>
            </a: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);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    }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}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&lt;/script&gt; &lt;/head&gt;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&lt;body&gt;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&lt;button type="button" onclick="</a:t>
            </a:r>
            <a:r>
              <a:rPr lang="en-US" sz="1900" b="1" dirty="0">
                <a:solidFill>
                  <a:srgbClr val="0070C0"/>
                </a:solidFill>
                <a:ea typeface="Cambria Math" pitchFamily="18" charset="0"/>
                <a:cs typeface="Cambria Math" pitchFamily="18" charset="0"/>
              </a:rPr>
              <a:t>message()</a:t>
            </a: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"&gt;Test&lt;/button&gt;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&lt;/body&gt; &lt;/html&gt;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681776-D749-4726-81B8-E04544017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828800"/>
            <a:ext cx="6324600" cy="120967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398588"/>
          </a:xfrm>
        </p:spPr>
        <p:txBody>
          <a:bodyPr/>
          <a:lstStyle/>
          <a:p>
            <a:pPr algn="ctr" eaLnBrk="1" hangingPunct="1"/>
            <a:r>
              <a:rPr lang="en-US" altLang="en-US" sz="4800" dirty="0"/>
              <a:t>JS Throw Statement</a:t>
            </a:r>
          </a:p>
        </p:txBody>
      </p:sp>
      <p:sp>
        <p:nvSpPr>
          <p:cNvPr id="65539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610600" cy="4572000"/>
          </a:xfrm>
        </p:spPr>
        <p:txBody>
          <a:bodyPr/>
          <a:lstStyle/>
          <a:p>
            <a:pPr eaLnBrk="1" hangingPunct="1"/>
            <a:br>
              <a:rPr lang="en-US" altLang="en-US" sz="2800" dirty="0"/>
            </a:br>
            <a:r>
              <a:rPr lang="en-US" altLang="en-US" sz="2800" dirty="0"/>
              <a:t>It allows you to </a:t>
            </a:r>
            <a:r>
              <a:rPr lang="en-US" altLang="en-US" sz="2800" b="1" dirty="0"/>
              <a:t>create an exception</a:t>
            </a:r>
            <a:r>
              <a:rPr lang="en-US" altLang="en-US" sz="2800" dirty="0"/>
              <a:t>. If you use this statement together with the try...catch statement, you can control program flow and generate accurate error messages.</a:t>
            </a:r>
          </a:p>
          <a:p>
            <a:pPr eaLnBrk="1" hangingPunct="1"/>
            <a:r>
              <a:rPr lang="en-US" altLang="en-US" sz="2800" dirty="0"/>
              <a:t>The exception can be a string, integer, Boolean or an object.</a:t>
            </a:r>
          </a:p>
          <a:p>
            <a:pPr eaLnBrk="1" hangingPunct="1"/>
            <a:r>
              <a:rPr lang="en-US" altLang="en-US" sz="2800" b="1" u="sng" dirty="0"/>
              <a:t>Syntax: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b="1" dirty="0">
                <a:solidFill>
                  <a:srgbClr val="C00000"/>
                </a:solidFill>
              </a:rPr>
              <a:t>     </a:t>
            </a:r>
            <a:r>
              <a:rPr lang="en-US" altLang="en-US" sz="2800" dirty="0">
                <a:solidFill>
                  <a:srgbClr val="C00000"/>
                </a:solidFill>
              </a:rPr>
              <a:t>throw</a:t>
            </a:r>
            <a:r>
              <a:rPr lang="ar-EG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>
                <a:solidFill>
                  <a:srgbClr val="C00000"/>
                </a:solidFill>
              </a:rPr>
              <a:t>(</a:t>
            </a:r>
            <a:r>
              <a:rPr lang="ar-EG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/>
              <a:t>exception</a:t>
            </a:r>
            <a:r>
              <a:rPr lang="ar-EG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>
                <a:solidFill>
                  <a:srgbClr val="C00000"/>
                </a:solidFill>
              </a:rPr>
              <a:t>)</a:t>
            </a:r>
            <a:endParaRPr lang="en-US" alt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-25400" y="0"/>
            <a:ext cx="8686800" cy="1398587"/>
          </a:xfrm>
        </p:spPr>
        <p:txBody>
          <a:bodyPr/>
          <a:lstStyle/>
          <a:p>
            <a:pPr algn="ctr" eaLnBrk="1" hangingPunct="1"/>
            <a:r>
              <a:rPr lang="en-US" altLang="en-US" sz="4800" dirty="0"/>
              <a:t>JS Throw Statement -</a:t>
            </a:r>
            <a:r>
              <a:rPr lang="en-US" altLang="en-US" sz="4000" dirty="0"/>
              <a:t> Example</a:t>
            </a:r>
            <a:endParaRPr lang="en-US" altLang="en-US" sz="4800" dirty="0"/>
          </a:p>
        </p:txBody>
      </p:sp>
      <p:sp>
        <p:nvSpPr>
          <p:cNvPr id="65539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66875"/>
            <a:ext cx="8839200" cy="50292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&lt;html&gt;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&lt;body&gt;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&lt;script type="text/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javascript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"&gt;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var x=prompt("Enter a number </a:t>
            </a:r>
            <a:br>
              <a:rPr lang="en-US" sz="20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</a:br>
            <a:r>
              <a:rPr lang="en-US" sz="20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                  between 0 and 10:“ , "" );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try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{ </a:t>
            </a:r>
            <a:r>
              <a:rPr lang="ar-EG" sz="20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  </a:t>
            </a:r>
            <a:r>
              <a:rPr lang="en-US" sz="20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if(x&gt;10 || x&lt;0)</a:t>
            </a:r>
          </a:p>
          <a:p>
            <a:pPr marL="320040" indent="-320040" eaLnBrk="1" hangingPunct="1"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 </a:t>
            </a:r>
            <a:r>
              <a:rPr lang="ar-EG" sz="20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  </a:t>
            </a:r>
            <a:r>
              <a:rPr lang="en-US" sz="20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{    </a:t>
            </a:r>
            <a:r>
              <a:rPr lang="ar-EG" sz="20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   </a:t>
            </a:r>
            <a:r>
              <a:rPr lang="en-US" sz="2000" b="1" dirty="0">
                <a:solidFill>
                  <a:srgbClr val="0070C0"/>
                </a:solidFill>
                <a:ea typeface="Cambria Math" pitchFamily="18" charset="0"/>
                <a:cs typeface="Arial" charset="0"/>
              </a:rPr>
              <a:t>throw "Err1";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 </a:t>
            </a:r>
            <a:r>
              <a:rPr lang="ar-EG" sz="20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  </a:t>
            </a:r>
            <a:r>
              <a:rPr lang="en-US" sz="20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}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   else if (</a:t>
            </a:r>
            <a:r>
              <a:rPr lang="en-US" sz="2000" b="1" dirty="0" err="1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isNaN</a:t>
            </a:r>
            <a:r>
              <a:rPr lang="en-US" sz="20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(x))    </a:t>
            </a:r>
            <a:r>
              <a:rPr lang="en-US" sz="1600" b="1" dirty="0">
                <a:solidFill>
                  <a:srgbClr val="00B050"/>
                </a:solidFill>
                <a:ea typeface="Cambria Math" pitchFamily="18" charset="0"/>
                <a:cs typeface="Cambria Math" pitchFamily="18" charset="0"/>
              </a:rPr>
              <a:t>// </a:t>
            </a:r>
            <a:r>
              <a:rPr lang="en-US" sz="1600" b="1" dirty="0" err="1">
                <a:solidFill>
                  <a:srgbClr val="00B050"/>
                </a:solidFill>
                <a:ea typeface="Cambria Math" pitchFamily="18" charset="0"/>
                <a:cs typeface="Cambria Math" pitchFamily="18" charset="0"/>
              </a:rPr>
              <a:t>isNAN</a:t>
            </a:r>
            <a:r>
              <a:rPr lang="en-US" sz="1600" b="1" dirty="0">
                <a:solidFill>
                  <a:srgbClr val="00B050"/>
                </a:solidFill>
                <a:ea typeface="Cambria Math" pitchFamily="18" charset="0"/>
                <a:cs typeface="Cambria Math" pitchFamily="18" charset="0"/>
              </a:rPr>
              <a:t>() -&gt; is not a number</a:t>
            </a:r>
            <a:endParaRPr lang="en-US" sz="2000" b="1" dirty="0">
              <a:solidFill>
                <a:srgbClr val="00B050"/>
              </a:solidFill>
              <a:ea typeface="Cambria Math" pitchFamily="18" charset="0"/>
              <a:cs typeface="Cambria Math" pitchFamily="18" charset="0"/>
            </a:endParaRPr>
          </a:p>
          <a:p>
            <a:pPr marL="320040" indent="-320040" eaLnBrk="1" hangingPunct="1">
              <a:buNone/>
              <a:defRPr/>
            </a:pPr>
            <a:r>
              <a:rPr lang="en-US" sz="20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 </a:t>
            </a:r>
            <a:r>
              <a:rPr lang="ar-EG" sz="20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  </a:t>
            </a:r>
            <a:r>
              <a:rPr lang="en-US" sz="20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{ </a:t>
            </a:r>
            <a:r>
              <a:rPr lang="ar-EG" sz="20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      </a:t>
            </a:r>
            <a:r>
              <a:rPr lang="en-US" sz="20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ea typeface="Cambria Math" pitchFamily="18" charset="0"/>
                <a:cs typeface="Arial" charset="0"/>
              </a:rPr>
              <a:t>throw "Err3";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</a:t>
            </a:r>
            <a:r>
              <a:rPr lang="ar-EG" sz="20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  </a:t>
            </a:r>
            <a:r>
              <a:rPr lang="en-US" sz="20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 }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}</a:t>
            </a:r>
          </a:p>
        </p:txBody>
      </p:sp>
      <p:sp>
        <p:nvSpPr>
          <p:cNvPr id="65540" name="Content Placeholder 2"/>
          <p:cNvSpPr txBox="1">
            <a:spLocks/>
          </p:cNvSpPr>
          <p:nvPr/>
        </p:nvSpPr>
        <p:spPr bwMode="auto">
          <a:xfrm>
            <a:off x="5334000" y="1666875"/>
            <a:ext cx="3657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000" b="1" dirty="0">
                <a:solidFill>
                  <a:srgbClr val="C00000"/>
                </a:solidFill>
                <a:latin typeface="+mn-lt"/>
                <a:ea typeface="Cambria Math" pitchFamily="18" charset="0"/>
                <a:cs typeface="Cambria Math" pitchFamily="18" charset="0"/>
              </a:rPr>
              <a:t>catch(</a:t>
            </a:r>
            <a:r>
              <a:rPr lang="en-US" sz="2000" b="1" dirty="0" err="1">
                <a:solidFill>
                  <a:srgbClr val="C00000"/>
                </a:solidFill>
                <a:latin typeface="+mn-lt"/>
                <a:ea typeface="Cambria Math" pitchFamily="18" charset="0"/>
                <a:cs typeface="Cambria Math" pitchFamily="18" charset="0"/>
              </a:rPr>
              <a:t>er</a:t>
            </a:r>
            <a:r>
              <a:rPr lang="en-US" sz="2000" b="1" dirty="0">
                <a:solidFill>
                  <a:srgbClr val="C00000"/>
                </a:solidFill>
                <a:latin typeface="+mn-lt"/>
                <a:ea typeface="Cambria Math" pitchFamily="18" charset="0"/>
                <a:cs typeface="Cambria Math" pitchFamily="18" charset="0"/>
              </a:rPr>
              <a:t>)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000" b="1" dirty="0">
                <a:solidFill>
                  <a:srgbClr val="C00000"/>
                </a:solidFill>
                <a:latin typeface="+mn-lt"/>
                <a:ea typeface="Cambria Math" pitchFamily="18" charset="0"/>
                <a:cs typeface="Cambria Math" pitchFamily="18" charset="0"/>
              </a:rPr>
              <a:t>{  </a:t>
            </a:r>
            <a:r>
              <a:rPr lang="en-US" sz="2000" b="1" dirty="0">
                <a:solidFill>
                  <a:srgbClr val="0070C0"/>
                </a:solidFill>
                <a:latin typeface="+mn-lt"/>
                <a:ea typeface="Cambria Math" pitchFamily="18" charset="0"/>
                <a:cs typeface="Cambria Math" pitchFamily="18" charset="0"/>
              </a:rPr>
              <a:t>if ( </a:t>
            </a:r>
            <a:r>
              <a:rPr lang="en-US" sz="2000" b="1" dirty="0" err="1">
                <a:solidFill>
                  <a:srgbClr val="0070C0"/>
                </a:solidFill>
                <a:latin typeface="+mn-lt"/>
                <a:ea typeface="Cambria Math" pitchFamily="18" charset="0"/>
                <a:cs typeface="Cambria Math" pitchFamily="18" charset="0"/>
              </a:rPr>
              <a:t>er</a:t>
            </a:r>
            <a:r>
              <a:rPr lang="en-US" sz="2000" b="1" dirty="0">
                <a:solidFill>
                  <a:srgbClr val="0070C0"/>
                </a:solidFill>
                <a:latin typeface="+mn-lt"/>
                <a:ea typeface="Cambria Math" pitchFamily="18" charset="0"/>
                <a:cs typeface="Cambria Math" pitchFamily="18" charset="0"/>
              </a:rPr>
              <a:t> == "Err1“ )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000" b="1" dirty="0">
                <a:solidFill>
                  <a:srgbClr val="C00000"/>
                </a:solidFill>
                <a:latin typeface="+mn-lt"/>
                <a:ea typeface="Cambria Math" pitchFamily="18" charset="0"/>
                <a:cs typeface="Cambria Math" pitchFamily="18" charset="0"/>
              </a:rPr>
              <a:t>   {  alert("Error! Wrong </a:t>
            </a:r>
            <a:r>
              <a:rPr lang="en-US" sz="2000" b="1" dirty="0" err="1">
                <a:solidFill>
                  <a:srgbClr val="C00000"/>
                </a:solidFill>
                <a:latin typeface="+mn-lt"/>
                <a:ea typeface="Cambria Math" pitchFamily="18" charset="0"/>
                <a:cs typeface="Cambria Math" pitchFamily="18" charset="0"/>
              </a:rPr>
              <a:t>val</a:t>
            </a:r>
            <a:r>
              <a:rPr lang="en-US" sz="2000" b="1" dirty="0">
                <a:solidFill>
                  <a:srgbClr val="C00000"/>
                </a:solidFill>
                <a:latin typeface="+mn-lt"/>
                <a:ea typeface="Cambria Math" pitchFamily="18" charset="0"/>
                <a:cs typeface="Cambria Math" pitchFamily="18" charset="0"/>
              </a:rPr>
              <a:t>");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000" b="1" dirty="0">
                <a:solidFill>
                  <a:srgbClr val="C00000"/>
                </a:solidFill>
                <a:latin typeface="+mn-lt"/>
                <a:ea typeface="Cambria Math" pitchFamily="18" charset="0"/>
                <a:cs typeface="Cambria Math" pitchFamily="18" charset="0"/>
              </a:rPr>
              <a:t>   } 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000" b="1" dirty="0">
                <a:solidFill>
                  <a:srgbClr val="0070C0"/>
                </a:solidFill>
                <a:latin typeface="+mn-lt"/>
                <a:ea typeface="Cambria Math" pitchFamily="18" charset="0"/>
              </a:rPr>
              <a:t>   if ( </a:t>
            </a:r>
            <a:r>
              <a:rPr lang="en-US" sz="2000" b="1" dirty="0" err="1">
                <a:solidFill>
                  <a:srgbClr val="0070C0"/>
                </a:solidFill>
                <a:latin typeface="+mn-lt"/>
                <a:ea typeface="Cambria Math" pitchFamily="18" charset="0"/>
              </a:rPr>
              <a:t>er</a:t>
            </a:r>
            <a:r>
              <a:rPr lang="en-US" sz="2000" b="1" dirty="0">
                <a:solidFill>
                  <a:srgbClr val="0070C0"/>
                </a:solidFill>
                <a:latin typeface="+mn-lt"/>
                <a:ea typeface="Cambria Math" pitchFamily="18" charset="0"/>
              </a:rPr>
              <a:t> == "Err3“ )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000" b="1" dirty="0">
                <a:solidFill>
                  <a:srgbClr val="C00000"/>
                </a:solidFill>
                <a:latin typeface="+mn-lt"/>
                <a:ea typeface="Cambria Math" pitchFamily="18" charset="0"/>
                <a:cs typeface="Cambria Math" pitchFamily="18" charset="0"/>
              </a:rPr>
              <a:t>   {  alert("Error! Not a number");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000" b="1" dirty="0">
                <a:solidFill>
                  <a:srgbClr val="C00000"/>
                </a:solidFill>
                <a:latin typeface="+mn-lt"/>
                <a:ea typeface="Cambria Math" pitchFamily="18" charset="0"/>
                <a:cs typeface="Cambria Math" pitchFamily="18" charset="0"/>
              </a:rPr>
              <a:t>   }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000" b="1" dirty="0">
                <a:solidFill>
                  <a:srgbClr val="C00000"/>
                </a:solidFill>
                <a:latin typeface="+mn-lt"/>
                <a:ea typeface="Cambria Math" pitchFamily="18" charset="0"/>
                <a:cs typeface="Cambria Math" pitchFamily="18" charset="0"/>
              </a:rPr>
              <a:t>}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Cambria Math" pitchFamily="18" charset="0"/>
                <a:cs typeface="Cambria Math" pitchFamily="18" charset="0"/>
              </a:rPr>
              <a:t>&lt;/script&gt;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000" b="1" dirty="0">
                <a:solidFill>
                  <a:srgbClr val="C00000"/>
                </a:solidFill>
                <a:latin typeface="+mn-lt"/>
                <a:ea typeface="Cambria Math" pitchFamily="18" charset="0"/>
                <a:cs typeface="Cambria Math" pitchFamily="18" charset="0"/>
              </a:rPr>
              <a:t>&lt;/body&gt;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000" b="1" dirty="0">
                <a:solidFill>
                  <a:srgbClr val="C00000"/>
                </a:solidFill>
                <a:latin typeface="+mn-lt"/>
                <a:ea typeface="Cambria Math" pitchFamily="18" charset="0"/>
                <a:cs typeface="Cambria Math" pitchFamily="18" charset="0"/>
              </a:rPr>
              <a:t>&lt;/html&gt;</a:t>
            </a:r>
          </a:p>
          <a:p>
            <a:pPr>
              <a:defRPr/>
            </a:pPr>
            <a:endParaRPr lang="en-US" sz="1600" dirty="0">
              <a:solidFill>
                <a:schemeClr val="bg1"/>
              </a:solidFill>
              <a:latin typeface="Cambria Math" pitchFamily="18" charset="0"/>
              <a:cs typeface="Arial" pitchFamily="34" charset="0"/>
            </a:endParaRPr>
          </a:p>
          <a:p>
            <a:pPr>
              <a:defRPr/>
            </a:pPr>
            <a:endParaRPr lang="en-US" sz="1600" dirty="0">
              <a:solidFill>
                <a:schemeClr val="bg1"/>
              </a:solidFill>
              <a:latin typeface="Cambria Math" pitchFamily="18" charset="0"/>
              <a:cs typeface="Arial" pitchFamily="34" charset="0"/>
            </a:endParaRPr>
          </a:p>
          <a:p>
            <a:pPr>
              <a:defRPr/>
            </a:pPr>
            <a:endParaRPr lang="en-US" sz="1600" dirty="0">
              <a:solidFill>
                <a:schemeClr val="bg1"/>
              </a:solidFill>
              <a:latin typeface="Cambria Math" pitchFamily="18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781301" y="4143375"/>
            <a:ext cx="4953000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874712"/>
          </a:xfrm>
        </p:spPr>
        <p:txBody>
          <a:bodyPr/>
          <a:lstStyle/>
          <a:p>
            <a:pPr algn="ctr" eaLnBrk="1" hangingPunct="1"/>
            <a:r>
              <a:rPr lang="en-US" altLang="en-US" sz="4800"/>
              <a:t>JS Objects</a:t>
            </a:r>
          </a:p>
        </p:txBody>
      </p:sp>
      <p:sp>
        <p:nvSpPr>
          <p:cNvPr id="67587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8610600" cy="4572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JS is an Object Oriented Programming (OOP) language.</a:t>
            </a:r>
            <a:endParaRPr lang="en-US" altLang="en-US" sz="2800" b="1" dirty="0"/>
          </a:p>
          <a:p>
            <a:pPr eaLnBrk="1" hangingPunct="1"/>
            <a:r>
              <a:rPr lang="en-US" altLang="en-US" sz="2800" dirty="0"/>
              <a:t>An </a:t>
            </a:r>
            <a:r>
              <a:rPr lang="en-US" altLang="en-US" sz="2800" b="1" dirty="0">
                <a:solidFill>
                  <a:srgbClr val="C00000"/>
                </a:solidFill>
              </a:rPr>
              <a:t>object</a:t>
            </a:r>
            <a:r>
              <a:rPr lang="en-US" altLang="en-US" sz="2800" dirty="0"/>
              <a:t> has </a:t>
            </a:r>
            <a:r>
              <a:rPr lang="en-US" altLang="en-US" sz="2800" b="1" dirty="0"/>
              <a:t>properties</a:t>
            </a:r>
            <a:r>
              <a:rPr lang="en-US" altLang="en-US" sz="2800" dirty="0"/>
              <a:t> and </a:t>
            </a:r>
            <a:r>
              <a:rPr lang="en-US" altLang="en-US" sz="2800" b="1" dirty="0"/>
              <a:t>methods</a:t>
            </a:r>
            <a:r>
              <a:rPr lang="en-US" altLang="en-US" sz="2800" dirty="0"/>
              <a:t>.</a:t>
            </a:r>
            <a:br>
              <a:rPr lang="en-US" altLang="en-US" sz="2800" dirty="0"/>
            </a:br>
            <a:endParaRPr lang="en-US" altLang="en-US" sz="2800" dirty="0"/>
          </a:p>
          <a:p>
            <a:pPr eaLnBrk="1" hangingPunct="1"/>
            <a:r>
              <a:rPr lang="en-US" altLang="en-US" sz="2800" b="1" dirty="0"/>
              <a:t>Properties</a:t>
            </a:r>
            <a:r>
              <a:rPr lang="en-US" altLang="en-US" sz="2800" dirty="0"/>
              <a:t> are the values associated with an object.</a:t>
            </a:r>
          </a:p>
          <a:p>
            <a:pPr eaLnBrk="1" hangingPunct="1"/>
            <a:endParaRPr lang="en-US" altLang="en-US" sz="2800" b="1" dirty="0"/>
          </a:p>
          <a:p>
            <a:pPr eaLnBrk="1" hangingPunct="1"/>
            <a:r>
              <a:rPr lang="en-US" altLang="en-US" sz="2800" b="1" dirty="0"/>
              <a:t>Methods</a:t>
            </a:r>
            <a:r>
              <a:rPr lang="en-US" altLang="en-US" sz="2800" dirty="0"/>
              <a:t> are the actions that can be performed on objects.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endParaRPr lang="en-US" altLang="en-US" sz="3200" b="1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-19493" y="-32303"/>
            <a:ext cx="8686800" cy="1398587"/>
          </a:xfrm>
        </p:spPr>
        <p:txBody>
          <a:bodyPr/>
          <a:lstStyle/>
          <a:p>
            <a:pPr algn="ctr" eaLnBrk="1" hangingPunct="1"/>
            <a:r>
              <a:rPr lang="en-US" altLang="en-US" sz="4800" dirty="0"/>
              <a:t>Built-in JS objects</a:t>
            </a:r>
          </a:p>
        </p:txBody>
      </p:sp>
      <p:sp>
        <p:nvSpPr>
          <p:cNvPr id="68611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610600" cy="4572000"/>
          </a:xfrm>
        </p:spPr>
        <p:txBody>
          <a:bodyPr/>
          <a:lstStyle/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dirty="0"/>
              <a:t>For example,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900" dirty="0"/>
              <a:t>JS String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900" dirty="0"/>
              <a:t>JS Date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900" dirty="0"/>
              <a:t>JS Array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900" dirty="0"/>
              <a:t>JS Boolean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900" dirty="0"/>
              <a:t>Js Math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900" dirty="0"/>
              <a:t>JS </a:t>
            </a:r>
            <a:r>
              <a:rPr lang="en-US" altLang="en-US" sz="2900" dirty="0" err="1"/>
              <a:t>RegExp</a:t>
            </a:r>
            <a:endParaRPr lang="en-US" altLang="en-US" sz="29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398588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Built-in JS objects</a:t>
            </a:r>
            <a:br>
              <a:rPr lang="en-US" altLang="en-US" sz="4000" dirty="0"/>
            </a:br>
            <a:r>
              <a:rPr lang="en-US" altLang="en-US" sz="4000" dirty="0"/>
              <a:t>String Object</a:t>
            </a:r>
          </a:p>
        </p:txBody>
      </p:sp>
      <p:sp>
        <p:nvSpPr>
          <p:cNvPr id="68611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8610600" cy="5334000"/>
          </a:xfrm>
        </p:spPr>
        <p:txBody>
          <a:bodyPr>
            <a:normAutofit fontScale="92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3200" b="1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b="1" dirty="0"/>
              <a:t>Properties</a:t>
            </a:r>
            <a:endParaRPr lang="en-US" sz="2400" i="1" dirty="0"/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i="1" dirty="0"/>
              <a:t>    </a:t>
            </a:r>
            <a:r>
              <a:rPr lang="en-US" sz="2800" i="1" dirty="0"/>
              <a:t> </a:t>
            </a:r>
            <a:r>
              <a:rPr lang="en-US" sz="2800" i="1" u="sng" dirty="0"/>
              <a:t>ex.: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i="1" dirty="0">
                <a:solidFill>
                  <a:srgbClr val="C00000"/>
                </a:solidFill>
              </a:rPr>
              <a:t>     var txt = "Hello World!";</a:t>
            </a:r>
            <a:br>
              <a:rPr lang="en-US" sz="2800" i="1" dirty="0">
                <a:solidFill>
                  <a:srgbClr val="C00000"/>
                </a:solidFill>
              </a:rPr>
            </a:br>
            <a:r>
              <a:rPr lang="en-US" sz="2800" i="1" dirty="0">
                <a:solidFill>
                  <a:srgbClr val="C00000"/>
                </a:solidFill>
              </a:rPr>
              <a:t> </a:t>
            </a:r>
            <a:r>
              <a:rPr lang="en-US" sz="2800" i="1" dirty="0" err="1">
                <a:solidFill>
                  <a:srgbClr val="C00000"/>
                </a:solidFill>
              </a:rPr>
              <a:t>document.write</a:t>
            </a:r>
            <a:r>
              <a:rPr lang="en-US" sz="2800" i="1" dirty="0">
                <a:solidFill>
                  <a:srgbClr val="C00000"/>
                </a:solidFill>
              </a:rPr>
              <a:t>( </a:t>
            </a:r>
            <a:r>
              <a:rPr lang="en-US" sz="2800" b="1" i="1" u="sng" dirty="0" err="1">
                <a:solidFill>
                  <a:srgbClr val="C00000"/>
                </a:solidFill>
              </a:rPr>
              <a:t>txt.length</a:t>
            </a:r>
            <a:r>
              <a:rPr lang="en-US" sz="2800" b="1" i="1" dirty="0">
                <a:solidFill>
                  <a:srgbClr val="C00000"/>
                </a:solidFill>
              </a:rPr>
              <a:t> </a:t>
            </a:r>
            <a:r>
              <a:rPr lang="en-US" sz="2800" i="1" dirty="0">
                <a:solidFill>
                  <a:srgbClr val="C00000"/>
                </a:solidFill>
              </a:rPr>
              <a:t>);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dirty="0"/>
              <a:t> The output will be:  </a:t>
            </a:r>
            <a:r>
              <a:rPr lang="en-US" sz="3200" b="1" dirty="0"/>
              <a:t>12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3200" b="1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b="1" dirty="0"/>
              <a:t>Methods</a:t>
            </a:r>
            <a:endParaRPr lang="en-US" sz="2400" b="1" dirty="0"/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i="1" dirty="0"/>
              <a:t>     </a:t>
            </a:r>
            <a:r>
              <a:rPr lang="en-US" sz="2800" i="1" u="sng" dirty="0"/>
              <a:t>ex.: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i="1" dirty="0"/>
              <a:t>    </a:t>
            </a:r>
            <a:r>
              <a:rPr lang="en-US" sz="2800" i="1" dirty="0">
                <a:solidFill>
                  <a:srgbClr val="C00000"/>
                </a:solidFill>
              </a:rPr>
              <a:t>var str = "Hello world!";</a:t>
            </a:r>
            <a:br>
              <a:rPr lang="en-US" sz="2800" i="1" dirty="0">
                <a:solidFill>
                  <a:srgbClr val="C00000"/>
                </a:solidFill>
              </a:rPr>
            </a:br>
            <a:r>
              <a:rPr lang="en-US" sz="2800" i="1" dirty="0">
                <a:solidFill>
                  <a:srgbClr val="C00000"/>
                </a:solidFill>
              </a:rPr>
              <a:t> </a:t>
            </a:r>
            <a:r>
              <a:rPr lang="en-US" sz="2800" i="1" dirty="0" err="1">
                <a:solidFill>
                  <a:srgbClr val="C00000"/>
                </a:solidFill>
              </a:rPr>
              <a:t>document.write</a:t>
            </a:r>
            <a:r>
              <a:rPr lang="en-US" sz="2800" i="1" dirty="0">
                <a:solidFill>
                  <a:srgbClr val="C00000"/>
                </a:solidFill>
              </a:rPr>
              <a:t>( </a:t>
            </a:r>
            <a:r>
              <a:rPr lang="en-US" sz="2800" b="1" i="1" u="sng" dirty="0" err="1">
                <a:solidFill>
                  <a:srgbClr val="C00000"/>
                </a:solidFill>
              </a:rPr>
              <a:t>str.toUpperCase</a:t>
            </a:r>
            <a:r>
              <a:rPr lang="en-US" sz="2800" b="1" i="1" u="sng" dirty="0">
                <a:solidFill>
                  <a:srgbClr val="C00000"/>
                </a:solidFill>
              </a:rPr>
              <a:t>( )</a:t>
            </a:r>
            <a:r>
              <a:rPr lang="en-US" sz="2800" b="1" i="1" dirty="0">
                <a:solidFill>
                  <a:srgbClr val="C00000"/>
                </a:solidFill>
              </a:rPr>
              <a:t> </a:t>
            </a:r>
            <a:r>
              <a:rPr lang="en-US" sz="2800" i="1" dirty="0">
                <a:solidFill>
                  <a:srgbClr val="C00000"/>
                </a:solidFill>
              </a:rPr>
              <a:t>);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dirty="0"/>
              <a:t>The output will be:       </a:t>
            </a:r>
            <a:r>
              <a:rPr lang="en-US" sz="2800" b="1" dirty="0"/>
              <a:t>HELLO WORLD!</a:t>
            </a:r>
            <a:endParaRPr lang="en-US" sz="3200" b="1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398588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Built-in JS objects</a:t>
            </a:r>
            <a:br>
              <a:rPr lang="en-US" altLang="en-US" sz="4000" dirty="0"/>
            </a:br>
            <a:r>
              <a:rPr lang="en-US" altLang="en-US" sz="4000" dirty="0"/>
              <a:t>Array Object</a:t>
            </a:r>
          </a:p>
        </p:txBody>
      </p:sp>
      <p:sp>
        <p:nvSpPr>
          <p:cNvPr id="74755" name="Content Placeholder 4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9067800" cy="5029200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600" b="1" dirty="0"/>
              <a:t>Create an Array object</a:t>
            </a:r>
            <a:br>
              <a:rPr lang="en-US" sz="2600" b="1" dirty="0"/>
            </a:br>
            <a:endParaRPr lang="en-US" sz="2600" dirty="0"/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200" dirty="0"/>
              <a:t>   </a:t>
            </a:r>
            <a:r>
              <a:rPr lang="en-US" sz="2200" b="1" dirty="0">
                <a:solidFill>
                  <a:srgbClr val="00B050"/>
                </a:solidFill>
              </a:rPr>
              <a:t>// regular array (add an optional integer)</a:t>
            </a:r>
            <a:br>
              <a:rPr lang="en-US" sz="2600" b="1" dirty="0">
                <a:solidFill>
                  <a:srgbClr val="00B050"/>
                </a:solidFill>
              </a:rPr>
            </a:br>
            <a:r>
              <a:rPr lang="en-US" sz="2600" dirty="0"/>
              <a:t> </a:t>
            </a:r>
            <a:r>
              <a:rPr lang="en-US" sz="2600" i="1" dirty="0"/>
              <a:t>  var </a:t>
            </a:r>
            <a:r>
              <a:rPr lang="en-US" sz="2600" i="1" dirty="0" err="1"/>
              <a:t>myCars</a:t>
            </a:r>
            <a:r>
              <a:rPr lang="en-US" sz="2600" i="1" dirty="0"/>
              <a:t> = </a:t>
            </a:r>
            <a:r>
              <a:rPr lang="en-US" sz="2600" b="1" i="1" dirty="0">
                <a:solidFill>
                  <a:srgbClr val="C00000"/>
                </a:solidFill>
              </a:rPr>
              <a:t>new Array( )</a:t>
            </a:r>
            <a:r>
              <a:rPr lang="en-US" sz="2600" i="1" dirty="0"/>
              <a:t>;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600" i="1" dirty="0"/>
              <a:t>      </a:t>
            </a:r>
            <a:r>
              <a:rPr lang="en-US" sz="2600" i="1" dirty="0" err="1"/>
              <a:t>myCars</a:t>
            </a:r>
            <a:r>
              <a:rPr lang="en-US" sz="2600" i="1" dirty="0"/>
              <a:t>[0] = "Saab";      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600" i="1" dirty="0"/>
              <a:t>      </a:t>
            </a:r>
            <a:r>
              <a:rPr lang="en-US" sz="2600" i="1" dirty="0" err="1"/>
              <a:t>myCars</a:t>
            </a:r>
            <a:r>
              <a:rPr lang="en-US" sz="2600" i="1" dirty="0"/>
              <a:t>[1] = "Volvo";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600" i="1" dirty="0"/>
              <a:t>      </a:t>
            </a:r>
            <a:r>
              <a:rPr lang="en-US" sz="2600" i="1" dirty="0" err="1"/>
              <a:t>myCars</a:t>
            </a:r>
            <a:r>
              <a:rPr lang="en-US" sz="2600" i="1" dirty="0"/>
              <a:t>[2] = "BMW";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26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600" dirty="0"/>
              <a:t>var </a:t>
            </a:r>
            <a:r>
              <a:rPr lang="en-US" sz="2600" dirty="0" err="1"/>
              <a:t>myCars</a:t>
            </a:r>
            <a:r>
              <a:rPr lang="en-US" sz="2600" dirty="0"/>
              <a:t> = </a:t>
            </a:r>
            <a:r>
              <a:rPr lang="en-US" sz="2600" dirty="0">
                <a:solidFill>
                  <a:srgbClr val="C00000"/>
                </a:solidFill>
              </a:rPr>
              <a:t>new Array </a:t>
            </a:r>
            <a:r>
              <a:rPr lang="en-US" sz="2600" dirty="0"/>
              <a:t>( "</a:t>
            </a:r>
            <a:r>
              <a:rPr lang="en-US" sz="2600" dirty="0" err="1"/>
              <a:t>Saab","Volvo","BMW</a:t>
            </a:r>
            <a:r>
              <a:rPr lang="en-US" sz="2600" dirty="0"/>
              <a:t>" ); </a:t>
            </a:r>
            <a:r>
              <a:rPr lang="en-US" sz="2200" b="1" dirty="0">
                <a:solidFill>
                  <a:srgbClr val="00B050"/>
                </a:solidFill>
              </a:rPr>
              <a:t>// condensed array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600" dirty="0" err="1"/>
              <a:t>var</a:t>
            </a:r>
            <a:r>
              <a:rPr lang="en-US" sz="2600" dirty="0"/>
              <a:t> </a:t>
            </a:r>
            <a:r>
              <a:rPr lang="en-US" sz="2600" dirty="0" err="1"/>
              <a:t>myCars</a:t>
            </a:r>
            <a:r>
              <a:rPr lang="en-US" sz="2600" dirty="0"/>
              <a:t>=["</a:t>
            </a:r>
            <a:r>
              <a:rPr lang="en-US" sz="2600" dirty="0" err="1"/>
              <a:t>Saab","Volvo","BMW</a:t>
            </a:r>
            <a:r>
              <a:rPr lang="en-US" sz="2600" dirty="0"/>
              <a:t>"]; </a:t>
            </a:r>
            <a:r>
              <a:rPr lang="en-US" sz="2200" b="1" dirty="0">
                <a:solidFill>
                  <a:srgbClr val="00B050"/>
                </a:solidFill>
              </a:rPr>
              <a:t>// literal array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5486400" y="2209800"/>
            <a:ext cx="35814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200" u="sng" dirty="0"/>
              <a:t>Note:</a:t>
            </a:r>
            <a:br>
              <a:rPr lang="en-US" sz="2200" i="1" dirty="0"/>
            </a:br>
            <a:r>
              <a:rPr lang="en-US" sz="2200" dirty="0"/>
              <a:t> Arrays in </a:t>
            </a:r>
            <a:r>
              <a:rPr lang="en-US" sz="2200" dirty="0" err="1"/>
              <a:t>javascript</a:t>
            </a:r>
            <a:r>
              <a:rPr lang="en-US" sz="2200" dirty="0"/>
              <a:t> are not a sequential allocation of memory, but objects with </a:t>
            </a:r>
            <a:r>
              <a:rPr lang="en-US" sz="2200" dirty="0">
                <a:solidFill>
                  <a:srgbClr val="FFFF00"/>
                </a:solidFill>
              </a:rPr>
              <a:t>enumerable property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FFFF00"/>
                </a:solidFill>
              </a:rPr>
              <a:t>names</a:t>
            </a:r>
            <a:r>
              <a:rPr lang="en-US" sz="2200" dirty="0"/>
              <a:t> and a </a:t>
            </a:r>
            <a:r>
              <a:rPr lang="en-US" sz="2200" dirty="0">
                <a:solidFill>
                  <a:srgbClr val="FFFF00"/>
                </a:solidFill>
              </a:rPr>
              <a:t>few extra useful methods</a:t>
            </a:r>
            <a:r>
              <a:rPr lang="en-US" sz="2200" dirty="0"/>
              <a:t>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398588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Built-in JS objects</a:t>
            </a:r>
            <a:br>
              <a:rPr lang="en-US" altLang="en-US" sz="4000" dirty="0"/>
            </a:br>
            <a:r>
              <a:rPr lang="en-US" altLang="en-US" sz="4000" dirty="0"/>
              <a:t>Array Object</a:t>
            </a:r>
          </a:p>
        </p:txBody>
      </p:sp>
      <p:sp>
        <p:nvSpPr>
          <p:cNvPr id="76803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267200" cy="48768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600" b="1" dirty="0"/>
              <a:t>Access an Array: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600" i="1" dirty="0"/>
              <a:t>     </a:t>
            </a:r>
            <a:r>
              <a:rPr lang="en-US" sz="2600" i="1" dirty="0" err="1"/>
              <a:t>document.write</a:t>
            </a:r>
            <a:r>
              <a:rPr lang="en-US" sz="2600" i="1" dirty="0"/>
              <a:t>(</a:t>
            </a:r>
            <a:r>
              <a:rPr lang="en-US" sz="2600" i="1" dirty="0" err="1"/>
              <a:t>myCars</a:t>
            </a:r>
            <a:r>
              <a:rPr lang="en-US" sz="2600" i="1" dirty="0"/>
              <a:t>[0]);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2600" b="1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600" b="1" dirty="0"/>
              <a:t>Modify Values in an Array: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600" i="1" dirty="0"/>
              <a:t>     </a:t>
            </a:r>
            <a:r>
              <a:rPr lang="en-US" sz="2600" i="1" dirty="0" err="1"/>
              <a:t>myCars</a:t>
            </a:r>
            <a:r>
              <a:rPr lang="en-US" sz="2600" i="1" dirty="0"/>
              <a:t>[0]="Opel";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0" y="1600200"/>
            <a:ext cx="4572000" cy="5029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447675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22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&lt;html&gt;</a:t>
            </a:r>
          </a:p>
          <a:p>
            <a:pPr marL="447675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22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&lt;body&gt;</a:t>
            </a:r>
          </a:p>
          <a:p>
            <a:pPr marL="447675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&lt;script type="text/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javascript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"&gt;</a:t>
            </a:r>
          </a:p>
          <a:p>
            <a:pPr marL="447675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var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 parents = ["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Jani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", "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Tove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"];</a:t>
            </a:r>
          </a:p>
          <a:p>
            <a:pPr marL="447675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var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 children = ["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Cecilie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", "Lone"];</a:t>
            </a:r>
          </a:p>
          <a:p>
            <a:pPr marL="447675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var family = </a:t>
            </a:r>
          </a:p>
          <a:p>
            <a:pPr marL="447675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         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parents</a:t>
            </a:r>
            <a:r>
              <a:rPr lang="en-US" sz="2200" b="1" dirty="0" err="1">
                <a:solidFill>
                  <a:srgbClr val="C00000"/>
                </a:solidFill>
                <a:latin typeface="+mn-lt"/>
                <a:cs typeface="Arial" pitchFamily="34" charset="0"/>
              </a:rPr>
              <a:t>.concat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( children );</a:t>
            </a:r>
          </a:p>
          <a:p>
            <a:pPr marL="447675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document.write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( family );</a:t>
            </a:r>
          </a:p>
          <a:p>
            <a:pPr marL="447675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&lt;/script&gt;</a:t>
            </a:r>
          </a:p>
          <a:p>
            <a:pPr marL="447675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22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&lt;/body&gt;</a:t>
            </a:r>
          </a:p>
          <a:p>
            <a:pPr marL="447675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22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&lt;/html&gt;</a:t>
            </a:r>
          </a:p>
          <a:p>
            <a:pPr marL="447675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en-US" sz="2000" b="1" dirty="0">
              <a:solidFill>
                <a:schemeClr val="accent2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 bwMode="auto">
          <a:xfrm>
            <a:off x="152400" y="5181600"/>
            <a:ext cx="4305045" cy="96202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398588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Built-in JS objects</a:t>
            </a:r>
            <a:br>
              <a:rPr lang="en-US" altLang="en-US" sz="4000" dirty="0"/>
            </a:br>
            <a:r>
              <a:rPr lang="en-US" altLang="en-US" sz="4000" dirty="0"/>
              <a:t>Date Object</a:t>
            </a:r>
          </a:p>
        </p:txBody>
      </p:sp>
      <p:sp>
        <p:nvSpPr>
          <p:cNvPr id="70659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686800" cy="51054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To instantiate a date: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2400" dirty="0"/>
              <a:t>new Date()   </a:t>
            </a:r>
            <a:r>
              <a:rPr lang="en-US" altLang="en-US" sz="2000" dirty="0">
                <a:solidFill>
                  <a:srgbClr val="00B050"/>
                </a:solidFill>
              </a:rPr>
              <a:t>// current date and time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2400" dirty="0"/>
              <a:t>new Date(milliseconds) </a:t>
            </a:r>
            <a:r>
              <a:rPr lang="en-US" altLang="en-US" sz="2000" dirty="0">
                <a:solidFill>
                  <a:srgbClr val="00B050"/>
                </a:solidFill>
              </a:rPr>
              <a:t>//milliseconds since 1970/01/01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2400" dirty="0"/>
              <a:t>new Date(</a:t>
            </a:r>
            <a:r>
              <a:rPr lang="en-US" altLang="en-US" sz="2400" dirty="0" err="1"/>
              <a:t>dateString</a:t>
            </a:r>
            <a:r>
              <a:rPr lang="en-US" altLang="en-US" sz="2400" dirty="0"/>
              <a:t>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2400" dirty="0"/>
              <a:t>new Date(year, month, day, hours, minutes, seconds, milliseconds)</a:t>
            </a:r>
            <a:endParaRPr lang="en-US" altLang="en-US" sz="2400" b="1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1143000" y="4152900"/>
            <a:ext cx="6400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2DA7A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ADA7A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u="sng" dirty="0"/>
              <a:t>Examples: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2400" i="1" dirty="0">
                <a:solidFill>
                  <a:srgbClr val="C00000"/>
                </a:solidFill>
              </a:rPr>
              <a:t>today = </a:t>
            </a:r>
            <a:r>
              <a:rPr lang="en-US" altLang="en-US" sz="2400" b="1" i="1" dirty="0">
                <a:solidFill>
                  <a:srgbClr val="C00000"/>
                </a:solidFill>
              </a:rPr>
              <a:t>new Date()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2400" i="1" dirty="0">
                <a:solidFill>
                  <a:srgbClr val="C00000"/>
                </a:solidFill>
              </a:rPr>
              <a:t>d1 = </a:t>
            </a:r>
            <a:r>
              <a:rPr lang="en-US" altLang="en-US" sz="2400" b="1" i="1" dirty="0">
                <a:solidFill>
                  <a:srgbClr val="C00000"/>
                </a:solidFill>
              </a:rPr>
              <a:t>new Date</a:t>
            </a:r>
            <a:r>
              <a:rPr lang="en-US" altLang="en-US" sz="2400" i="1" dirty="0">
                <a:solidFill>
                  <a:srgbClr val="C00000"/>
                </a:solidFill>
              </a:rPr>
              <a:t>("October 13, 1975 11:13:00")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2400" i="1" dirty="0">
                <a:solidFill>
                  <a:srgbClr val="C00000"/>
                </a:solidFill>
              </a:rPr>
              <a:t>d2 = </a:t>
            </a:r>
            <a:r>
              <a:rPr lang="en-US" altLang="en-US" sz="2400" b="1" i="1" dirty="0">
                <a:solidFill>
                  <a:srgbClr val="C00000"/>
                </a:solidFill>
              </a:rPr>
              <a:t>new Date</a:t>
            </a:r>
            <a:r>
              <a:rPr lang="en-US" altLang="en-US" sz="2400" i="1" dirty="0">
                <a:solidFill>
                  <a:srgbClr val="C00000"/>
                </a:solidFill>
              </a:rPr>
              <a:t>(79,5,24)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2400" i="1" dirty="0">
                <a:solidFill>
                  <a:srgbClr val="C00000"/>
                </a:solidFill>
              </a:rPr>
              <a:t>d3 = </a:t>
            </a:r>
            <a:r>
              <a:rPr lang="en-US" altLang="en-US" sz="2400" b="1" i="1" dirty="0">
                <a:solidFill>
                  <a:srgbClr val="C00000"/>
                </a:solidFill>
              </a:rPr>
              <a:t>new Date</a:t>
            </a:r>
            <a:r>
              <a:rPr lang="en-US" altLang="en-US" sz="2400" i="1" dirty="0">
                <a:solidFill>
                  <a:srgbClr val="C00000"/>
                </a:solidFill>
              </a:rPr>
              <a:t>(79,5,24,11,33,0)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>
            <a:spLocks noGrp="1"/>
          </p:cNvSpPr>
          <p:nvPr>
            <p:ph type="title"/>
          </p:nvPr>
        </p:nvSpPr>
        <p:spPr>
          <a:xfrm>
            <a:off x="230301" y="69475"/>
            <a:ext cx="8153400" cy="62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br>
              <a:rPr lang="en-US" sz="40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40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The Input Element-Password Field</a:t>
            </a:r>
            <a:endParaRPr dirty="0"/>
          </a:p>
        </p:txBody>
      </p:sp>
      <p:sp>
        <p:nvSpPr>
          <p:cNvPr id="161" name="Google Shape;161;p19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8229600" cy="411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8056" marR="0" lvl="0" indent="-384047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&lt;html&gt;</a:t>
            </a:r>
            <a:br>
              <a:rPr lang="en-US" sz="200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200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&lt;body&gt;</a:t>
            </a:r>
            <a:endParaRPr dirty="0"/>
          </a:p>
          <a:p>
            <a:pPr marL="448056" marR="0" lvl="0" indent="-384047" algn="l" rtl="0">
              <a:lnSpc>
                <a:spcPct val="16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     		 </a:t>
            </a:r>
            <a:r>
              <a:rPr lang="en-US" sz="20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&lt;form&gt;</a:t>
            </a:r>
            <a:br>
              <a:rPr lang="en-US" sz="20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20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		</a:t>
            </a:r>
            <a:r>
              <a:rPr lang="en-US" sz="16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Password: &lt;input </a:t>
            </a:r>
            <a:r>
              <a:rPr lang="en-US" sz="160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type="password"</a:t>
            </a:r>
            <a:r>
              <a:rPr lang="en-US" sz="16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 name="</a:t>
            </a:r>
            <a:r>
              <a:rPr lang="en-US" sz="1600" b="1" i="0" u="none" strike="noStrike" cap="none" dirty="0" err="1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pwd</a:t>
            </a:r>
            <a:r>
              <a:rPr lang="en-US" sz="16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" /&gt;</a:t>
            </a:r>
            <a:br>
              <a:rPr lang="en-US" sz="20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20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	&lt;/form&gt;</a:t>
            </a:r>
            <a:br>
              <a:rPr lang="en-US" sz="200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200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&lt;/body&gt;</a:t>
            </a:r>
            <a:endParaRPr dirty="0"/>
          </a:p>
          <a:p>
            <a:pPr marL="448056" marR="0" lvl="0" indent="-384047" algn="l" rtl="0">
              <a:lnSpc>
                <a:spcPct val="16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&lt;/html&gt;</a:t>
            </a:r>
            <a:endParaRPr dirty="0"/>
          </a:p>
        </p:txBody>
      </p:sp>
      <p:sp>
        <p:nvSpPr>
          <p:cNvPr id="162" name="Google Shape;162;p19"/>
          <p:cNvSpPr txBox="1"/>
          <p:nvPr/>
        </p:nvSpPr>
        <p:spPr>
          <a:xfrm>
            <a:off x="457200" y="1729409"/>
            <a:ext cx="4114800" cy="327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Georgia"/>
                <a:sym typeface="Georgia"/>
              </a:rPr>
              <a:t>&lt;input </a:t>
            </a:r>
            <a:r>
              <a:rPr lang="en-US" sz="2000" b="1" dirty="0">
                <a:solidFill>
                  <a:srgbClr val="C00000"/>
                </a:solidFill>
                <a:latin typeface="Georgia"/>
                <a:sym typeface="Georgia"/>
              </a:rPr>
              <a:t>type=“password" </a:t>
            </a:r>
            <a:r>
              <a:rPr lang="en-US" sz="2000" b="1" dirty="0">
                <a:solidFill>
                  <a:srgbClr val="000000"/>
                </a:solidFill>
                <a:latin typeface="Georgia"/>
                <a:sym typeface="Georgia"/>
              </a:rPr>
              <a:t>/&gt;</a:t>
            </a:r>
            <a:endParaRPr sz="2000" b="1" dirty="0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163" name="Google Shape;163;p19" descr="C:\Documents and Settings\Khazbak\Desktop\untitled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5105400"/>
            <a:ext cx="3886200" cy="571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33000" endPos="28000" dist="5000" dir="5400000" sy="-100000" algn="bl" rotWithShape="0"/>
          </a:effectLst>
        </p:spPr>
      </p:pic>
      <p:sp>
        <p:nvSpPr>
          <p:cNvPr id="164" name="Google Shape;164;p19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6</a:t>
            </a:fld>
            <a:endParaRPr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565445-51F8-4E82-AE2D-359DB7494FBF}"/>
              </a:ext>
            </a:extLst>
          </p:cNvPr>
          <p:cNvSpPr txBox="1"/>
          <p:nvPr/>
        </p:nvSpPr>
        <p:spPr>
          <a:xfrm>
            <a:off x="5660690" y="520648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******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398588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Built-in JS objects</a:t>
            </a:r>
            <a:br>
              <a:rPr lang="en-US" altLang="en-US" sz="4000" dirty="0"/>
            </a:br>
            <a:r>
              <a:rPr lang="en-US" altLang="en-US" sz="4000" dirty="0"/>
              <a:t>Date Object</a:t>
            </a:r>
          </a:p>
        </p:txBody>
      </p:sp>
      <p:sp>
        <p:nvSpPr>
          <p:cNvPr id="72707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752600"/>
            <a:ext cx="8991600" cy="4572000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To set a Date object to a specific date e.g. (14th January 2010):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600" dirty="0"/>
              <a:t>       </a:t>
            </a:r>
            <a:r>
              <a:rPr lang="en-US" altLang="en-US" sz="2600" i="1" dirty="0"/>
              <a:t> </a:t>
            </a:r>
            <a:r>
              <a:rPr lang="en-US" altLang="en-US" sz="2600" dirty="0">
                <a:solidFill>
                  <a:srgbClr val="C00000"/>
                </a:solidFill>
              </a:rPr>
              <a:t>var myDate1= new Date( );</a:t>
            </a:r>
            <a:br>
              <a:rPr lang="en-US" altLang="en-US" sz="2600" dirty="0">
                <a:solidFill>
                  <a:srgbClr val="C00000"/>
                </a:solidFill>
              </a:rPr>
            </a:br>
            <a:r>
              <a:rPr lang="en-US" altLang="en-US" sz="2600" dirty="0">
                <a:solidFill>
                  <a:srgbClr val="C00000"/>
                </a:solidFill>
              </a:rPr>
              <a:t>     myDate1.</a:t>
            </a:r>
            <a:r>
              <a:rPr lang="en-US" altLang="en-US" sz="2600" b="1" u="sng" dirty="0">
                <a:solidFill>
                  <a:srgbClr val="C00000"/>
                </a:solidFill>
              </a:rPr>
              <a:t>setFullYear</a:t>
            </a:r>
            <a:r>
              <a:rPr lang="en-US" altLang="en-US" sz="2600" dirty="0">
                <a:solidFill>
                  <a:srgbClr val="C00000"/>
                </a:solidFill>
              </a:rPr>
              <a:t>(2010,0,14);</a:t>
            </a:r>
          </a:p>
          <a:p>
            <a:pPr eaLnBrk="1" hangingPunct="1"/>
            <a:r>
              <a:rPr lang="en-US" altLang="en-US" sz="2600" dirty="0"/>
              <a:t>To set a Date object to be 5 days into the future: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600" dirty="0"/>
              <a:t>         </a:t>
            </a:r>
            <a:r>
              <a:rPr lang="en-US" altLang="en-US" sz="2600" dirty="0">
                <a:solidFill>
                  <a:srgbClr val="C00000"/>
                </a:solidFill>
              </a:rPr>
              <a:t>var myDate2=new Date();</a:t>
            </a:r>
            <a:br>
              <a:rPr lang="en-US" altLang="en-US" sz="2600" dirty="0">
                <a:solidFill>
                  <a:srgbClr val="C00000"/>
                </a:solidFill>
              </a:rPr>
            </a:br>
            <a:r>
              <a:rPr lang="en-US" altLang="en-US" sz="2600" dirty="0">
                <a:solidFill>
                  <a:srgbClr val="C00000"/>
                </a:solidFill>
              </a:rPr>
              <a:t>      myDate2.</a:t>
            </a:r>
            <a:r>
              <a:rPr lang="en-US" altLang="en-US" sz="2600" b="1" u="sng" dirty="0">
                <a:solidFill>
                  <a:srgbClr val="C00000"/>
                </a:solidFill>
              </a:rPr>
              <a:t>setDate</a:t>
            </a:r>
            <a:r>
              <a:rPr lang="en-US" altLang="en-US" sz="2600" dirty="0">
                <a:solidFill>
                  <a:srgbClr val="C00000"/>
                </a:solidFill>
              </a:rPr>
              <a:t>( </a:t>
            </a:r>
            <a:r>
              <a:rPr lang="en-US" altLang="en-US" sz="2600" dirty="0" err="1">
                <a:solidFill>
                  <a:srgbClr val="C00000"/>
                </a:solidFill>
              </a:rPr>
              <a:t>myDate.</a:t>
            </a:r>
            <a:r>
              <a:rPr lang="en-US" altLang="en-US" sz="2600" b="1" u="sng" dirty="0" err="1">
                <a:solidFill>
                  <a:srgbClr val="C00000"/>
                </a:solidFill>
              </a:rPr>
              <a:t>getDate</a:t>
            </a:r>
            <a:r>
              <a:rPr lang="en-US" altLang="en-US" sz="2600" dirty="0">
                <a:solidFill>
                  <a:srgbClr val="C00000"/>
                </a:solidFill>
              </a:rPr>
              <a:t>( ) </a:t>
            </a:r>
            <a:r>
              <a:rPr lang="en-US" altLang="en-US" sz="2600" b="1" dirty="0">
                <a:solidFill>
                  <a:srgbClr val="C00000"/>
                </a:solidFill>
              </a:rPr>
              <a:t>+ 5</a:t>
            </a:r>
            <a:r>
              <a:rPr lang="en-US" altLang="en-US" sz="2600" dirty="0">
                <a:solidFill>
                  <a:srgbClr val="C00000"/>
                </a:solidFill>
              </a:rPr>
              <a:t>);</a:t>
            </a:r>
          </a:p>
          <a:p>
            <a:pPr eaLnBrk="1" hangingPunct="1"/>
            <a:r>
              <a:rPr lang="en-US" altLang="en-US" sz="2600" i="1" dirty="0"/>
              <a:t>To </a:t>
            </a:r>
            <a:r>
              <a:rPr lang="en-US" sz="2600" dirty="0"/>
              <a:t>Compare dates:</a:t>
            </a:r>
            <a:endParaRPr lang="en-US" altLang="en-US" sz="2600" i="1" dirty="0"/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600" dirty="0">
                <a:solidFill>
                  <a:srgbClr val="C00000"/>
                </a:solidFill>
              </a:rPr>
              <a:t>         </a:t>
            </a:r>
            <a:r>
              <a:rPr lang="en-US" sz="2600" dirty="0">
                <a:solidFill>
                  <a:srgbClr val="C00000"/>
                </a:solidFill>
              </a:rPr>
              <a:t>if ( myDate1 </a:t>
            </a:r>
            <a:r>
              <a:rPr lang="en-US" sz="2600" b="1" dirty="0">
                <a:solidFill>
                  <a:srgbClr val="C00000"/>
                </a:solidFill>
              </a:rPr>
              <a:t>&gt; </a:t>
            </a:r>
            <a:r>
              <a:rPr lang="en-US" sz="2600" dirty="0">
                <a:solidFill>
                  <a:srgbClr val="C00000"/>
                </a:solidFill>
              </a:rPr>
              <a:t>myDate2 ) {…}</a:t>
            </a:r>
            <a:endParaRPr lang="en-US" altLang="en-US" sz="26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10200" y="5136472"/>
            <a:ext cx="35814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000" b="1" u="sng" dirty="0"/>
              <a:t>Note:</a:t>
            </a:r>
            <a:r>
              <a:rPr lang="en-US" altLang="en-US" sz="2000" dirty="0"/>
              <a:t> If adding five days to a date shifts the month or year, the changes are handled automatically by the Date object itself!</a:t>
            </a:r>
            <a:endParaRPr lang="en-US" sz="20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0" y="268288"/>
            <a:ext cx="8763000" cy="1103312"/>
          </a:xfrm>
        </p:spPr>
        <p:txBody>
          <a:bodyPr/>
          <a:lstStyle/>
          <a:p>
            <a:pPr algn="ctr" eaLnBrk="1" hangingPunct="1"/>
            <a:r>
              <a:rPr lang="en-US" altLang="en-US" sz="4800"/>
              <a:t>JS Create Your own Object</a:t>
            </a:r>
          </a:p>
        </p:txBody>
      </p:sp>
      <p:sp>
        <p:nvSpPr>
          <p:cNvPr id="87043" name="Content Placeholder 4"/>
          <p:cNvSpPr>
            <a:spLocks noGrp="1"/>
          </p:cNvSpPr>
          <p:nvPr>
            <p:ph sz="quarter" idx="1"/>
          </p:nvPr>
        </p:nvSpPr>
        <p:spPr>
          <a:xfrm>
            <a:off x="266700" y="1600200"/>
            <a:ext cx="8610600" cy="4572000"/>
          </a:xfrm>
        </p:spPr>
        <p:txBody>
          <a:bodyPr/>
          <a:lstStyle/>
          <a:p>
            <a:pPr eaLnBrk="1" hangingPunct="1"/>
            <a:r>
              <a:rPr lang="en-US" altLang="en-US" sz="2600" b="1" dirty="0"/>
              <a:t> Create a direct instance of an object : </a:t>
            </a:r>
          </a:p>
          <a:p>
            <a:pPr marL="0" indent="0" eaLnBrk="1" hangingPunct="1">
              <a:buNone/>
            </a:pPr>
            <a:r>
              <a:rPr lang="en-US" altLang="en-US" sz="2600" dirty="0">
                <a:solidFill>
                  <a:srgbClr val="C00000"/>
                </a:solidFill>
              </a:rPr>
              <a:t>	</a:t>
            </a:r>
            <a:r>
              <a:rPr lang="en-US" altLang="en-US" sz="2600" dirty="0" err="1">
                <a:solidFill>
                  <a:srgbClr val="C00000"/>
                </a:solidFill>
              </a:rPr>
              <a:t>personObj</a:t>
            </a:r>
            <a:r>
              <a:rPr lang="en-US" altLang="en-US" sz="2600" dirty="0">
                <a:solidFill>
                  <a:srgbClr val="C00000"/>
                </a:solidFill>
              </a:rPr>
              <a:t> = </a:t>
            </a:r>
            <a:r>
              <a:rPr lang="en-US" altLang="en-US" sz="2600" b="1" dirty="0">
                <a:solidFill>
                  <a:srgbClr val="C00000"/>
                </a:solidFill>
              </a:rPr>
              <a:t>new Object();</a:t>
            </a:r>
            <a:endParaRPr lang="en-US" altLang="en-US" sz="2600" dirty="0"/>
          </a:p>
          <a:p>
            <a:pPr eaLnBrk="1" hangingPunct="1"/>
            <a:r>
              <a:rPr lang="en-US" altLang="en-US" sz="2600" dirty="0"/>
              <a:t>The following code creates an instance of an object and adds </a:t>
            </a:r>
            <a:r>
              <a:rPr lang="en-US" altLang="en-US" sz="2600" u="sng" dirty="0"/>
              <a:t>four properties</a:t>
            </a:r>
            <a:r>
              <a:rPr lang="en-US" altLang="en-US" sz="2600" dirty="0"/>
              <a:t> to it:</a:t>
            </a:r>
            <a:br>
              <a:rPr lang="en-US" altLang="en-US" sz="2600" dirty="0">
                <a:solidFill>
                  <a:srgbClr val="C00000"/>
                </a:solidFill>
              </a:rPr>
            </a:br>
            <a:r>
              <a:rPr lang="en-US" altLang="en-US" sz="2600" dirty="0">
                <a:solidFill>
                  <a:srgbClr val="C00000"/>
                </a:solidFill>
              </a:rPr>
              <a:t>      </a:t>
            </a:r>
            <a:r>
              <a:rPr lang="en-US" altLang="en-US" sz="2600" dirty="0" err="1">
                <a:solidFill>
                  <a:srgbClr val="C00000"/>
                </a:solidFill>
              </a:rPr>
              <a:t>personObj</a:t>
            </a:r>
            <a:r>
              <a:rPr lang="en-US" altLang="en-US" sz="2600" b="1" dirty="0" err="1">
                <a:solidFill>
                  <a:srgbClr val="C00000"/>
                </a:solidFill>
              </a:rPr>
              <a:t>.firstname</a:t>
            </a:r>
            <a:r>
              <a:rPr lang="en-US" altLang="en-US" sz="2600" b="1" dirty="0">
                <a:solidFill>
                  <a:srgbClr val="C00000"/>
                </a:solidFill>
              </a:rPr>
              <a:t> </a:t>
            </a:r>
            <a:r>
              <a:rPr lang="en-US" altLang="en-US" sz="2600" dirty="0">
                <a:solidFill>
                  <a:srgbClr val="C00000"/>
                </a:solidFill>
              </a:rPr>
              <a:t>= "John";</a:t>
            </a:r>
            <a:br>
              <a:rPr lang="en-US" altLang="en-US" sz="2600" dirty="0">
                <a:solidFill>
                  <a:srgbClr val="C00000"/>
                </a:solidFill>
              </a:rPr>
            </a:br>
            <a:r>
              <a:rPr lang="en-US" altLang="en-US" sz="2600" dirty="0">
                <a:solidFill>
                  <a:srgbClr val="C00000"/>
                </a:solidFill>
              </a:rPr>
              <a:t>      </a:t>
            </a:r>
            <a:r>
              <a:rPr lang="en-US" altLang="en-US" sz="2600" dirty="0" err="1">
                <a:solidFill>
                  <a:srgbClr val="C00000"/>
                </a:solidFill>
              </a:rPr>
              <a:t>personObj</a:t>
            </a:r>
            <a:r>
              <a:rPr lang="en-US" altLang="en-US" sz="2600" b="1" dirty="0" err="1">
                <a:solidFill>
                  <a:srgbClr val="C00000"/>
                </a:solidFill>
              </a:rPr>
              <a:t>.lastname</a:t>
            </a:r>
            <a:r>
              <a:rPr lang="en-US" altLang="en-US" sz="2600" b="1" dirty="0">
                <a:solidFill>
                  <a:srgbClr val="C00000"/>
                </a:solidFill>
              </a:rPr>
              <a:t> </a:t>
            </a:r>
            <a:r>
              <a:rPr lang="en-US" altLang="en-US" sz="2600" dirty="0">
                <a:solidFill>
                  <a:srgbClr val="C00000"/>
                </a:solidFill>
              </a:rPr>
              <a:t>= "Doe";</a:t>
            </a:r>
            <a:br>
              <a:rPr lang="en-US" altLang="en-US" sz="2600" dirty="0">
                <a:solidFill>
                  <a:srgbClr val="C00000"/>
                </a:solidFill>
              </a:rPr>
            </a:br>
            <a:r>
              <a:rPr lang="en-US" altLang="en-US" sz="2600" dirty="0">
                <a:solidFill>
                  <a:srgbClr val="C00000"/>
                </a:solidFill>
              </a:rPr>
              <a:t>      </a:t>
            </a:r>
            <a:r>
              <a:rPr lang="en-US" altLang="en-US" sz="2600" dirty="0" err="1">
                <a:solidFill>
                  <a:srgbClr val="C00000"/>
                </a:solidFill>
              </a:rPr>
              <a:t>personObj</a:t>
            </a:r>
            <a:r>
              <a:rPr lang="en-US" altLang="en-US" sz="2600" b="1" dirty="0" err="1">
                <a:solidFill>
                  <a:srgbClr val="C00000"/>
                </a:solidFill>
              </a:rPr>
              <a:t>.age</a:t>
            </a:r>
            <a:r>
              <a:rPr lang="en-US" altLang="en-US" sz="2600" b="1" dirty="0">
                <a:solidFill>
                  <a:srgbClr val="C00000"/>
                </a:solidFill>
              </a:rPr>
              <a:t> </a:t>
            </a:r>
            <a:r>
              <a:rPr lang="en-US" altLang="en-US" sz="2600" dirty="0">
                <a:solidFill>
                  <a:srgbClr val="C00000"/>
                </a:solidFill>
              </a:rPr>
              <a:t>= 50;</a:t>
            </a:r>
            <a:br>
              <a:rPr lang="en-US" altLang="en-US" sz="2600" dirty="0">
                <a:solidFill>
                  <a:srgbClr val="C00000"/>
                </a:solidFill>
              </a:rPr>
            </a:br>
            <a:r>
              <a:rPr lang="en-US" altLang="en-US" sz="2600" dirty="0">
                <a:solidFill>
                  <a:srgbClr val="C00000"/>
                </a:solidFill>
              </a:rPr>
              <a:t>      </a:t>
            </a:r>
            <a:r>
              <a:rPr lang="en-US" altLang="en-US" sz="2600" dirty="0" err="1">
                <a:solidFill>
                  <a:srgbClr val="C00000"/>
                </a:solidFill>
              </a:rPr>
              <a:t>personObj</a:t>
            </a:r>
            <a:r>
              <a:rPr lang="en-US" altLang="en-US" sz="2600" b="1" dirty="0" err="1">
                <a:solidFill>
                  <a:srgbClr val="C00000"/>
                </a:solidFill>
              </a:rPr>
              <a:t>.eyecolor</a:t>
            </a:r>
            <a:r>
              <a:rPr lang="en-US" altLang="en-US" sz="2600" b="1" dirty="0">
                <a:solidFill>
                  <a:srgbClr val="C00000"/>
                </a:solidFill>
              </a:rPr>
              <a:t> </a:t>
            </a:r>
            <a:r>
              <a:rPr lang="en-US" altLang="en-US" sz="2600" dirty="0">
                <a:solidFill>
                  <a:srgbClr val="C00000"/>
                </a:solidFill>
              </a:rPr>
              <a:t>= "blue"; </a:t>
            </a:r>
          </a:p>
          <a:p>
            <a:pPr eaLnBrk="1" hangingPunct="1"/>
            <a:r>
              <a:rPr lang="en-US" altLang="en-US" sz="2600" dirty="0"/>
              <a:t>The following code adds a </a:t>
            </a:r>
            <a:r>
              <a:rPr lang="en-US" altLang="en-US" sz="2600" u="sng" dirty="0"/>
              <a:t>method called eat()</a:t>
            </a:r>
            <a:r>
              <a:rPr lang="en-US" altLang="en-US" sz="2600" dirty="0"/>
              <a:t> to the </a:t>
            </a:r>
            <a:r>
              <a:rPr lang="en-US" altLang="en-US" sz="2600" dirty="0" err="1"/>
              <a:t>personObj</a:t>
            </a:r>
            <a:r>
              <a:rPr lang="en-US" altLang="en-US" sz="2600" dirty="0"/>
              <a:t>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600" dirty="0">
                <a:solidFill>
                  <a:srgbClr val="C00000"/>
                </a:solidFill>
              </a:rPr>
              <a:t>		</a:t>
            </a:r>
            <a:r>
              <a:rPr lang="en-US" altLang="en-US" sz="2600" i="1" dirty="0" err="1">
                <a:solidFill>
                  <a:srgbClr val="C00000"/>
                </a:solidFill>
              </a:rPr>
              <a:t>personObj</a:t>
            </a:r>
            <a:r>
              <a:rPr lang="en-US" altLang="en-US" sz="2600" b="1" i="1" dirty="0" err="1">
                <a:solidFill>
                  <a:srgbClr val="C00000"/>
                </a:solidFill>
              </a:rPr>
              <a:t>.eat</a:t>
            </a:r>
            <a:r>
              <a:rPr lang="en-US" altLang="en-US" sz="2600" i="1" dirty="0">
                <a:solidFill>
                  <a:srgbClr val="C00000"/>
                </a:solidFill>
              </a:rPr>
              <a:t> = eat;</a:t>
            </a:r>
            <a:endParaRPr lang="en-US" altLang="en-US" sz="2600" b="1" i="1" dirty="0">
              <a:solidFill>
                <a:srgbClr val="C00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n-US" altLang="en-US" sz="2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398587"/>
          </a:xfrm>
        </p:spPr>
        <p:txBody>
          <a:bodyPr/>
          <a:lstStyle/>
          <a:p>
            <a:pPr algn="ctr" eaLnBrk="1" hangingPunct="1"/>
            <a:r>
              <a:rPr lang="en-US" altLang="en-US" sz="4800" dirty="0"/>
              <a:t>JS Create Your own Object</a:t>
            </a:r>
          </a:p>
        </p:txBody>
      </p:sp>
      <p:sp>
        <p:nvSpPr>
          <p:cNvPr id="87043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8610600" cy="4572000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b="1" dirty="0"/>
              <a:t>Create a template of an object :</a:t>
            </a:r>
            <a:endParaRPr lang="en-US" sz="3200" dirty="0"/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dirty="0"/>
              <a:t> The template defines the structure of an object:</a:t>
            </a:r>
            <a:br>
              <a:rPr lang="en-US" sz="2800" dirty="0"/>
            </a:br>
            <a:endParaRPr lang="en-US" sz="2800" dirty="0"/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dirty="0"/>
              <a:t>	</a:t>
            </a:r>
            <a:r>
              <a:rPr lang="en-US" sz="2800" b="1" dirty="0">
                <a:solidFill>
                  <a:srgbClr val="C00000"/>
                </a:solidFill>
              </a:rPr>
              <a:t>function</a:t>
            </a:r>
            <a:r>
              <a:rPr lang="en-US" sz="2800" dirty="0"/>
              <a:t> person ( </a:t>
            </a:r>
            <a:r>
              <a:rPr lang="en-US" sz="2800" dirty="0" err="1"/>
              <a:t>firstname</a:t>
            </a:r>
            <a:r>
              <a:rPr lang="en-US" sz="2800" dirty="0"/>
              <a:t> , </a:t>
            </a:r>
            <a:r>
              <a:rPr lang="en-US" sz="2800" dirty="0" err="1"/>
              <a:t>lastname</a:t>
            </a:r>
            <a:r>
              <a:rPr lang="en-US" sz="2800" dirty="0"/>
              <a:t> , age , </a:t>
            </a:r>
            <a:r>
              <a:rPr lang="en-US" sz="2800" dirty="0" err="1"/>
              <a:t>eyecolor</a:t>
            </a:r>
            <a:r>
              <a:rPr lang="en-US" sz="2800" dirty="0"/>
              <a:t> )</a:t>
            </a:r>
            <a:br>
              <a:rPr lang="en-US" sz="2800" dirty="0"/>
            </a:br>
            <a:r>
              <a:rPr lang="en-US" sz="2800" dirty="0"/>
              <a:t>{</a:t>
            </a:r>
            <a:br>
              <a:rPr lang="en-US" sz="2800" dirty="0"/>
            </a:br>
            <a:r>
              <a:rPr lang="en-US" sz="2800" dirty="0"/>
              <a:t>      </a:t>
            </a:r>
            <a:r>
              <a:rPr lang="en-US" sz="2800" b="1" dirty="0" err="1">
                <a:solidFill>
                  <a:srgbClr val="C00000"/>
                </a:solidFill>
              </a:rPr>
              <a:t>this.</a:t>
            </a:r>
            <a:r>
              <a:rPr lang="en-US" sz="2800" dirty="0" err="1">
                <a:solidFill>
                  <a:srgbClr val="C00000"/>
                </a:solidFill>
              </a:rPr>
              <a:t>firstname</a:t>
            </a:r>
            <a:r>
              <a:rPr lang="en-US" sz="2800" dirty="0">
                <a:solidFill>
                  <a:srgbClr val="C00000"/>
                </a:solidFill>
              </a:rPr>
              <a:t> = </a:t>
            </a:r>
            <a:r>
              <a:rPr lang="en-US" sz="2800" dirty="0" err="1">
                <a:solidFill>
                  <a:srgbClr val="C00000"/>
                </a:solidFill>
              </a:rPr>
              <a:t>firstname</a:t>
            </a:r>
            <a:r>
              <a:rPr lang="en-US" sz="2800" dirty="0">
                <a:solidFill>
                  <a:srgbClr val="C00000"/>
                </a:solidFill>
              </a:rPr>
              <a:t>;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      </a:t>
            </a:r>
            <a:r>
              <a:rPr lang="en-US" sz="2800" b="1" dirty="0" err="1">
                <a:solidFill>
                  <a:srgbClr val="C00000"/>
                </a:solidFill>
              </a:rPr>
              <a:t>this.</a:t>
            </a:r>
            <a:r>
              <a:rPr lang="en-US" sz="2800" dirty="0" err="1">
                <a:solidFill>
                  <a:srgbClr val="C00000"/>
                </a:solidFill>
              </a:rPr>
              <a:t>lastname</a:t>
            </a:r>
            <a:r>
              <a:rPr lang="en-US" sz="2800" dirty="0">
                <a:solidFill>
                  <a:srgbClr val="C00000"/>
                </a:solidFill>
              </a:rPr>
              <a:t> = </a:t>
            </a:r>
            <a:r>
              <a:rPr lang="en-US" sz="2800" dirty="0" err="1">
                <a:solidFill>
                  <a:srgbClr val="C00000"/>
                </a:solidFill>
              </a:rPr>
              <a:t>lastname</a:t>
            </a:r>
            <a:r>
              <a:rPr lang="en-US" sz="2800" dirty="0">
                <a:solidFill>
                  <a:srgbClr val="C00000"/>
                </a:solidFill>
              </a:rPr>
              <a:t>;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      </a:t>
            </a:r>
            <a:r>
              <a:rPr lang="en-US" sz="2800" b="1" dirty="0" err="1">
                <a:solidFill>
                  <a:srgbClr val="C00000"/>
                </a:solidFill>
              </a:rPr>
              <a:t>this.</a:t>
            </a:r>
            <a:r>
              <a:rPr lang="en-US" sz="2800" dirty="0" err="1">
                <a:solidFill>
                  <a:srgbClr val="C00000"/>
                </a:solidFill>
              </a:rPr>
              <a:t>age</a:t>
            </a:r>
            <a:r>
              <a:rPr lang="en-US" sz="2800" dirty="0">
                <a:solidFill>
                  <a:srgbClr val="C00000"/>
                </a:solidFill>
              </a:rPr>
              <a:t> = age;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      </a:t>
            </a:r>
            <a:r>
              <a:rPr lang="en-US" sz="2800" b="1" dirty="0" err="1">
                <a:solidFill>
                  <a:srgbClr val="C00000"/>
                </a:solidFill>
              </a:rPr>
              <a:t>this.</a:t>
            </a:r>
            <a:r>
              <a:rPr lang="en-US" sz="2800" dirty="0" err="1">
                <a:solidFill>
                  <a:srgbClr val="C00000"/>
                </a:solidFill>
              </a:rPr>
              <a:t>eyecolor</a:t>
            </a:r>
            <a:r>
              <a:rPr lang="en-US" sz="2800" dirty="0">
                <a:solidFill>
                  <a:srgbClr val="C00000"/>
                </a:solidFill>
              </a:rPr>
              <a:t> = </a:t>
            </a:r>
            <a:r>
              <a:rPr lang="en-US" sz="2800" dirty="0" err="1">
                <a:solidFill>
                  <a:srgbClr val="C00000"/>
                </a:solidFill>
              </a:rPr>
              <a:t>eyecolor</a:t>
            </a:r>
            <a:r>
              <a:rPr lang="en-US" sz="2800" dirty="0">
                <a:solidFill>
                  <a:srgbClr val="C00000"/>
                </a:solidFill>
              </a:rPr>
              <a:t>;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      </a:t>
            </a:r>
            <a:r>
              <a:rPr lang="en-US" sz="2800" b="1" dirty="0" err="1">
                <a:solidFill>
                  <a:srgbClr val="C00000"/>
                </a:solidFill>
              </a:rPr>
              <a:t>this.</a:t>
            </a:r>
            <a:r>
              <a:rPr lang="en-US" sz="2800" dirty="0" err="1">
                <a:solidFill>
                  <a:srgbClr val="C00000"/>
                </a:solidFill>
              </a:rPr>
              <a:t>newlastname</a:t>
            </a:r>
            <a:r>
              <a:rPr lang="en-US" sz="2800" dirty="0">
                <a:solidFill>
                  <a:srgbClr val="C00000"/>
                </a:solidFill>
              </a:rPr>
              <a:t> = </a:t>
            </a:r>
            <a:r>
              <a:rPr lang="en-US" sz="2800" dirty="0" err="1">
                <a:solidFill>
                  <a:srgbClr val="C00000"/>
                </a:solidFill>
              </a:rPr>
              <a:t>newlastname</a:t>
            </a:r>
            <a:r>
              <a:rPr lang="en-US" sz="2800" dirty="0">
                <a:solidFill>
                  <a:srgbClr val="C00000"/>
                </a:solidFill>
              </a:rPr>
              <a:t>;   </a:t>
            </a:r>
            <a:r>
              <a:rPr lang="en-US" sz="2400" b="1" dirty="0">
                <a:solidFill>
                  <a:srgbClr val="00B050"/>
                </a:solidFill>
              </a:rPr>
              <a:t>// a method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/>
              <a:t>}</a:t>
            </a:r>
            <a:endParaRPr lang="en-US" sz="3200" b="1" i="1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0" y="29817"/>
            <a:ext cx="8686800" cy="1398587"/>
          </a:xfrm>
        </p:spPr>
        <p:txBody>
          <a:bodyPr/>
          <a:lstStyle/>
          <a:p>
            <a:pPr algn="ctr" eaLnBrk="1" hangingPunct="1"/>
            <a:r>
              <a:rPr lang="en-US" altLang="en-US" sz="4800" dirty="0"/>
              <a:t>JS Create Your own Object</a:t>
            </a:r>
          </a:p>
        </p:txBody>
      </p:sp>
      <p:sp>
        <p:nvSpPr>
          <p:cNvPr id="9011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610600" cy="4572000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Methods are just functions attached to objects. </a:t>
            </a:r>
          </a:p>
          <a:p>
            <a:pPr eaLnBrk="1" hangingPunct="1"/>
            <a:r>
              <a:rPr lang="en-US" altLang="en-US" sz="2600" dirty="0"/>
              <a:t>We have to write the </a:t>
            </a:r>
            <a:r>
              <a:rPr lang="en-US" altLang="en-US" sz="2600" dirty="0" err="1"/>
              <a:t>newlastname</a:t>
            </a:r>
            <a:r>
              <a:rPr lang="en-US" altLang="en-US" sz="2600" dirty="0"/>
              <a:t>() function used in the previous slide:</a:t>
            </a:r>
            <a:endParaRPr lang="en-US" altLang="en-US" sz="2600" i="1" dirty="0"/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600" dirty="0">
                <a:solidFill>
                  <a:srgbClr val="C00000"/>
                </a:solidFill>
              </a:rPr>
              <a:t>    </a:t>
            </a:r>
            <a:r>
              <a:rPr lang="en-US" altLang="en-US" sz="2600" b="1" dirty="0">
                <a:solidFill>
                  <a:srgbClr val="C00000"/>
                </a:solidFill>
              </a:rPr>
              <a:t>function</a:t>
            </a:r>
            <a:r>
              <a:rPr lang="en-US" altLang="en-US" sz="2600" dirty="0">
                <a:solidFill>
                  <a:srgbClr val="C00000"/>
                </a:solidFill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</a:rPr>
              <a:t>newlastname</a:t>
            </a:r>
            <a:r>
              <a:rPr lang="en-US" altLang="en-US" sz="2600" dirty="0">
                <a:solidFill>
                  <a:srgbClr val="C00000"/>
                </a:solidFill>
              </a:rPr>
              <a:t>( </a:t>
            </a:r>
            <a:r>
              <a:rPr lang="en-US" altLang="en-US" sz="2600" dirty="0" err="1">
                <a:solidFill>
                  <a:srgbClr val="C00000"/>
                </a:solidFill>
              </a:rPr>
              <a:t>new_lastname</a:t>
            </a:r>
            <a:r>
              <a:rPr lang="en-US" altLang="en-US" sz="2600" dirty="0">
                <a:solidFill>
                  <a:srgbClr val="C00000"/>
                </a:solidFill>
              </a:rPr>
              <a:t> )</a:t>
            </a:r>
            <a:br>
              <a:rPr lang="en-US" altLang="en-US" sz="2600" dirty="0">
                <a:solidFill>
                  <a:srgbClr val="C00000"/>
                </a:solidFill>
              </a:rPr>
            </a:br>
            <a:r>
              <a:rPr lang="en-US" altLang="en-US" sz="2600" dirty="0">
                <a:solidFill>
                  <a:srgbClr val="C00000"/>
                </a:solidFill>
              </a:rPr>
              <a:t>{</a:t>
            </a:r>
            <a:br>
              <a:rPr lang="en-US" altLang="en-US" sz="2600" dirty="0">
                <a:solidFill>
                  <a:srgbClr val="C00000"/>
                </a:solidFill>
              </a:rPr>
            </a:br>
            <a:r>
              <a:rPr lang="en-US" altLang="en-US" sz="2600" dirty="0">
                <a:solidFill>
                  <a:srgbClr val="C00000"/>
                </a:solidFill>
              </a:rPr>
              <a:t>   </a:t>
            </a:r>
            <a:r>
              <a:rPr lang="en-US" altLang="en-US" sz="2600" b="1" dirty="0">
                <a:solidFill>
                  <a:srgbClr val="C00000"/>
                </a:solidFill>
              </a:rPr>
              <a:t>    </a:t>
            </a:r>
            <a:r>
              <a:rPr lang="en-US" altLang="en-US" sz="2600" b="1" dirty="0" err="1">
                <a:solidFill>
                  <a:srgbClr val="C00000"/>
                </a:solidFill>
              </a:rPr>
              <a:t>this.</a:t>
            </a:r>
            <a:r>
              <a:rPr lang="en-US" altLang="en-US" sz="2600" dirty="0" err="1">
                <a:solidFill>
                  <a:srgbClr val="C00000"/>
                </a:solidFill>
              </a:rPr>
              <a:t>lastname</a:t>
            </a:r>
            <a:r>
              <a:rPr lang="en-US" altLang="en-US" sz="2600" dirty="0">
                <a:solidFill>
                  <a:srgbClr val="C00000"/>
                </a:solidFill>
              </a:rPr>
              <a:t> = </a:t>
            </a:r>
            <a:r>
              <a:rPr lang="en-US" altLang="en-US" sz="2600" dirty="0" err="1">
                <a:solidFill>
                  <a:srgbClr val="C00000"/>
                </a:solidFill>
              </a:rPr>
              <a:t>new_lastname</a:t>
            </a:r>
            <a:r>
              <a:rPr lang="en-US" altLang="en-US" sz="2600" dirty="0">
                <a:solidFill>
                  <a:srgbClr val="C00000"/>
                </a:solidFill>
              </a:rPr>
              <a:t>;</a:t>
            </a:r>
            <a:br>
              <a:rPr lang="en-US" altLang="en-US" sz="2600" dirty="0">
                <a:solidFill>
                  <a:srgbClr val="C00000"/>
                </a:solidFill>
              </a:rPr>
            </a:br>
            <a:r>
              <a:rPr lang="en-US" altLang="en-US" sz="2600" dirty="0">
                <a:solidFill>
                  <a:srgbClr val="C00000"/>
                </a:solidFill>
              </a:rPr>
              <a:t>}</a:t>
            </a:r>
          </a:p>
          <a:p>
            <a:pPr eaLnBrk="1" hangingPunct="1"/>
            <a:r>
              <a:rPr lang="en-US" altLang="en-US" sz="2600" b="1" dirty="0"/>
              <a:t>You can create new instances of the object, like this: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600" i="1" dirty="0"/>
              <a:t>    </a:t>
            </a:r>
            <a:r>
              <a:rPr lang="en-US" altLang="en-US" sz="2600" dirty="0" err="1">
                <a:solidFill>
                  <a:srgbClr val="C00000"/>
                </a:solidFill>
              </a:rPr>
              <a:t>myFather</a:t>
            </a:r>
            <a:r>
              <a:rPr lang="en-US" altLang="en-US" sz="2600" dirty="0">
                <a:solidFill>
                  <a:srgbClr val="C00000"/>
                </a:solidFill>
              </a:rPr>
              <a:t>  = </a:t>
            </a:r>
            <a:r>
              <a:rPr lang="en-US" altLang="en-US" sz="2600" b="1" dirty="0">
                <a:solidFill>
                  <a:srgbClr val="C00000"/>
                </a:solidFill>
              </a:rPr>
              <a:t>new person </a:t>
            </a:r>
            <a:r>
              <a:rPr lang="en-US" altLang="en-US" sz="2600" dirty="0">
                <a:solidFill>
                  <a:srgbClr val="C00000"/>
                </a:solidFill>
              </a:rPr>
              <a:t>("John","Doe",50,"blue");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600" dirty="0">
                <a:solidFill>
                  <a:srgbClr val="C00000"/>
                </a:solidFill>
              </a:rPr>
              <a:t>    </a:t>
            </a:r>
            <a:r>
              <a:rPr lang="en-US" altLang="en-US" sz="2600" dirty="0" err="1">
                <a:solidFill>
                  <a:srgbClr val="C00000"/>
                </a:solidFill>
              </a:rPr>
              <a:t>myMother</a:t>
            </a:r>
            <a:r>
              <a:rPr lang="en-US" altLang="en-US" sz="2600" dirty="0">
                <a:solidFill>
                  <a:srgbClr val="C00000"/>
                </a:solidFill>
              </a:rPr>
              <a:t> = </a:t>
            </a:r>
            <a:r>
              <a:rPr lang="en-US" altLang="en-US" sz="2600" b="1" dirty="0">
                <a:solidFill>
                  <a:srgbClr val="C00000"/>
                </a:solidFill>
              </a:rPr>
              <a:t>new person </a:t>
            </a:r>
            <a:r>
              <a:rPr lang="en-US" altLang="en-US" sz="2600" dirty="0">
                <a:solidFill>
                  <a:srgbClr val="C00000"/>
                </a:solidFill>
              </a:rPr>
              <a:t>("Sally","Rally",48,"green");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600" dirty="0">
                <a:solidFill>
                  <a:srgbClr val="C00000"/>
                </a:solidFill>
              </a:rPr>
              <a:t>    </a:t>
            </a:r>
            <a:r>
              <a:rPr lang="en-US" altLang="en-US" sz="2600" dirty="0" err="1">
                <a:solidFill>
                  <a:srgbClr val="C00000"/>
                </a:solidFill>
              </a:rPr>
              <a:t>myMother.</a:t>
            </a:r>
            <a:r>
              <a:rPr lang="en-US" altLang="en-US" sz="2600" b="1" dirty="0" err="1">
                <a:solidFill>
                  <a:srgbClr val="C00000"/>
                </a:solidFill>
              </a:rPr>
              <a:t>newlastname</a:t>
            </a:r>
            <a:r>
              <a:rPr lang="en-US" altLang="en-US" sz="2600" dirty="0">
                <a:solidFill>
                  <a:srgbClr val="C00000"/>
                </a:solidFill>
              </a:rPr>
              <a:t>( "Doe“ );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2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398587"/>
          </a:xfrm>
        </p:spPr>
        <p:txBody>
          <a:bodyPr/>
          <a:lstStyle/>
          <a:p>
            <a:pPr algn="ctr" eaLnBrk="1" hangingPunct="1"/>
            <a:r>
              <a:rPr lang="en-US" altLang="en-US" sz="4800" dirty="0"/>
              <a:t>JS Browser Detection</a:t>
            </a:r>
          </a:p>
        </p:txBody>
      </p:sp>
      <p:sp>
        <p:nvSpPr>
          <p:cNvPr id="83971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8610600" cy="4572000"/>
          </a:xfrm>
        </p:spPr>
        <p:txBody>
          <a:bodyPr/>
          <a:lstStyle/>
          <a:p>
            <a:pPr eaLnBrk="1" hangingPunct="1"/>
            <a:endParaRPr lang="en-US" altLang="en-US" sz="3200" dirty="0"/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dirty="0"/>
              <a:t>The </a:t>
            </a:r>
            <a:r>
              <a:rPr lang="en-US" altLang="en-US" sz="3200" b="1" u="sng" dirty="0">
                <a:solidFill>
                  <a:srgbClr val="C00000"/>
                </a:solidFill>
              </a:rPr>
              <a:t>Navigator</a:t>
            </a:r>
            <a:r>
              <a:rPr lang="en-US" altLang="en-US" sz="3200" u="sng" dirty="0">
                <a:solidFill>
                  <a:srgbClr val="C00000"/>
                </a:solidFill>
              </a:rPr>
              <a:t> </a:t>
            </a:r>
            <a:r>
              <a:rPr lang="en-US" altLang="en-US" sz="3200" b="1" u="sng" dirty="0">
                <a:solidFill>
                  <a:srgbClr val="C00000"/>
                </a:solidFill>
              </a:rPr>
              <a:t>object</a:t>
            </a:r>
            <a:r>
              <a:rPr lang="en-US" altLang="en-US" sz="3200" u="sng" dirty="0">
                <a:solidFill>
                  <a:srgbClr val="C00000"/>
                </a:solidFill>
              </a:rPr>
              <a:t> </a:t>
            </a:r>
            <a:r>
              <a:rPr lang="en-US" altLang="en-US" sz="3200" dirty="0"/>
              <a:t>contains information about the visitor's browser name, version, and more.</a:t>
            </a:r>
          </a:p>
          <a:p>
            <a:pPr eaLnBrk="1" hangingPunct="1"/>
            <a:endParaRPr lang="en-US" altLang="en-US" sz="3200" b="1" i="1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0" y="35720"/>
            <a:ext cx="8686800" cy="1398587"/>
          </a:xfrm>
        </p:spPr>
        <p:txBody>
          <a:bodyPr/>
          <a:lstStyle/>
          <a:p>
            <a:pPr algn="ctr" eaLnBrk="1" hangingPunct="1"/>
            <a:r>
              <a:rPr lang="en-US" altLang="en-US" sz="4800" dirty="0"/>
              <a:t>JS Browser Detection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sz="quarter" idx="1"/>
          </p:nvPr>
        </p:nvSpPr>
        <p:spPr>
          <a:xfrm>
            <a:off x="0" y="1295400"/>
            <a:ext cx="6096000" cy="54864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br>
              <a:rPr lang="en-US" sz="16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</a:br>
            <a:r>
              <a:rPr lang="en-US" sz="16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&lt;html&gt;   </a:t>
            </a:r>
            <a:br>
              <a:rPr lang="en-US" sz="16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</a:br>
            <a:r>
              <a:rPr lang="en-US" sz="16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&lt;body&gt;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&lt;script type="text/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javascript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"&gt;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document.write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("Browser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CodeName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: " +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navigator.appCodeName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);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document.write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("&lt;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br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 /&gt;&lt;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br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 /&gt;");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document.write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("Browser Name: " +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navigator.appName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);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document.write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("&lt;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br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 /&gt;&lt;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br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 /&gt;");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document.write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("Browser Version: " +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navigator.appVersion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);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document.write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("&lt;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br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 /&gt;&lt;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br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 /&gt;");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document.write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("Cookies Enabled: " +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navigator.cookieEnabled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);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document.write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("&lt;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br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 /&gt;&lt;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br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 /&gt;");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document.write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("Platform: " +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navigator.platform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);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document.write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("&lt;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br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 /&gt;&lt;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br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 /&gt;");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document.write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("User-agent header: " +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navigator.userAgent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);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a typeface="Cambria Math" pitchFamily="18" charset="0"/>
                <a:cs typeface="Cambria Math" pitchFamily="18" charset="0"/>
              </a:rPr>
              <a:t>&lt;/script&gt;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600" b="1" dirty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&lt;/body&gt;  &lt;/html&gt;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600" b="1" dirty="0">
              <a:solidFill>
                <a:schemeClr val="accent2">
                  <a:lumMod val="75000"/>
                </a:schemeClr>
              </a:solidFill>
              <a:ea typeface="Cambria Math" pitchFamily="18" charset="0"/>
              <a:cs typeface="Cambria Math" pitchFamily="18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600" b="1" dirty="0">
              <a:solidFill>
                <a:schemeClr val="accent2">
                  <a:lumMod val="75000"/>
                </a:schemeClr>
              </a:solidFill>
              <a:ea typeface="Cambria Math" pitchFamily="18" charset="0"/>
              <a:cs typeface="Cambria Math" pitchFamily="18" charset="0"/>
            </a:endParaRPr>
          </a:p>
        </p:txBody>
      </p:sp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914" y="2971800"/>
            <a:ext cx="3361575" cy="318135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DF2372-0FAE-49DD-AAD3-AA7CB70DF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781" y="1466850"/>
            <a:ext cx="4869336" cy="3924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2271E8-6115-4A48-A9EB-A7C107357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932" y="5112617"/>
            <a:ext cx="7305675" cy="17453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9E6C92-B2A1-4C85-84C1-484329F09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Javascript</a:t>
            </a:r>
            <a:r>
              <a:rPr lang="en-US" sz="3600" dirty="0"/>
              <a:t> Debugging in Google Chrome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36833-6BCD-43E0-B176-3B80E3F05F4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343400" cy="4495800"/>
          </a:xfrm>
        </p:spPr>
        <p:txBody>
          <a:bodyPr/>
          <a:lstStyle/>
          <a:p>
            <a:r>
              <a:rPr lang="en-US" sz="2200" dirty="0"/>
              <a:t>From “</a:t>
            </a:r>
            <a:r>
              <a:rPr lang="en-US" sz="2200" b="1" dirty="0"/>
              <a:t>More Tools</a:t>
            </a:r>
            <a:r>
              <a:rPr lang="en-US" sz="2200" dirty="0"/>
              <a:t>”, </a:t>
            </a:r>
            <a:br>
              <a:rPr lang="en-US" sz="2200" dirty="0"/>
            </a:br>
            <a:r>
              <a:rPr lang="en-US" sz="2200" dirty="0"/>
              <a:t>select “</a:t>
            </a:r>
            <a:r>
              <a:rPr lang="en-US" sz="2200" b="1" dirty="0"/>
              <a:t>Developer Tools</a:t>
            </a:r>
            <a:r>
              <a:rPr lang="en-US" sz="2200" dirty="0"/>
              <a:t>”</a:t>
            </a:r>
          </a:p>
          <a:p>
            <a:r>
              <a:rPr lang="en-US" sz="2200" dirty="0"/>
              <a:t>OR press:</a:t>
            </a:r>
            <a:br>
              <a:rPr lang="en-US" sz="2200" dirty="0"/>
            </a:br>
            <a:r>
              <a:rPr lang="en-US" sz="2200" b="1" dirty="0"/>
              <a:t>Ctrl + Shift + I   </a:t>
            </a:r>
            <a:r>
              <a:rPr lang="en-US" sz="2200" dirty="0"/>
              <a:t>OR   </a:t>
            </a:r>
            <a:r>
              <a:rPr lang="en-US" sz="2200" b="1" dirty="0"/>
              <a:t>F12</a:t>
            </a:r>
          </a:p>
          <a:p>
            <a:r>
              <a:rPr lang="en-US" sz="2200" dirty="0"/>
              <a:t>From “</a:t>
            </a:r>
            <a:r>
              <a:rPr lang="en-US" sz="2200" b="1" dirty="0">
                <a:solidFill>
                  <a:srgbClr val="C00000"/>
                </a:solidFill>
              </a:rPr>
              <a:t>Console</a:t>
            </a:r>
            <a:r>
              <a:rPr lang="en-US" sz="2200" dirty="0"/>
              <a:t>”, you can view if any errors occurs.</a:t>
            </a:r>
          </a:p>
          <a:p>
            <a:r>
              <a:rPr lang="en-US" sz="2200" dirty="0"/>
              <a:t>If you click on the line number beside the error, you will automatically go to this line.</a:t>
            </a:r>
          </a:p>
          <a:p>
            <a:endParaRPr lang="en-US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A1F461-E9AF-4B7B-AF6B-71642570F40F}"/>
              </a:ext>
            </a:extLst>
          </p:cNvPr>
          <p:cNvSpPr/>
          <p:nvPr/>
        </p:nvSpPr>
        <p:spPr>
          <a:xfrm>
            <a:off x="3505200" y="5105400"/>
            <a:ext cx="8382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51BFC6-345C-4A1C-A400-7A30C8C9F565}"/>
              </a:ext>
            </a:extLst>
          </p:cNvPr>
          <p:cNvSpPr/>
          <p:nvPr/>
        </p:nvSpPr>
        <p:spPr>
          <a:xfrm>
            <a:off x="6462220" y="5794808"/>
            <a:ext cx="2529380" cy="3773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44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64EFBB9-9102-4007-B6C5-239B9E3B7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571806"/>
            <a:ext cx="5710455" cy="19859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9E6C92-B2A1-4C85-84C1-484329F09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Javascript</a:t>
            </a:r>
            <a:r>
              <a:rPr lang="en-US" sz="3600" dirty="0"/>
              <a:t> Debugging in Google Chrome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36833-6BCD-43E0-B176-3B80E3F05F4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6944" y="2595453"/>
            <a:ext cx="4333576" cy="4033947"/>
          </a:xfrm>
        </p:spPr>
        <p:txBody>
          <a:bodyPr/>
          <a:lstStyle/>
          <a:p>
            <a:r>
              <a:rPr lang="en-US" sz="2200" dirty="0"/>
              <a:t>You can add </a:t>
            </a:r>
            <a:r>
              <a:rPr lang="en-US" sz="2200" b="1" dirty="0">
                <a:solidFill>
                  <a:srgbClr val="C00000"/>
                </a:solidFill>
              </a:rPr>
              <a:t>breakpoint</a:t>
            </a:r>
            <a:r>
              <a:rPr lang="en-US" sz="2200" dirty="0"/>
              <a:t> by clicking on the </a:t>
            </a:r>
            <a:r>
              <a:rPr lang="en-US" sz="2200" b="1" dirty="0"/>
              <a:t>line number</a:t>
            </a:r>
            <a:r>
              <a:rPr lang="en-US" sz="2200" dirty="0"/>
              <a:t> as shown OR click on the line then press: </a:t>
            </a:r>
            <a:r>
              <a:rPr lang="en-US" sz="2200" b="1" dirty="0"/>
              <a:t>Ctrl + B</a:t>
            </a:r>
          </a:p>
          <a:p>
            <a:r>
              <a:rPr lang="en-US" sz="2200" b="1" dirty="0"/>
              <a:t>Note: </a:t>
            </a:r>
            <a:r>
              <a:rPr lang="en-US" sz="2200" dirty="0"/>
              <a:t>if your code will be executed when a </a:t>
            </a:r>
            <a:r>
              <a:rPr lang="en-US" sz="2200" b="1" dirty="0"/>
              <a:t>button</a:t>
            </a:r>
            <a:r>
              <a:rPr lang="en-US" sz="2200" dirty="0"/>
              <a:t> is clicked, you have to click on the button to reach your breakpoint.</a:t>
            </a:r>
          </a:p>
          <a:p>
            <a:r>
              <a:rPr lang="en-US" sz="2200" dirty="0"/>
              <a:t>When you reach the breakpoint you can execute the next line by pressing: </a:t>
            </a:r>
            <a:r>
              <a:rPr lang="en-US" sz="2200" b="1" dirty="0"/>
              <a:t>F10</a:t>
            </a:r>
            <a:r>
              <a:rPr lang="en-US" sz="2200" dirty="0"/>
              <a:t> normally.</a:t>
            </a:r>
          </a:p>
          <a:p>
            <a:endParaRPr lang="en-US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A1F461-E9AF-4B7B-AF6B-71642570F40F}"/>
              </a:ext>
            </a:extLst>
          </p:cNvPr>
          <p:cNvSpPr/>
          <p:nvPr/>
        </p:nvSpPr>
        <p:spPr>
          <a:xfrm>
            <a:off x="6323641" y="2571805"/>
            <a:ext cx="584967" cy="3071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51BFC6-345C-4A1C-A400-7A30C8C9F565}"/>
              </a:ext>
            </a:extLst>
          </p:cNvPr>
          <p:cNvSpPr/>
          <p:nvPr/>
        </p:nvSpPr>
        <p:spPr>
          <a:xfrm>
            <a:off x="4653481" y="3702317"/>
            <a:ext cx="1895174" cy="1886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51A57D-9659-418D-96D3-4AED5785A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065" y="4726427"/>
            <a:ext cx="5310405" cy="207324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A8C667E-0D34-470E-8FBC-51EE8DFDABAA}"/>
              </a:ext>
            </a:extLst>
          </p:cNvPr>
          <p:cNvCxnSpPr/>
          <p:nvPr/>
        </p:nvCxnSpPr>
        <p:spPr>
          <a:xfrm flipV="1">
            <a:off x="6455870" y="5763047"/>
            <a:ext cx="621397" cy="485353"/>
          </a:xfrm>
          <a:prstGeom prst="straightConnector1">
            <a:avLst/>
          </a:pr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1226FAC-4CF8-4062-BBBA-88CB5FEE3392}"/>
              </a:ext>
            </a:extLst>
          </p:cNvPr>
          <p:cNvSpPr txBox="1">
            <a:spLocks/>
          </p:cNvSpPr>
          <p:nvPr/>
        </p:nvSpPr>
        <p:spPr bwMode="auto">
          <a:xfrm>
            <a:off x="156944" y="1589186"/>
            <a:ext cx="9215655" cy="102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2DA7A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ADA7A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You open the source file to be able to debug step by step.</a:t>
            </a:r>
          </a:p>
          <a:p>
            <a:r>
              <a:rPr lang="en-US" sz="2200" dirty="0"/>
              <a:t> Click on the “</a:t>
            </a:r>
            <a:r>
              <a:rPr lang="en-US" sz="2200" b="1" dirty="0">
                <a:solidFill>
                  <a:srgbClr val="C00000"/>
                </a:solidFill>
              </a:rPr>
              <a:t>Sources</a:t>
            </a:r>
            <a:r>
              <a:rPr lang="en-US" sz="2200" dirty="0"/>
              <a:t>”, then double click the file that contains your script.</a:t>
            </a:r>
          </a:p>
        </p:txBody>
      </p:sp>
    </p:spTree>
    <p:extLst>
      <p:ext uri="{BB962C8B-B14F-4D97-AF65-F5344CB8AC3E}">
        <p14:creationId xmlns:p14="http://schemas.microsoft.com/office/powerpoint/2010/main" val="507273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>
            <a:spLocks noGrp="1"/>
          </p:cNvSpPr>
          <p:nvPr>
            <p:ph type="title"/>
          </p:nvPr>
        </p:nvSpPr>
        <p:spPr>
          <a:xfrm>
            <a:off x="207264" y="-4445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br>
              <a:rPr lang="en-US" sz="40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40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The Input Element- Radio Buttons</a:t>
            </a:r>
            <a:endParaRPr dirty="0"/>
          </a:p>
        </p:txBody>
      </p:sp>
      <p:sp>
        <p:nvSpPr>
          <p:cNvPr id="170" name="Google Shape;170;p20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8229600" cy="411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8056" marR="0" lvl="0" indent="-38404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&lt;html&gt;</a:t>
            </a:r>
            <a:br>
              <a:rPr lang="en-US" sz="200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200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&lt;body&gt;</a:t>
            </a:r>
            <a:endParaRPr dirty="0"/>
          </a:p>
          <a:p>
            <a:pPr marL="448056" marR="0" lvl="0" indent="-384047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    		</a:t>
            </a:r>
            <a:r>
              <a:rPr lang="en-US" sz="20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 &lt;form&gt;</a:t>
            </a:r>
            <a:br>
              <a:rPr lang="en-US" sz="20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20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		</a:t>
            </a:r>
            <a:r>
              <a:rPr lang="en-US" sz="14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&lt;input </a:t>
            </a:r>
            <a:r>
              <a:rPr lang="en-US" sz="140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type="radio"  </a:t>
            </a:r>
            <a:r>
              <a:rPr lang="en-US" sz="14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name=“gender ” </a:t>
            </a:r>
            <a:r>
              <a:rPr lang="en-US" sz="140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checked</a:t>
            </a:r>
            <a:r>
              <a:rPr lang="en-US" sz="14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/&gt;   Male&lt;</a:t>
            </a:r>
            <a:r>
              <a:rPr lang="en-US" sz="1400" b="1" i="0" u="none" strike="noStrike" cap="none" dirty="0" err="1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br</a:t>
            </a:r>
            <a:r>
              <a:rPr lang="en-US" sz="14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 /&gt;</a:t>
            </a:r>
            <a:br>
              <a:rPr lang="en-US" sz="14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14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		&lt;input </a:t>
            </a:r>
            <a:r>
              <a:rPr lang="en-US" sz="140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type="radio“ </a:t>
            </a:r>
            <a:r>
              <a:rPr lang="en-US" sz="14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name=“gender” /&gt;   Female</a:t>
            </a:r>
            <a:br>
              <a:rPr lang="en-US" sz="20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20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	&lt;/form&gt; </a:t>
            </a:r>
            <a:br>
              <a:rPr lang="en-US" sz="200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200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&lt;/body&gt;</a:t>
            </a:r>
            <a:endParaRPr dirty="0"/>
          </a:p>
          <a:p>
            <a:pPr marL="448056" marR="0" lvl="0" indent="-384047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&lt;/html&gt;</a:t>
            </a:r>
            <a:endParaRPr dirty="0"/>
          </a:p>
        </p:txBody>
      </p:sp>
      <p:sp>
        <p:nvSpPr>
          <p:cNvPr id="171" name="Google Shape;171;p20"/>
          <p:cNvSpPr txBox="1"/>
          <p:nvPr/>
        </p:nvSpPr>
        <p:spPr>
          <a:xfrm>
            <a:off x="467139" y="1676400"/>
            <a:ext cx="4038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Georgia"/>
                <a:sym typeface="Georgia"/>
              </a:rPr>
              <a:t>&lt;input </a:t>
            </a:r>
            <a:r>
              <a:rPr lang="en-US" sz="2000" b="1" dirty="0">
                <a:solidFill>
                  <a:srgbClr val="C00000"/>
                </a:solidFill>
                <a:latin typeface="Georgia"/>
                <a:sym typeface="Georgia"/>
              </a:rPr>
              <a:t>type=“radio" </a:t>
            </a:r>
            <a:r>
              <a:rPr lang="en-US" sz="2000" b="1" dirty="0">
                <a:solidFill>
                  <a:srgbClr val="000000"/>
                </a:solidFill>
                <a:latin typeface="Georgia"/>
                <a:sym typeface="Georgia"/>
              </a:rPr>
              <a:t>/&gt;</a:t>
            </a:r>
            <a:endParaRPr sz="2000" b="1" dirty="0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172" name="Google Shape;172;p20" descr="C:\Documents and Settings\Khazbak\Desktop\untitled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5105400"/>
            <a:ext cx="2156377" cy="806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33000" endPos="28000" dist="5000" dir="5400000" sy="-100000" algn="bl" rotWithShape="0"/>
          </a:effectLst>
        </p:spPr>
      </p:pic>
      <p:sp>
        <p:nvSpPr>
          <p:cNvPr id="173" name="Google Shape;173;p20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7</a:t>
            </a:fld>
            <a:endParaRPr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4" name="Google Shape;174;p20"/>
          <p:cNvSpPr/>
          <p:nvPr/>
        </p:nvSpPr>
        <p:spPr>
          <a:xfrm>
            <a:off x="5638800" y="5257800"/>
            <a:ext cx="228600" cy="2286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152400" y="260216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The Input Element- Submit Button</a:t>
            </a:r>
            <a:endParaRPr dirty="0"/>
          </a:p>
        </p:txBody>
      </p:sp>
      <p:sp>
        <p:nvSpPr>
          <p:cNvPr id="181" name="Google Shape;181;p21"/>
          <p:cNvSpPr txBox="1">
            <a:spLocks noGrp="1"/>
          </p:cNvSpPr>
          <p:nvPr>
            <p:ph type="body" idx="1"/>
          </p:nvPr>
        </p:nvSpPr>
        <p:spPr>
          <a:xfrm>
            <a:off x="152400" y="2133600"/>
            <a:ext cx="8915400" cy="4572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8056" marR="0" lvl="0" indent="-384047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&lt;html&gt;</a:t>
            </a:r>
            <a:br>
              <a:rPr lang="en-US" sz="200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200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&lt;body&gt;</a:t>
            </a:r>
            <a:endParaRPr dirty="0"/>
          </a:p>
          <a:p>
            <a:pPr marL="448056" marR="0" lvl="0" indent="-384047" algn="l" rtl="0">
              <a:lnSpc>
                <a:spcPct val="16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 		</a:t>
            </a:r>
            <a:r>
              <a:rPr lang="en-US" sz="16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&lt;form name="input" </a:t>
            </a:r>
            <a:r>
              <a:rPr lang="en-US" sz="160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action="html_form_action.asp" </a:t>
            </a:r>
            <a:r>
              <a:rPr lang="en-US" sz="1600" b="1" i="0" u="none" strike="noStrike" cap="none" dirty="0">
                <a:solidFill>
                  <a:srgbClr val="7030A0"/>
                </a:solidFill>
                <a:latin typeface="Georgia"/>
                <a:ea typeface="Georgia"/>
                <a:cs typeface="Georgia"/>
                <a:sym typeface="Georgia"/>
              </a:rPr>
              <a:t>method="get"</a:t>
            </a:r>
            <a:r>
              <a:rPr lang="en-US" sz="16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&gt;</a:t>
            </a:r>
            <a:br>
              <a:rPr lang="en-US" sz="16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16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		Username: &lt;input </a:t>
            </a:r>
            <a:r>
              <a:rPr lang="en-US" sz="160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type="text" </a:t>
            </a:r>
            <a:r>
              <a:rPr lang="en-US" sz="16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name="user" /&gt;</a:t>
            </a:r>
            <a:br>
              <a:rPr lang="en-US" sz="16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16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		&lt;input </a:t>
            </a:r>
            <a:r>
              <a:rPr lang="en-US" sz="160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type="submit" </a:t>
            </a:r>
            <a:r>
              <a:rPr lang="en-US" sz="16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value="Submit" /&gt;</a:t>
            </a:r>
            <a:br>
              <a:rPr lang="en-US" sz="16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1600" b="1" i="0" u="none" strike="noStrike" cap="none" dirty="0">
                <a:solidFill>
                  <a:srgbClr val="326064"/>
                </a:solidFill>
                <a:latin typeface="Georgia"/>
                <a:ea typeface="Georgia"/>
                <a:cs typeface="Georgia"/>
                <a:sym typeface="Georgia"/>
              </a:rPr>
              <a:t>	&lt;/form&gt; </a:t>
            </a:r>
            <a:endParaRPr dirty="0"/>
          </a:p>
          <a:p>
            <a:pPr marL="448056" marR="0" lvl="0" indent="-384047" algn="l" rtl="0">
              <a:lnSpc>
                <a:spcPct val="16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    &lt;/body&gt;</a:t>
            </a:r>
            <a:endParaRPr dirty="0"/>
          </a:p>
          <a:p>
            <a:pPr marL="448056" marR="0" lvl="0" indent="-384047" algn="l" rtl="0">
              <a:lnSpc>
                <a:spcPct val="16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&lt;/html&gt;</a:t>
            </a:r>
            <a:endParaRPr dirty="0"/>
          </a:p>
        </p:txBody>
      </p:sp>
      <p:sp>
        <p:nvSpPr>
          <p:cNvPr id="182" name="Google Shape;182;p21"/>
          <p:cNvSpPr txBox="1"/>
          <p:nvPr/>
        </p:nvSpPr>
        <p:spPr>
          <a:xfrm>
            <a:off x="609600" y="1676400"/>
            <a:ext cx="3505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Georgia"/>
                <a:sym typeface="Georgia"/>
              </a:rPr>
              <a:t>&lt;input </a:t>
            </a:r>
            <a:r>
              <a:rPr lang="en-US" sz="2000" b="1" dirty="0">
                <a:solidFill>
                  <a:srgbClr val="C00000"/>
                </a:solidFill>
                <a:latin typeface="Georgia"/>
                <a:sym typeface="Georgia"/>
              </a:rPr>
              <a:t>type=“submit" </a:t>
            </a:r>
            <a:r>
              <a:rPr lang="en-US" sz="2000" b="1" dirty="0">
                <a:solidFill>
                  <a:srgbClr val="000000"/>
                </a:solidFill>
                <a:latin typeface="Georgia"/>
                <a:sym typeface="Georgia"/>
              </a:rPr>
              <a:t>/&gt;</a:t>
            </a:r>
            <a:endParaRPr sz="2000" b="1" dirty="0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183" name="Google Shape;183;p21" descr="C:\Documents and Settings\Khazbak\Desktop\untitled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5562600"/>
            <a:ext cx="5004597" cy="7699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33000" endPos="28000" dist="5000" dir="5400000" sy="-100000" algn="bl" rotWithShape="0"/>
          </a:effectLst>
        </p:spPr>
      </p:pic>
      <p:sp>
        <p:nvSpPr>
          <p:cNvPr id="184" name="Google Shape;184;p21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8</a:t>
            </a:fld>
            <a:endParaRPr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>
            <a:spLocks noGrp="1"/>
          </p:cNvSpPr>
          <p:nvPr>
            <p:ph type="title"/>
          </p:nvPr>
        </p:nvSpPr>
        <p:spPr>
          <a:xfrm>
            <a:off x="186044" y="185152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The Input Element- Submit Button</a:t>
            </a:r>
            <a:endParaRPr dirty="0"/>
          </a:p>
        </p:txBody>
      </p:sp>
      <p:sp>
        <p:nvSpPr>
          <p:cNvPr id="191" name="Google Shape;191;p22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9</a:t>
            </a:fld>
            <a:endParaRPr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2" name="Google Shape;192;p22"/>
          <p:cNvSpPr txBox="1">
            <a:spLocks noGrp="1"/>
          </p:cNvSpPr>
          <p:nvPr>
            <p:ph type="body" idx="1"/>
          </p:nvPr>
        </p:nvSpPr>
        <p:spPr>
          <a:xfrm>
            <a:off x="-76200" y="1600200"/>
            <a:ext cx="9128077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5603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•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&lt;input type="submit"&gt;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defines a button for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submitting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the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form to a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form-handler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dirty="0"/>
          </a:p>
          <a:p>
            <a:pPr marL="365760" marR="0" lvl="0" indent="-25603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form-handler is typically a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server page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with a script for processing input data.</a:t>
            </a:r>
            <a:endParaRPr dirty="0"/>
          </a:p>
          <a:p>
            <a:pPr marL="365760" marR="0" lvl="0" indent="-25603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form-handler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is specified in the form's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action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attribute.</a:t>
            </a:r>
            <a:endParaRPr dirty="0"/>
          </a:p>
          <a:p>
            <a:pPr marL="365760" marR="0" lvl="0" indent="-25603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If the action attribute is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omitted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the action is set to the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current page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dirty="0"/>
          </a:p>
          <a:p>
            <a:pPr marL="365760" marR="0" lvl="0" indent="-25603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method attribute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specifies the HTTP method (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GET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or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POST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) to be used when submitting the forms:</a:t>
            </a:r>
            <a:endParaRPr dirty="0"/>
          </a:p>
          <a:p>
            <a:pPr marL="658368" marR="0" lvl="1" indent="-246887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Georgia"/>
              <a:buChar char="▫"/>
            </a:pPr>
            <a:r>
              <a:rPr lang="en-US" sz="1800" b="1" i="0" u="none" strike="noStrike" cap="none" dirty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[ Get ]: </a:t>
            </a:r>
            <a:endParaRPr b="1" dirty="0"/>
          </a:p>
          <a:p>
            <a:pPr marL="923544" marR="0" lvl="2" indent="-219456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</a:pPr>
            <a:r>
              <a:rPr lang="en-US" sz="1800" b="0" i="0" u="none" strike="noStrike" cap="none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the </a:t>
            </a:r>
            <a:r>
              <a:rPr lang="en-US" sz="1800" b="1" i="0" u="none" strike="noStrike" cap="none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default</a:t>
            </a:r>
            <a:r>
              <a:rPr lang="en-US" sz="1800" b="0" i="0" u="none" strike="noStrike" cap="none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 method. </a:t>
            </a:r>
            <a:endParaRPr sz="1800" dirty="0"/>
          </a:p>
          <a:p>
            <a:pPr marL="923544" marR="0" lvl="2" indent="-219456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</a:pPr>
            <a:r>
              <a:rPr lang="en-US" sz="1800" b="0" i="0" u="none" strike="noStrike" cap="none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If the form submission is passive (like a search engine query), and </a:t>
            </a:r>
            <a:r>
              <a:rPr lang="en-US" sz="1800" b="1" i="0" u="none" strike="noStrike" cap="none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without sensitive information</a:t>
            </a:r>
            <a:r>
              <a:rPr lang="en-US" sz="1800" b="0" i="0" u="none" strike="noStrike" cap="none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sz="1800" dirty="0"/>
          </a:p>
          <a:p>
            <a:pPr marL="923544" marR="0" lvl="2" indent="-219456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</a:pPr>
            <a:r>
              <a:rPr lang="en-US" sz="1800" b="0" i="0" u="none" strike="noStrike" cap="none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When you use GET, the form data will be </a:t>
            </a:r>
            <a:r>
              <a:rPr lang="en-US" sz="1800" b="1" i="0" u="none" strike="noStrike" cap="none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visible</a:t>
            </a:r>
            <a:r>
              <a:rPr lang="en-US" sz="1800" b="0" i="0" u="none" strike="noStrike" cap="none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 in the page address</a:t>
            </a:r>
            <a:endParaRPr sz="1800" b="0" i="0" u="none" strike="noStrike" cap="none" dirty="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658368" marR="0" lvl="1" indent="-246887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Georgia"/>
              <a:buChar char="▫"/>
            </a:pPr>
            <a:r>
              <a:rPr lang="en-US" sz="1800" b="1" i="0" u="none" strike="noStrike" cap="none" dirty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[ Post ]:</a:t>
            </a:r>
            <a:endParaRPr b="1" dirty="0"/>
          </a:p>
          <a:p>
            <a:pPr marL="923544" marR="0" lvl="2" indent="-219456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</a:pPr>
            <a:r>
              <a:rPr lang="en-US" sz="1800" b="0" i="0" u="none" strike="noStrike" cap="none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If the form is updating data, or includes </a:t>
            </a:r>
            <a:r>
              <a:rPr lang="en-US" sz="1800" b="1" i="0" u="none" strike="noStrike" cap="none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sensitive information </a:t>
            </a:r>
            <a:r>
              <a:rPr lang="en-US" sz="1800" b="0" i="0" u="none" strike="noStrike" cap="none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(password).</a:t>
            </a:r>
            <a:endParaRPr sz="1800" dirty="0"/>
          </a:p>
          <a:p>
            <a:pPr marL="923544" marR="0" lvl="2" indent="-219456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</a:pPr>
            <a:r>
              <a:rPr lang="en-US" sz="1800" b="0" i="0" u="none" strike="noStrike" cap="none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POST offers better security because the submitted data is </a:t>
            </a:r>
            <a:r>
              <a:rPr lang="en-US" sz="1800" b="1" i="0" u="none" strike="noStrike" cap="none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not visible </a:t>
            </a:r>
            <a:r>
              <a:rPr lang="en-US" sz="1800" b="0" i="0" u="none" strike="noStrike" cap="none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in the page address.</a:t>
            </a:r>
            <a:endParaRPr sz="1800" dirty="0"/>
          </a:p>
          <a:p>
            <a:pPr marL="658368" marR="0" lvl="1" indent="-132587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Georgia"/>
              <a:buNone/>
            </a:pPr>
            <a:endParaRPr sz="1800" b="0" i="0" u="none" strike="noStrike" cap="none" dirty="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marR="0" lvl="0" indent="-12903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None/>
            </a:pPr>
            <a:endParaRPr sz="20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3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292D3E"/>
      </a:accent1>
      <a:accent2>
        <a:srgbClr val="525A7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4166</TotalTime>
  <Words>3156</Words>
  <Application>Microsoft Office PowerPoint</Application>
  <PresentationFormat>On-screen Show (4:3)</PresentationFormat>
  <Paragraphs>675</Paragraphs>
  <Slides>67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8" baseType="lpstr">
      <vt:lpstr>Arial</vt:lpstr>
      <vt:lpstr>Arial Black</vt:lpstr>
      <vt:lpstr>Calibri</vt:lpstr>
      <vt:lpstr>Cambria Math</vt:lpstr>
      <vt:lpstr>Georgia</vt:lpstr>
      <vt:lpstr>Noto Sans Symbols</vt:lpstr>
      <vt:lpstr>Trebuchet MS</vt:lpstr>
      <vt:lpstr>Tw Cen MT</vt:lpstr>
      <vt:lpstr>Wingdings</vt:lpstr>
      <vt:lpstr>Wingdings 2</vt:lpstr>
      <vt:lpstr>Median</vt:lpstr>
      <vt:lpstr>WEB BUILDING</vt:lpstr>
      <vt:lpstr>Agenda</vt:lpstr>
      <vt:lpstr>HTML Forms</vt:lpstr>
      <vt:lpstr>The Input Element types </vt:lpstr>
      <vt:lpstr>The Input Element - Text Fields</vt:lpstr>
      <vt:lpstr> The Input Element-Password Field</vt:lpstr>
      <vt:lpstr> The Input Element- Radio Buttons</vt:lpstr>
      <vt:lpstr>The Input Element- Submit Button</vt:lpstr>
      <vt:lpstr>The Input Element- Submit Button</vt:lpstr>
      <vt:lpstr>Get method example</vt:lpstr>
      <vt:lpstr>The Input Element- Submit Button</vt:lpstr>
      <vt:lpstr>The &lt;select&gt; Element (Drop-Down List)</vt:lpstr>
      <vt:lpstr>The &lt;button&gt; Element</vt:lpstr>
      <vt:lpstr>HTML  Entities</vt:lpstr>
      <vt:lpstr>HTML Useful Character Entities</vt:lpstr>
      <vt:lpstr>HTML Meta Element</vt:lpstr>
      <vt:lpstr>The HTML Meta Element</vt:lpstr>
      <vt:lpstr>The HTML meta Element-Redirect to a new web address</vt:lpstr>
      <vt:lpstr> Browser Scripting JavaScript </vt:lpstr>
      <vt:lpstr>JavaScript</vt:lpstr>
      <vt:lpstr> Why JavaScript?</vt:lpstr>
      <vt:lpstr>JavaScript in an HTML page</vt:lpstr>
      <vt:lpstr>Where to put the JavaScript?</vt:lpstr>
      <vt:lpstr>Scripts in &lt;head&gt; - Example</vt:lpstr>
      <vt:lpstr>External JavaScript</vt:lpstr>
      <vt:lpstr>JavaScript Statements</vt:lpstr>
      <vt:lpstr>Declaring Variables</vt:lpstr>
      <vt:lpstr>Redeclaring Variables</vt:lpstr>
      <vt:lpstr>JavaScript Operators</vt:lpstr>
      <vt:lpstr>JavaScript Operators</vt:lpstr>
      <vt:lpstr>JavaScript Operators</vt:lpstr>
      <vt:lpstr>JavaScript Operators</vt:lpstr>
      <vt:lpstr>JavaScript Operators</vt:lpstr>
      <vt:lpstr> JS Conditional Statements IF … Else IF … Else</vt:lpstr>
      <vt:lpstr> JS Conditional Statements IF…Else Example</vt:lpstr>
      <vt:lpstr> JS Conditional Statements  Switch Statement - Example</vt:lpstr>
      <vt:lpstr> JS Popup Boxes</vt:lpstr>
      <vt:lpstr>JS Popup Boxes - Example</vt:lpstr>
      <vt:lpstr> JS Functions</vt:lpstr>
      <vt:lpstr> JS Functions – return Statement Example </vt:lpstr>
      <vt:lpstr>  JS Loops-For Loop</vt:lpstr>
      <vt:lpstr>  JS Loops-While Loop</vt:lpstr>
      <vt:lpstr>  JS Loops-Do While Loop</vt:lpstr>
      <vt:lpstr>  JS Break and Continue Statements </vt:lpstr>
      <vt:lpstr>JS For...In Statement</vt:lpstr>
      <vt:lpstr>JS Events</vt:lpstr>
      <vt:lpstr>JS Events - Example</vt:lpstr>
      <vt:lpstr>JS “onsubmit” Event - Example</vt:lpstr>
      <vt:lpstr>JS “onsubmit” Event - Example</vt:lpstr>
      <vt:lpstr>JS Try…Catch</vt:lpstr>
      <vt:lpstr>JS Try..Catch - Example</vt:lpstr>
      <vt:lpstr>JS Throw Statement</vt:lpstr>
      <vt:lpstr>JS Throw Statement - Example</vt:lpstr>
      <vt:lpstr>JS Objects</vt:lpstr>
      <vt:lpstr>Built-in JS objects</vt:lpstr>
      <vt:lpstr>Built-in JS objects String Object</vt:lpstr>
      <vt:lpstr>Built-in JS objects Array Object</vt:lpstr>
      <vt:lpstr>Built-in JS objects Array Object</vt:lpstr>
      <vt:lpstr>Built-in JS objects Date Object</vt:lpstr>
      <vt:lpstr>Built-in JS objects Date Object</vt:lpstr>
      <vt:lpstr>JS Create Your own Object</vt:lpstr>
      <vt:lpstr>JS Create Your own Object</vt:lpstr>
      <vt:lpstr>JS Create Your own Object</vt:lpstr>
      <vt:lpstr>JS Browser Detection</vt:lpstr>
      <vt:lpstr>JS Browser Detection</vt:lpstr>
      <vt:lpstr>Javascript Debugging in Google Chrome</vt:lpstr>
      <vt:lpstr>Javascript Debugging in Google Chrome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BUILDING</dc:title>
  <dc:creator>Home</dc:creator>
  <cp:lastModifiedBy>Eman</cp:lastModifiedBy>
  <cp:revision>389</cp:revision>
  <dcterms:created xsi:type="dcterms:W3CDTF">2010-09-20T19:05:55Z</dcterms:created>
  <dcterms:modified xsi:type="dcterms:W3CDTF">2018-10-10T03:59:07Z</dcterms:modified>
</cp:coreProperties>
</file>