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6" r:id="rId3"/>
    <p:sldId id="277" r:id="rId4"/>
    <p:sldId id="275" r:id="rId5"/>
    <p:sldId id="258" r:id="rId6"/>
    <p:sldId id="259" r:id="rId7"/>
    <p:sldId id="278" r:id="rId8"/>
    <p:sldId id="260" r:id="rId9"/>
    <p:sldId id="279" r:id="rId10"/>
    <p:sldId id="261" r:id="rId11"/>
    <p:sldId id="262" r:id="rId12"/>
    <p:sldId id="280" r:id="rId13"/>
    <p:sldId id="263" r:id="rId14"/>
    <p:sldId id="264" r:id="rId15"/>
    <p:sldId id="265" r:id="rId16"/>
    <p:sldId id="281" r:id="rId17"/>
    <p:sldId id="266" r:id="rId18"/>
    <p:sldId id="267" r:id="rId19"/>
    <p:sldId id="282" r:id="rId20"/>
    <p:sldId id="269" r:id="rId21"/>
    <p:sldId id="270" r:id="rId22"/>
    <p:sldId id="271" r:id="rId23"/>
    <p:sldId id="272" r:id="rId24"/>
    <p:sldId id="273" r:id="rId25"/>
    <p:sldId id="274" r:id="rId26"/>
    <p:sldId id="284" r:id="rId27"/>
    <p:sldId id="283"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7C5037-16F7-4DF0-8A73-E8123D16F993}" type="datetimeFigureOut">
              <a:rPr lang="en-US" smtClean="0"/>
              <a:pPr/>
              <a:t>10/12/2017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2F20B5-1BFF-4318-AC62-280516F0B0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43000" y="685800"/>
            <a:ext cx="4572000" cy="3429000"/>
          </a:xfrm>
          <a:ln/>
        </p:spPr>
      </p:sp>
      <p:sp>
        <p:nvSpPr>
          <p:cNvPr id="36867" name="Rectangle 3"/>
          <p:cNvSpPr>
            <a:spLocks noGrp="1" noChangeArrowheads="1"/>
          </p:cNvSpPr>
          <p:nvPr>
            <p:ph type="body" idx="1"/>
          </p:nvPr>
        </p:nvSpPr>
        <p:spPr>
          <a:xfrm>
            <a:off x="913991" y="4343684"/>
            <a:ext cx="5030018" cy="4113949"/>
          </a:xfrm>
          <a:noFill/>
          <a:ln w="9525"/>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133883"/>
            <a:ext cx="9144000" cy="1371317"/>
          </a:xfrm>
        </p:spPr>
        <p:txBody>
          <a:bodyPr lIns="87251" tIns="43624" rIns="87251" bIns="43624" anchor="t">
            <a:normAutofit fontScale="90000"/>
          </a:bodyPr>
          <a:lstStyle/>
          <a:p>
            <a:r>
              <a:rPr lang="en-US" sz="4800" b="1" dirty="0" smtClean="0"/>
              <a:t>Practice </a:t>
            </a:r>
            <a:br>
              <a:rPr lang="en-US" sz="4800" b="1" dirty="0" smtClean="0"/>
            </a:br>
            <a:r>
              <a:rPr lang="en-US" sz="4800" dirty="0" smtClean="0"/>
              <a:t>Chapter 7, 3, 8</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3" name="Content Placeholder 2"/>
          <p:cNvSpPr>
            <a:spLocks noGrp="1"/>
          </p:cNvSpPr>
          <p:nvPr>
            <p:ph sz="quarter" idx="1"/>
          </p:nvPr>
        </p:nvSpPr>
        <p:spPr>
          <a:xfrm>
            <a:off x="457200" y="1371600"/>
            <a:ext cx="8229600" cy="2743200"/>
          </a:xfrm>
        </p:spPr>
        <p:txBody>
          <a:bodyPr>
            <a:normAutofit/>
          </a:bodyPr>
          <a:lstStyle/>
          <a:p>
            <a:pPr eaLnBrk="1" hangingPunct="1">
              <a:buFont typeface="Wingdings" pitchFamily="2" charset="2"/>
              <a:buNone/>
              <a:defRPr/>
            </a:pPr>
            <a:r>
              <a:rPr lang="en-US" b="1" dirty="0" smtClean="0"/>
              <a:t>Problem</a:t>
            </a:r>
          </a:p>
          <a:p>
            <a:pPr marL="514350" indent="-514350" eaLnBrk="1" hangingPunct="1">
              <a:buFont typeface="+mj-lt"/>
              <a:buAutoNum type="arabicPeriod" startAt="3"/>
              <a:defRPr/>
            </a:pPr>
            <a:r>
              <a:rPr lang="en-US" dirty="0" smtClean="0"/>
              <a:t>Every professor must teach some course.</a:t>
            </a:r>
          </a:p>
        </p:txBody>
      </p:sp>
      <p:sp>
        <p:nvSpPr>
          <p:cNvPr id="4" name="Content Placeholder 2"/>
          <p:cNvSpPr txBox="1">
            <a:spLocks/>
          </p:cNvSpPr>
          <p:nvPr/>
        </p:nvSpPr>
        <p:spPr bwMode="auto">
          <a:xfrm>
            <a:off x="609600" y="2971800"/>
            <a:ext cx="8229600" cy="2971800"/>
          </a:xfrm>
          <a:prstGeom prst="rect">
            <a:avLst/>
          </a:prstGeom>
          <a:noFill/>
          <a:ln w="9525">
            <a:noFill/>
            <a:miter lim="800000"/>
            <a:headEnd/>
            <a:tailEnd/>
          </a:ln>
        </p:spPr>
        <p:txBody>
          <a:bodyPr>
            <a:normAutofit/>
          </a:bodyPr>
          <a:lstStyle/>
          <a:p>
            <a:pPr marL="319088" indent="-319088">
              <a:spcBef>
                <a:spcPts val="700"/>
              </a:spcBef>
              <a:buClr>
                <a:schemeClr val="accent2"/>
              </a:buClr>
              <a:buSzPct val="60000"/>
              <a:buFont typeface="Wingdings" pitchFamily="2" charset="2"/>
              <a:buNone/>
              <a:defRPr/>
            </a:pPr>
            <a:r>
              <a:rPr lang="en-US" sz="2900" b="1" dirty="0">
                <a:latin typeface="+mn-lt"/>
              </a:rPr>
              <a:t>Solution</a:t>
            </a:r>
          </a:p>
        </p:txBody>
      </p:sp>
      <p:sp>
        <p:nvSpPr>
          <p:cNvPr id="5" name="Rectangle 4"/>
          <p:cNvSpPr/>
          <p:nvPr/>
        </p:nvSpPr>
        <p:spPr>
          <a:xfrm>
            <a:off x="990600" y="49530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6" name="Diamond 5"/>
          <p:cNvSpPr/>
          <p:nvPr/>
        </p:nvSpPr>
        <p:spPr>
          <a:xfrm>
            <a:off x="3352800" y="4724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7" name="Oval 6"/>
          <p:cNvSpPr/>
          <p:nvPr/>
        </p:nvSpPr>
        <p:spPr>
          <a:xfrm>
            <a:off x="1066800" y="38862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8" name="Rectangle 7"/>
          <p:cNvSpPr/>
          <p:nvPr/>
        </p:nvSpPr>
        <p:spPr>
          <a:xfrm>
            <a:off x="5638800" y="49530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12" name="Oval 11"/>
          <p:cNvSpPr/>
          <p:nvPr/>
        </p:nvSpPr>
        <p:spPr>
          <a:xfrm>
            <a:off x="5562600" y="38862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13" name="Straight Connector 12"/>
          <p:cNvCxnSpPr>
            <a:stCxn id="5" idx="0"/>
            <a:endCxn id="7" idx="4"/>
          </p:cNvCxnSpPr>
          <p:nvPr/>
        </p:nvCxnSpPr>
        <p:spPr>
          <a:xfrm rot="5400000" flipH="1" flipV="1">
            <a:off x="1371600" y="46863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1"/>
            <a:endCxn id="5" idx="3"/>
          </p:cNvCxnSpPr>
          <p:nvPr/>
        </p:nvCxnSpPr>
        <p:spPr>
          <a:xfrm rot="10800000">
            <a:off x="2286000" y="5181600"/>
            <a:ext cx="10668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1"/>
            <a:endCxn id="6" idx="3"/>
          </p:cNvCxnSpPr>
          <p:nvPr/>
        </p:nvCxnSpPr>
        <p:spPr>
          <a:xfrm rot="10800000">
            <a:off x="4724400" y="51816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9" idx="4"/>
            <a:endCxn id="6" idx="0"/>
          </p:cNvCxnSpPr>
          <p:nvPr/>
        </p:nvCxnSpPr>
        <p:spPr>
          <a:xfrm rot="5400000">
            <a:off x="3886200" y="45720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2" idx="4"/>
            <a:endCxn id="8" idx="0"/>
          </p:cNvCxnSpPr>
          <p:nvPr/>
        </p:nvCxnSpPr>
        <p:spPr>
          <a:xfrm rot="16200000" flipH="1">
            <a:off x="6000750" y="46672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352800" y="38862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a:solidFill>
                  <a:schemeClr val="tx1"/>
                </a:solidFill>
              </a:rPr>
              <a:t>semester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12"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3" name="Content Placeholder 2"/>
          <p:cNvSpPr>
            <a:spLocks noGrp="1"/>
          </p:cNvSpPr>
          <p:nvPr>
            <p:ph sz="quarter" idx="1"/>
          </p:nvPr>
        </p:nvSpPr>
        <p:spPr>
          <a:xfrm>
            <a:off x="457200" y="1371600"/>
            <a:ext cx="8229600" cy="2743200"/>
          </a:xfrm>
        </p:spPr>
        <p:txBody>
          <a:bodyPr>
            <a:normAutofit/>
          </a:bodyPr>
          <a:lstStyle/>
          <a:p>
            <a:pPr eaLnBrk="1" hangingPunct="1">
              <a:buFont typeface="Wingdings" pitchFamily="2" charset="2"/>
              <a:buNone/>
              <a:defRPr/>
            </a:pPr>
            <a:r>
              <a:rPr lang="en-US" b="1" dirty="0" smtClean="0"/>
              <a:t>Problem</a:t>
            </a:r>
          </a:p>
          <a:p>
            <a:pPr marL="514350" indent="-514350" eaLnBrk="1" hangingPunct="1">
              <a:buFont typeface="+mj-lt"/>
              <a:buAutoNum type="arabicPeriod" startAt="4"/>
              <a:defRPr/>
            </a:pPr>
            <a:r>
              <a:rPr lang="en-US" dirty="0" smtClean="0"/>
              <a:t>Every professor teaches exactly one course (no more, no less).</a:t>
            </a:r>
          </a:p>
        </p:txBody>
      </p:sp>
      <p:sp>
        <p:nvSpPr>
          <p:cNvPr id="4" name="Content Placeholder 2"/>
          <p:cNvSpPr txBox="1">
            <a:spLocks/>
          </p:cNvSpPr>
          <p:nvPr/>
        </p:nvSpPr>
        <p:spPr bwMode="auto">
          <a:xfrm>
            <a:off x="609600" y="3581400"/>
            <a:ext cx="8229600" cy="2971800"/>
          </a:xfrm>
          <a:prstGeom prst="rect">
            <a:avLst/>
          </a:prstGeom>
          <a:noFill/>
          <a:ln w="9525">
            <a:noFill/>
            <a:miter lim="800000"/>
            <a:headEnd/>
            <a:tailEnd/>
          </a:ln>
        </p:spPr>
        <p:txBody>
          <a:bodyPr>
            <a:normAutofit/>
          </a:bodyPr>
          <a:lstStyle/>
          <a:p>
            <a:pPr marL="319088" indent="-319088">
              <a:spcBef>
                <a:spcPts val="700"/>
              </a:spcBef>
              <a:buClr>
                <a:schemeClr val="accent2"/>
              </a:buClr>
              <a:buSzPct val="60000"/>
              <a:buFont typeface="Wingdings" pitchFamily="2" charset="2"/>
              <a:buNone/>
              <a:defRPr/>
            </a:pPr>
            <a:r>
              <a:rPr lang="en-US" sz="2900" b="1" dirty="0">
                <a:latin typeface="+mn-lt"/>
              </a:rPr>
              <a:t>Solution</a:t>
            </a:r>
          </a:p>
        </p:txBody>
      </p:sp>
      <p:sp>
        <p:nvSpPr>
          <p:cNvPr id="5" name="Rectangle 4"/>
          <p:cNvSpPr/>
          <p:nvPr/>
        </p:nvSpPr>
        <p:spPr>
          <a:xfrm>
            <a:off x="990600" y="5410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6" name="Diamond 5"/>
          <p:cNvSpPr/>
          <p:nvPr/>
        </p:nvSpPr>
        <p:spPr>
          <a:xfrm>
            <a:off x="3352800" y="51816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7" name="Oval 6"/>
          <p:cNvSpPr/>
          <p:nvPr/>
        </p:nvSpPr>
        <p:spPr>
          <a:xfrm>
            <a:off x="1066800" y="4343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8" name="Rectangle 7"/>
          <p:cNvSpPr/>
          <p:nvPr/>
        </p:nvSpPr>
        <p:spPr>
          <a:xfrm>
            <a:off x="5638800" y="5410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12" name="Oval 11"/>
          <p:cNvSpPr/>
          <p:nvPr/>
        </p:nvSpPr>
        <p:spPr>
          <a:xfrm>
            <a:off x="5562600" y="4343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err="1">
                <a:solidFill>
                  <a:schemeClr val="tx1"/>
                </a:solidFill>
              </a:rPr>
              <a:t>courseid</a:t>
            </a:r>
            <a:endParaRPr lang="en-US" sz="1600" dirty="0">
              <a:solidFill>
                <a:schemeClr val="tx1"/>
              </a:solidFill>
            </a:endParaRPr>
          </a:p>
        </p:txBody>
      </p:sp>
      <p:cxnSp>
        <p:nvCxnSpPr>
          <p:cNvPr id="13" name="Straight Connector 12"/>
          <p:cNvCxnSpPr>
            <a:stCxn id="5" idx="0"/>
            <a:endCxn id="7" idx="4"/>
          </p:cNvCxnSpPr>
          <p:nvPr/>
        </p:nvCxnSpPr>
        <p:spPr>
          <a:xfrm rot="5400000" flipH="1" flipV="1">
            <a:off x="1371600" y="51435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3"/>
            <a:endCxn id="6" idx="1"/>
          </p:cNvCxnSpPr>
          <p:nvPr/>
        </p:nvCxnSpPr>
        <p:spPr>
          <a:xfrm>
            <a:off x="2286000" y="5638800"/>
            <a:ext cx="1066800" cy="0"/>
          </a:xfrm>
          <a:prstGeom prst="line">
            <a:avLst/>
          </a:prstGeom>
          <a:ln w="38100" cmpd="dbl">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1"/>
            <a:endCxn id="6" idx="3"/>
          </p:cNvCxnSpPr>
          <p:nvPr/>
        </p:nvCxnSpPr>
        <p:spPr>
          <a:xfrm rot="10800000">
            <a:off x="4724400" y="56388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9" idx="4"/>
            <a:endCxn id="6" idx="0"/>
          </p:cNvCxnSpPr>
          <p:nvPr/>
        </p:nvCxnSpPr>
        <p:spPr>
          <a:xfrm rot="5400000">
            <a:off x="3886200" y="5029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2" idx="4"/>
            <a:endCxn id="8" idx="0"/>
          </p:cNvCxnSpPr>
          <p:nvPr/>
        </p:nvCxnSpPr>
        <p:spPr>
          <a:xfrm rot="16200000" flipH="1">
            <a:off x="6000750" y="51244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352800" y="4343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a:solidFill>
                  <a:schemeClr val="tx1"/>
                </a:solidFill>
              </a:rPr>
              <a:t>semester</a:t>
            </a:r>
          </a:p>
        </p:txBody>
      </p:sp>
      <p:sp>
        <p:nvSpPr>
          <p:cNvPr id="33" name="TextBox 32"/>
          <p:cNvSpPr txBox="1"/>
          <p:nvPr/>
        </p:nvSpPr>
        <p:spPr>
          <a:xfrm>
            <a:off x="5032314" y="5345668"/>
            <a:ext cx="301686" cy="369332"/>
          </a:xfrm>
          <a:prstGeom prst="rect">
            <a:avLst/>
          </a:prstGeom>
          <a:noFill/>
        </p:spPr>
        <p:txBody>
          <a:bodyPr wrap="none" rtlCol="0">
            <a:spAutoFit/>
          </a:bodyPr>
          <a:lstStyle/>
          <a:p>
            <a:r>
              <a:rPr lang="en-US" b="1" dirty="0" smtClean="0"/>
              <a:t>1</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12"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09600" y="304800"/>
            <a:ext cx="8229600" cy="3505200"/>
          </a:xfrm>
          <a:prstGeom prst="rect">
            <a:avLst/>
          </a:prstGeom>
          <a:noFill/>
          <a:ln w="9525">
            <a:noFill/>
            <a:miter lim="800000"/>
            <a:headEnd/>
            <a:tailEnd/>
          </a:ln>
        </p:spPr>
        <p:txBody>
          <a:bodyPr>
            <a:normAutofit lnSpcReduction="10000"/>
          </a:bodyPr>
          <a:lstStyle/>
          <a:p>
            <a:pPr marL="319088" indent="-319088">
              <a:spcBef>
                <a:spcPts val="700"/>
              </a:spcBef>
              <a:buClr>
                <a:schemeClr val="accent2"/>
              </a:buClr>
              <a:buSzPct val="60000"/>
              <a:buFont typeface="Wingdings" pitchFamily="2" charset="2"/>
              <a:buNone/>
              <a:defRPr/>
            </a:pPr>
            <a:r>
              <a:rPr lang="en-US" sz="2900" b="1" dirty="0" smtClean="0">
                <a:latin typeface="+mn-lt"/>
              </a:rPr>
              <a:t>ER diagram:</a:t>
            </a: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r>
              <a:rPr lang="en-US" sz="2900" b="1" dirty="0" smtClean="0">
                <a:latin typeface="+mn-lt"/>
              </a:rPr>
              <a:t>Relationa</a:t>
            </a:r>
            <a:r>
              <a:rPr lang="en-US" sz="2900" b="1" dirty="0" smtClean="0"/>
              <a:t>l Model</a:t>
            </a:r>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a:latin typeface="+mn-lt"/>
            </a:endParaRPr>
          </a:p>
        </p:txBody>
      </p:sp>
      <p:graphicFrame>
        <p:nvGraphicFramePr>
          <p:cNvPr id="18" name="Table 17"/>
          <p:cNvGraphicFramePr>
            <a:graphicFrameLocks noGrp="1"/>
          </p:cNvGraphicFramePr>
          <p:nvPr/>
        </p:nvGraphicFramePr>
        <p:xfrm>
          <a:off x="838200" y="4191000"/>
          <a:ext cx="6096000" cy="370840"/>
        </p:xfrm>
        <a:graphic>
          <a:graphicData uri="http://schemas.openxmlformats.org/drawingml/2006/table">
            <a:tbl>
              <a:tblPr firstRow="1" bandRow="1">
                <a:tableStyleId>{D7AC3CCA-C797-4891-BE02-D94E43425B78}</a:tableStyleId>
              </a:tblPr>
              <a:tblGrid>
                <a:gridCol w="1016000"/>
                <a:gridCol w="1016000"/>
                <a:gridCol w="1016000"/>
                <a:gridCol w="1016000"/>
                <a:gridCol w="1016000"/>
                <a:gridCol w="1016000"/>
              </a:tblGrid>
              <a:tr h="370840">
                <a:tc>
                  <a:txBody>
                    <a:bodyPr/>
                    <a:lstStyle/>
                    <a:p>
                      <a:r>
                        <a:rPr lang="en-US" u="sng" dirty="0" smtClean="0"/>
                        <a:t>SSN</a:t>
                      </a:r>
                      <a:endParaRPr lang="en-US" u="sng" dirty="0"/>
                    </a:p>
                  </a:txBody>
                  <a:tcPr/>
                </a:tc>
                <a:tc>
                  <a:txBody>
                    <a:bodyPr/>
                    <a:lstStyle/>
                    <a:p>
                      <a:r>
                        <a:rPr lang="en-US" dirty="0" smtClean="0"/>
                        <a:t>name</a:t>
                      </a:r>
                      <a:endParaRPr lang="en-US" dirty="0"/>
                    </a:p>
                  </a:txBody>
                  <a:tcPr/>
                </a:tc>
                <a:tc>
                  <a:txBody>
                    <a:bodyPr/>
                    <a:lstStyle/>
                    <a:p>
                      <a:r>
                        <a:rPr lang="en-US" dirty="0" smtClean="0"/>
                        <a:t>CID</a:t>
                      </a:r>
                      <a:endParaRPr lang="en-US" dirty="0"/>
                    </a:p>
                  </a:txBody>
                  <a:tcPr/>
                </a:tc>
                <a:tc>
                  <a:txBody>
                    <a:bodyPr/>
                    <a:lstStyle/>
                    <a:p>
                      <a:r>
                        <a:rPr lang="en-US" dirty="0" smtClean="0"/>
                        <a:t>SID</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9" name="TextBox 18"/>
          <p:cNvSpPr txBox="1"/>
          <p:nvPr/>
        </p:nvSpPr>
        <p:spPr>
          <a:xfrm>
            <a:off x="838200" y="3810000"/>
            <a:ext cx="1083502" cy="369332"/>
          </a:xfrm>
          <a:prstGeom prst="rect">
            <a:avLst/>
          </a:prstGeom>
          <a:noFill/>
        </p:spPr>
        <p:txBody>
          <a:bodyPr wrap="none" rtlCol="0">
            <a:spAutoFit/>
          </a:bodyPr>
          <a:lstStyle/>
          <a:p>
            <a:r>
              <a:rPr lang="en-US" b="1" dirty="0" smtClean="0"/>
              <a:t>Professor</a:t>
            </a:r>
            <a:endParaRPr lang="en-US" b="1" dirty="0"/>
          </a:p>
        </p:txBody>
      </p:sp>
      <p:graphicFrame>
        <p:nvGraphicFramePr>
          <p:cNvPr id="22" name="Table 21"/>
          <p:cNvGraphicFramePr>
            <a:graphicFrameLocks noGrp="1"/>
          </p:cNvGraphicFramePr>
          <p:nvPr/>
        </p:nvGraphicFramePr>
        <p:xfrm>
          <a:off x="838200" y="5420360"/>
          <a:ext cx="3048000" cy="370840"/>
        </p:xfrm>
        <a:graphic>
          <a:graphicData uri="http://schemas.openxmlformats.org/drawingml/2006/table">
            <a:tbl>
              <a:tblPr firstRow="1" bandRow="1">
                <a:tableStyleId>{D7AC3CCA-C797-4891-BE02-D94E43425B78}</a:tableStyleId>
              </a:tblPr>
              <a:tblGrid>
                <a:gridCol w="1016000"/>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c>
                  <a:txBody>
                    <a:bodyPr/>
                    <a:lstStyle/>
                    <a:p>
                      <a:r>
                        <a:rPr lang="en-US" dirty="0" smtClean="0"/>
                        <a:t>credit</a:t>
                      </a:r>
                      <a:endParaRPr lang="en-US" dirty="0"/>
                    </a:p>
                  </a:txBody>
                  <a:tcPr/>
                </a:tc>
              </a:tr>
            </a:tbl>
          </a:graphicData>
        </a:graphic>
      </p:graphicFrame>
      <p:sp>
        <p:nvSpPr>
          <p:cNvPr id="23" name="TextBox 22"/>
          <p:cNvSpPr txBox="1"/>
          <p:nvPr/>
        </p:nvSpPr>
        <p:spPr>
          <a:xfrm>
            <a:off x="838200" y="5039360"/>
            <a:ext cx="839076" cy="369332"/>
          </a:xfrm>
          <a:prstGeom prst="rect">
            <a:avLst/>
          </a:prstGeom>
          <a:noFill/>
        </p:spPr>
        <p:txBody>
          <a:bodyPr wrap="none" rtlCol="0">
            <a:spAutoFit/>
          </a:bodyPr>
          <a:lstStyle/>
          <a:p>
            <a:r>
              <a:rPr lang="en-US" b="1" dirty="0" smtClean="0"/>
              <a:t>Course</a:t>
            </a:r>
            <a:endParaRPr lang="en-US" b="1" dirty="0"/>
          </a:p>
        </p:txBody>
      </p:sp>
      <p:sp>
        <p:nvSpPr>
          <p:cNvPr id="29" name="Rectangle 28"/>
          <p:cNvSpPr/>
          <p:nvPr/>
        </p:nvSpPr>
        <p:spPr>
          <a:xfrm>
            <a:off x="1143000" y="1981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30" name="Diamond 29"/>
          <p:cNvSpPr/>
          <p:nvPr/>
        </p:nvSpPr>
        <p:spPr>
          <a:xfrm>
            <a:off x="3505200" y="17526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31" name="Oval 30"/>
          <p:cNvSpPr/>
          <p:nvPr/>
        </p:nvSpPr>
        <p:spPr>
          <a:xfrm>
            <a:off x="1219200" y="914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32" name="Rectangle 31"/>
          <p:cNvSpPr/>
          <p:nvPr/>
        </p:nvSpPr>
        <p:spPr>
          <a:xfrm>
            <a:off x="5791200" y="1981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33" name="Oval 32"/>
          <p:cNvSpPr/>
          <p:nvPr/>
        </p:nvSpPr>
        <p:spPr>
          <a:xfrm>
            <a:off x="3505200" y="7620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err="1">
                <a:solidFill>
                  <a:schemeClr val="tx1"/>
                </a:solidFill>
              </a:rPr>
              <a:t>semesterid</a:t>
            </a:r>
            <a:endParaRPr lang="en-US" sz="1600" dirty="0">
              <a:solidFill>
                <a:schemeClr val="tx1"/>
              </a:solidFill>
            </a:endParaRPr>
          </a:p>
        </p:txBody>
      </p:sp>
      <p:sp>
        <p:nvSpPr>
          <p:cNvPr id="34" name="Oval 33"/>
          <p:cNvSpPr/>
          <p:nvPr/>
        </p:nvSpPr>
        <p:spPr>
          <a:xfrm>
            <a:off x="5715000" y="12192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35" name="Straight Connector 34"/>
          <p:cNvCxnSpPr>
            <a:stCxn id="29" idx="0"/>
            <a:endCxn id="31" idx="4"/>
          </p:cNvCxnSpPr>
          <p:nvPr/>
        </p:nvCxnSpPr>
        <p:spPr>
          <a:xfrm rot="5400000" flipH="1" flipV="1">
            <a:off x="1524000" y="17145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0" idx="1"/>
            <a:endCxn id="29" idx="3"/>
          </p:cNvCxnSpPr>
          <p:nvPr/>
        </p:nvCxnSpPr>
        <p:spPr>
          <a:xfrm rot="10800000">
            <a:off x="2438400" y="22098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1"/>
            <a:endCxn id="30" idx="3"/>
          </p:cNvCxnSpPr>
          <p:nvPr/>
        </p:nvCxnSpPr>
        <p:spPr>
          <a:xfrm rot="10800000">
            <a:off x="4876800" y="22098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3" idx="4"/>
            <a:endCxn id="30" idx="0"/>
          </p:cNvCxnSpPr>
          <p:nvPr/>
        </p:nvCxnSpPr>
        <p:spPr>
          <a:xfrm rot="5400000">
            <a:off x="3962400" y="15240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4" idx="4"/>
            <a:endCxn id="32" idx="0"/>
          </p:cNvCxnSpPr>
          <p:nvPr/>
        </p:nvCxnSpPr>
        <p:spPr>
          <a:xfrm rot="16200000" flipH="1">
            <a:off x="6305550" y="1847850"/>
            <a:ext cx="228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rot="10800000" flipV="1">
            <a:off x="762000" y="4724400"/>
            <a:ext cx="2438400" cy="914400"/>
          </a:xfrm>
          <a:prstGeom prst="bentConnector3">
            <a:avLst>
              <a:gd name="adj1" fmla="val 120962"/>
            </a:avLst>
          </a:prstGeom>
          <a:ln w="254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3124200" y="4648200"/>
            <a:ext cx="152400" cy="1588"/>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1+#ppt_w/2"/>
                                          </p:val>
                                        </p:tav>
                                        <p:tav tm="100000">
                                          <p:val>
                                            <p:strVal val="#ppt_x"/>
                                          </p:val>
                                        </p:tav>
                                      </p:tavLst>
                                    </p:anim>
                                    <p:anim calcmode="lin" valueType="num">
                                      <p:cBhvr additive="base">
                                        <p:cTn id="38" dur="500" fill="hold"/>
                                        <p:tgtEl>
                                          <p:spTgt spid="19"/>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1+#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1+#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1+#ppt_w/2"/>
                                          </p:val>
                                        </p:tav>
                                        <p:tav tm="100000">
                                          <p:val>
                                            <p:strVal val="#ppt_x"/>
                                          </p:val>
                                        </p:tav>
                                      </p:tavLst>
                                    </p:anim>
                                    <p:anim calcmode="lin" valueType="num">
                                      <p:cBhvr additive="base">
                                        <p:cTn id="50" dur="500" fill="hold"/>
                                        <p:tgtEl>
                                          <p:spTgt spid="21"/>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500" fill="hold"/>
                                        <p:tgtEl>
                                          <p:spTgt spid="43"/>
                                        </p:tgtEl>
                                        <p:attrNameLst>
                                          <p:attrName>ppt_x</p:attrName>
                                        </p:attrNameLst>
                                      </p:cBhvr>
                                      <p:tavLst>
                                        <p:tav tm="0">
                                          <p:val>
                                            <p:strVal val="1+#ppt_w/2"/>
                                          </p:val>
                                        </p:tav>
                                        <p:tav tm="100000">
                                          <p:val>
                                            <p:strVal val="#ppt_x"/>
                                          </p:val>
                                        </p:tav>
                                      </p:tavLst>
                                    </p:anim>
                                    <p:anim calcmode="lin" valueType="num">
                                      <p:cBhvr additive="base">
                                        <p:cTn id="54"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p:bldP spid="23" grpId="0"/>
      <p:bldP spid="29" grpId="0" animBg="1"/>
      <p:bldP spid="30" grpId="0" animBg="1"/>
      <p:bldP spid="31" grpId="0" animBg="1"/>
      <p:bldP spid="32" grpId="0" animBg="1"/>
      <p:bldP spid="33" grpId="0" animBg="1"/>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3" name="Content Placeholder 2"/>
          <p:cNvSpPr>
            <a:spLocks noGrp="1"/>
          </p:cNvSpPr>
          <p:nvPr>
            <p:ph sz="quarter" idx="1"/>
          </p:nvPr>
        </p:nvSpPr>
        <p:spPr>
          <a:xfrm>
            <a:off x="457200" y="1371600"/>
            <a:ext cx="8229600" cy="2743200"/>
          </a:xfrm>
        </p:spPr>
        <p:txBody>
          <a:bodyPr>
            <a:normAutofit/>
          </a:bodyPr>
          <a:lstStyle/>
          <a:p>
            <a:pPr eaLnBrk="1" hangingPunct="1">
              <a:buFont typeface="Wingdings" pitchFamily="2" charset="2"/>
              <a:buNone/>
              <a:defRPr/>
            </a:pPr>
            <a:r>
              <a:rPr lang="en-US" b="1" dirty="0" smtClean="0"/>
              <a:t>Problem</a:t>
            </a:r>
          </a:p>
          <a:p>
            <a:pPr marL="514350" indent="-514350" eaLnBrk="1" hangingPunct="1">
              <a:buFont typeface="+mj-lt"/>
              <a:buAutoNum type="arabicPeriod" startAt="5"/>
              <a:defRPr/>
            </a:pPr>
            <a:r>
              <a:rPr lang="en-US" dirty="0" smtClean="0"/>
              <a:t>Every professor teaches exactly one course (no more, no less), and every course must be taught by some professor.</a:t>
            </a:r>
          </a:p>
        </p:txBody>
      </p:sp>
      <p:sp>
        <p:nvSpPr>
          <p:cNvPr id="4" name="Content Placeholder 2"/>
          <p:cNvSpPr txBox="1">
            <a:spLocks/>
          </p:cNvSpPr>
          <p:nvPr/>
        </p:nvSpPr>
        <p:spPr bwMode="auto">
          <a:xfrm>
            <a:off x="609600" y="3581400"/>
            <a:ext cx="8229600" cy="2971800"/>
          </a:xfrm>
          <a:prstGeom prst="rect">
            <a:avLst/>
          </a:prstGeom>
          <a:noFill/>
          <a:ln w="9525">
            <a:noFill/>
            <a:miter lim="800000"/>
            <a:headEnd/>
            <a:tailEnd/>
          </a:ln>
        </p:spPr>
        <p:txBody>
          <a:bodyPr>
            <a:normAutofit/>
          </a:bodyPr>
          <a:lstStyle/>
          <a:p>
            <a:pPr marL="319088" indent="-319088">
              <a:spcBef>
                <a:spcPts val="700"/>
              </a:spcBef>
              <a:buClr>
                <a:schemeClr val="accent2"/>
              </a:buClr>
              <a:buSzPct val="60000"/>
              <a:buFont typeface="Wingdings" pitchFamily="2" charset="2"/>
              <a:buNone/>
              <a:defRPr/>
            </a:pPr>
            <a:r>
              <a:rPr lang="en-US" sz="2900" b="1" dirty="0">
                <a:latin typeface="+mn-lt"/>
              </a:rPr>
              <a:t>Solution</a:t>
            </a:r>
          </a:p>
        </p:txBody>
      </p:sp>
      <p:sp>
        <p:nvSpPr>
          <p:cNvPr id="5" name="Rectangle 4"/>
          <p:cNvSpPr/>
          <p:nvPr/>
        </p:nvSpPr>
        <p:spPr>
          <a:xfrm>
            <a:off x="990600" y="5410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6" name="Diamond 5"/>
          <p:cNvSpPr/>
          <p:nvPr/>
        </p:nvSpPr>
        <p:spPr>
          <a:xfrm>
            <a:off x="3352800" y="51816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7" name="Oval 6"/>
          <p:cNvSpPr/>
          <p:nvPr/>
        </p:nvSpPr>
        <p:spPr>
          <a:xfrm>
            <a:off x="1066800" y="4343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8" name="Rectangle 7"/>
          <p:cNvSpPr/>
          <p:nvPr/>
        </p:nvSpPr>
        <p:spPr>
          <a:xfrm>
            <a:off x="5638800" y="5410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12" name="Oval 11"/>
          <p:cNvSpPr/>
          <p:nvPr/>
        </p:nvSpPr>
        <p:spPr>
          <a:xfrm>
            <a:off x="5562600" y="4343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err="1">
                <a:solidFill>
                  <a:schemeClr val="tx1"/>
                </a:solidFill>
              </a:rPr>
              <a:t>courseid</a:t>
            </a:r>
            <a:endParaRPr lang="en-US" sz="1600" dirty="0">
              <a:solidFill>
                <a:schemeClr val="tx1"/>
              </a:solidFill>
            </a:endParaRPr>
          </a:p>
        </p:txBody>
      </p:sp>
      <p:cxnSp>
        <p:nvCxnSpPr>
          <p:cNvPr id="13" name="Straight Connector 12"/>
          <p:cNvCxnSpPr>
            <a:stCxn id="5" idx="0"/>
            <a:endCxn id="7" idx="4"/>
          </p:cNvCxnSpPr>
          <p:nvPr/>
        </p:nvCxnSpPr>
        <p:spPr>
          <a:xfrm rot="5400000" flipH="1" flipV="1">
            <a:off x="1371600" y="51435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3"/>
            <a:endCxn id="6" idx="1"/>
          </p:cNvCxnSpPr>
          <p:nvPr/>
        </p:nvCxnSpPr>
        <p:spPr>
          <a:xfrm>
            <a:off x="2286000" y="5638800"/>
            <a:ext cx="1066800" cy="0"/>
          </a:xfrm>
          <a:prstGeom prst="line">
            <a:avLst/>
          </a:prstGeom>
          <a:ln w="38100" cmpd="dbl">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1"/>
            <a:endCxn id="6" idx="3"/>
          </p:cNvCxnSpPr>
          <p:nvPr/>
        </p:nvCxnSpPr>
        <p:spPr>
          <a:xfrm rot="10800000">
            <a:off x="4724400" y="5638800"/>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9" idx="4"/>
            <a:endCxn id="6" idx="0"/>
          </p:cNvCxnSpPr>
          <p:nvPr/>
        </p:nvCxnSpPr>
        <p:spPr>
          <a:xfrm rot="5400000">
            <a:off x="3886200" y="5029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2" idx="4"/>
            <a:endCxn id="8" idx="0"/>
          </p:cNvCxnSpPr>
          <p:nvPr/>
        </p:nvCxnSpPr>
        <p:spPr>
          <a:xfrm rot="16200000" flipH="1">
            <a:off x="6000750" y="51244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352800" y="4343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a:solidFill>
                  <a:schemeClr val="tx1"/>
                </a:solidFill>
              </a:rPr>
              <a:t>semester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12"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3" name="Content Placeholder 2"/>
          <p:cNvSpPr>
            <a:spLocks noGrp="1"/>
          </p:cNvSpPr>
          <p:nvPr>
            <p:ph sz="quarter" idx="1"/>
          </p:nvPr>
        </p:nvSpPr>
        <p:spPr>
          <a:xfrm>
            <a:off x="457200" y="1371600"/>
            <a:ext cx="8229600" cy="2743200"/>
          </a:xfrm>
        </p:spPr>
        <p:txBody>
          <a:bodyPr>
            <a:normAutofit fontScale="92500" lnSpcReduction="20000"/>
          </a:bodyPr>
          <a:lstStyle/>
          <a:p>
            <a:pPr eaLnBrk="1" hangingPunct="1">
              <a:buFont typeface="Wingdings" pitchFamily="2" charset="2"/>
              <a:buNone/>
              <a:defRPr/>
            </a:pPr>
            <a:r>
              <a:rPr lang="en-US" b="1" dirty="0" smtClean="0"/>
              <a:t>Problem</a:t>
            </a:r>
          </a:p>
          <a:p>
            <a:pPr marL="514350" indent="-514350" eaLnBrk="1" hangingPunct="1">
              <a:buNone/>
              <a:defRPr/>
            </a:pPr>
            <a:r>
              <a:rPr lang="en-US" dirty="0" smtClean="0"/>
              <a:t>5.   Now suppose that certain courses can be taught by a team of professors jointly, but it is possible that no one professor in a team can teach the course. Model this situation, introducing additional entity sets and relationship sets if necessary.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4" name="Content Placeholder 2"/>
          <p:cNvSpPr txBox="1">
            <a:spLocks/>
          </p:cNvSpPr>
          <p:nvPr/>
        </p:nvSpPr>
        <p:spPr bwMode="auto">
          <a:xfrm>
            <a:off x="533400" y="1524000"/>
            <a:ext cx="8229600" cy="2590800"/>
          </a:xfrm>
          <a:prstGeom prst="rect">
            <a:avLst/>
          </a:prstGeom>
          <a:noFill/>
          <a:ln w="9525">
            <a:noFill/>
            <a:miter lim="800000"/>
            <a:headEnd/>
            <a:tailEnd/>
          </a:ln>
        </p:spPr>
        <p:txBody>
          <a:bodyPr>
            <a:normAutofit/>
          </a:bodyPr>
          <a:lstStyle/>
          <a:p>
            <a:pPr marL="319088" indent="-319088">
              <a:spcBef>
                <a:spcPts val="700"/>
              </a:spcBef>
              <a:buClr>
                <a:schemeClr val="accent2"/>
              </a:buClr>
              <a:buSzPct val="60000"/>
              <a:buFont typeface="Wingdings" pitchFamily="2" charset="2"/>
              <a:buNone/>
              <a:defRPr/>
            </a:pPr>
            <a:r>
              <a:rPr lang="en-US" sz="2900" b="1" dirty="0">
                <a:latin typeface="+mn-lt"/>
              </a:rPr>
              <a:t>Solution</a:t>
            </a:r>
          </a:p>
        </p:txBody>
      </p:sp>
      <p:sp>
        <p:nvSpPr>
          <p:cNvPr id="5" name="Rectangle 4"/>
          <p:cNvSpPr/>
          <p:nvPr/>
        </p:nvSpPr>
        <p:spPr>
          <a:xfrm>
            <a:off x="1143000" y="33528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6" name="Diamond 5"/>
          <p:cNvSpPr/>
          <p:nvPr/>
        </p:nvSpPr>
        <p:spPr>
          <a:xfrm>
            <a:off x="3505200" y="3124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err="1">
                <a:solidFill>
                  <a:schemeClr val="tx1"/>
                </a:solidFill>
              </a:rPr>
              <a:t>memberof</a:t>
            </a:r>
            <a:endParaRPr lang="en-US" sz="1600" dirty="0">
              <a:solidFill>
                <a:schemeClr val="tx1"/>
              </a:solidFill>
            </a:endParaRPr>
          </a:p>
        </p:txBody>
      </p:sp>
      <p:sp>
        <p:nvSpPr>
          <p:cNvPr id="7" name="Oval 6"/>
          <p:cNvSpPr/>
          <p:nvPr/>
        </p:nvSpPr>
        <p:spPr>
          <a:xfrm>
            <a:off x="1219200" y="22860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8" name="Rectangle 7"/>
          <p:cNvSpPr/>
          <p:nvPr/>
        </p:nvSpPr>
        <p:spPr>
          <a:xfrm>
            <a:off x="5638800" y="33528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Group</a:t>
            </a:r>
          </a:p>
        </p:txBody>
      </p:sp>
      <p:sp>
        <p:nvSpPr>
          <p:cNvPr id="12" name="Oval 11"/>
          <p:cNvSpPr/>
          <p:nvPr/>
        </p:nvSpPr>
        <p:spPr>
          <a:xfrm>
            <a:off x="3505200" y="57150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13" name="Straight Connector 12"/>
          <p:cNvCxnSpPr>
            <a:stCxn id="5" idx="0"/>
            <a:endCxn id="7" idx="4"/>
          </p:cNvCxnSpPr>
          <p:nvPr/>
        </p:nvCxnSpPr>
        <p:spPr>
          <a:xfrm rot="5400000" flipH="1" flipV="1">
            <a:off x="1524000" y="30861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6" idx="3"/>
            <a:endCxn id="8" idx="1"/>
          </p:cNvCxnSpPr>
          <p:nvPr/>
        </p:nvCxnSpPr>
        <p:spPr>
          <a:xfrm>
            <a:off x="4876800" y="3581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1"/>
            <a:endCxn id="5" idx="3"/>
          </p:cNvCxnSpPr>
          <p:nvPr/>
        </p:nvCxnSpPr>
        <p:spPr>
          <a:xfrm rot="10800000">
            <a:off x="2438400" y="35814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Diamond 30"/>
          <p:cNvSpPr/>
          <p:nvPr/>
        </p:nvSpPr>
        <p:spPr>
          <a:xfrm>
            <a:off x="5638800" y="4343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32" name="Rectangle 31"/>
          <p:cNvSpPr/>
          <p:nvPr/>
        </p:nvSpPr>
        <p:spPr>
          <a:xfrm>
            <a:off x="5638800" y="57150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cxnSp>
        <p:nvCxnSpPr>
          <p:cNvPr id="33" name="Straight Connector 32"/>
          <p:cNvCxnSpPr>
            <a:stCxn id="8" idx="2"/>
            <a:endCxn id="31" idx="0"/>
          </p:cNvCxnSpPr>
          <p:nvPr/>
        </p:nvCxnSpPr>
        <p:spPr>
          <a:xfrm rot="16200000" flipH="1">
            <a:off x="6038850" y="40576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1" idx="2"/>
            <a:endCxn id="32" idx="0"/>
          </p:cNvCxnSpPr>
          <p:nvPr/>
        </p:nvCxnSpPr>
        <p:spPr>
          <a:xfrm rot="5400000">
            <a:off x="6076950" y="5467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6"/>
            <a:endCxn id="32" idx="1"/>
          </p:cNvCxnSpPr>
          <p:nvPr/>
        </p:nvCxnSpPr>
        <p:spPr>
          <a:xfrm flipV="1">
            <a:off x="4876800" y="5943600"/>
            <a:ext cx="7620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3429000" y="45720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a:solidFill>
                  <a:schemeClr val="tx1"/>
                </a:solidFill>
              </a:rPr>
              <a:t>semester</a:t>
            </a:r>
          </a:p>
        </p:txBody>
      </p:sp>
      <p:cxnSp>
        <p:nvCxnSpPr>
          <p:cNvPr id="50" name="Straight Connector 49"/>
          <p:cNvCxnSpPr>
            <a:stCxn id="49" idx="6"/>
            <a:endCxn id="31" idx="1"/>
          </p:cNvCxnSpPr>
          <p:nvPr/>
        </p:nvCxnSpPr>
        <p:spPr>
          <a:xfrm flipV="1">
            <a:off x="4800600" y="4800600"/>
            <a:ext cx="838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562600" y="22860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gid</a:t>
            </a:r>
            <a:endParaRPr lang="en-US" sz="1600" u="sng" dirty="0">
              <a:solidFill>
                <a:schemeClr val="tx1"/>
              </a:solidFill>
            </a:endParaRPr>
          </a:p>
        </p:txBody>
      </p:sp>
      <p:cxnSp>
        <p:nvCxnSpPr>
          <p:cNvPr id="53" name="Straight Connector 52"/>
          <p:cNvCxnSpPr>
            <a:stCxn id="52" idx="4"/>
            <a:endCxn id="8" idx="0"/>
          </p:cNvCxnSpPr>
          <p:nvPr/>
        </p:nvCxnSpPr>
        <p:spPr>
          <a:xfrm rot="16200000" flipH="1">
            <a:off x="6000750" y="30670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990600"/>
          <a:ext cx="6096000" cy="370840"/>
        </p:xfrm>
        <a:graphic>
          <a:graphicData uri="http://schemas.openxmlformats.org/drawingml/2006/table">
            <a:tbl>
              <a:tblPr firstRow="1" bandRow="1">
                <a:tableStyleId>{D7AC3CCA-C797-4891-BE02-D94E43425B78}</a:tableStyleId>
              </a:tblPr>
              <a:tblGrid>
                <a:gridCol w="1016000"/>
                <a:gridCol w="1016000"/>
                <a:gridCol w="1016000"/>
                <a:gridCol w="1016000"/>
                <a:gridCol w="1016000"/>
                <a:gridCol w="1016000"/>
              </a:tblGrid>
              <a:tr h="370840">
                <a:tc>
                  <a:txBody>
                    <a:bodyPr/>
                    <a:lstStyle/>
                    <a:p>
                      <a:r>
                        <a:rPr lang="en-US" u="sng" dirty="0" smtClean="0"/>
                        <a:t>SSN</a:t>
                      </a:r>
                      <a:endParaRPr lang="en-US" u="sng" dirty="0"/>
                    </a:p>
                  </a:txBody>
                  <a:tcPr/>
                </a:tc>
                <a:tc>
                  <a:txBody>
                    <a:bodyPr/>
                    <a:lstStyle/>
                    <a:p>
                      <a:r>
                        <a:rPr lang="en-US" dirty="0" smtClean="0"/>
                        <a:t>name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838200" y="609600"/>
            <a:ext cx="1310295" cy="369332"/>
          </a:xfrm>
          <a:prstGeom prst="rect">
            <a:avLst/>
          </a:prstGeom>
          <a:noFill/>
        </p:spPr>
        <p:txBody>
          <a:bodyPr wrap="none" rtlCol="0">
            <a:spAutoFit/>
          </a:bodyPr>
          <a:lstStyle/>
          <a:p>
            <a:r>
              <a:rPr lang="en-US" b="1" dirty="0" smtClean="0"/>
              <a:t>PROFESSOR</a:t>
            </a:r>
            <a:endParaRPr lang="en-US" b="1" dirty="0"/>
          </a:p>
        </p:txBody>
      </p:sp>
      <p:graphicFrame>
        <p:nvGraphicFramePr>
          <p:cNvPr id="7" name="Table 6"/>
          <p:cNvGraphicFramePr>
            <a:graphicFrameLocks noGrp="1"/>
          </p:cNvGraphicFramePr>
          <p:nvPr/>
        </p:nvGraphicFramePr>
        <p:xfrm>
          <a:off x="838200" y="1981200"/>
          <a:ext cx="2032000" cy="370840"/>
        </p:xfrm>
        <a:graphic>
          <a:graphicData uri="http://schemas.openxmlformats.org/drawingml/2006/table">
            <a:tbl>
              <a:tblPr firstRow="1" bandRow="1">
                <a:tableStyleId>{D7AC3CCA-C797-4891-BE02-D94E43425B78}</a:tableStyleId>
              </a:tblPr>
              <a:tblGrid>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r>
            </a:tbl>
          </a:graphicData>
        </a:graphic>
      </p:graphicFrame>
      <p:sp>
        <p:nvSpPr>
          <p:cNvPr id="8" name="TextBox 7"/>
          <p:cNvSpPr txBox="1"/>
          <p:nvPr/>
        </p:nvSpPr>
        <p:spPr>
          <a:xfrm>
            <a:off x="838200" y="1600200"/>
            <a:ext cx="959815" cy="369332"/>
          </a:xfrm>
          <a:prstGeom prst="rect">
            <a:avLst/>
          </a:prstGeom>
          <a:noFill/>
        </p:spPr>
        <p:txBody>
          <a:bodyPr wrap="none" rtlCol="0">
            <a:spAutoFit/>
          </a:bodyPr>
          <a:lstStyle/>
          <a:p>
            <a:r>
              <a:rPr lang="en-US" b="1" dirty="0" smtClean="0"/>
              <a:t>COURSE</a:t>
            </a:r>
            <a:endParaRPr lang="en-US" b="1" dirty="0"/>
          </a:p>
        </p:txBody>
      </p:sp>
      <p:graphicFrame>
        <p:nvGraphicFramePr>
          <p:cNvPr id="9" name="Table 8"/>
          <p:cNvGraphicFramePr>
            <a:graphicFrameLocks noGrp="1"/>
          </p:cNvGraphicFramePr>
          <p:nvPr/>
        </p:nvGraphicFramePr>
        <p:xfrm>
          <a:off x="838200" y="2981960"/>
          <a:ext cx="2032000" cy="370840"/>
        </p:xfrm>
        <a:graphic>
          <a:graphicData uri="http://schemas.openxmlformats.org/drawingml/2006/table">
            <a:tbl>
              <a:tblPr firstRow="1" bandRow="1">
                <a:tableStyleId>{D7AC3CCA-C797-4891-BE02-D94E43425B78}</a:tableStyleId>
              </a:tblPr>
              <a:tblGrid>
                <a:gridCol w="1016000"/>
                <a:gridCol w="1016000"/>
              </a:tblGrid>
              <a:tr h="370840">
                <a:tc>
                  <a:txBody>
                    <a:bodyPr/>
                    <a:lstStyle/>
                    <a:p>
                      <a:r>
                        <a:rPr lang="en-US" u="sng" dirty="0" smtClean="0"/>
                        <a:t>GID</a:t>
                      </a:r>
                      <a:endParaRPr lang="en-US" u="sng" dirty="0"/>
                    </a:p>
                  </a:txBody>
                  <a:tcPr/>
                </a:tc>
                <a:tc>
                  <a:txBody>
                    <a:bodyPr/>
                    <a:lstStyle/>
                    <a:p>
                      <a:r>
                        <a:rPr lang="en-US" dirty="0" smtClean="0"/>
                        <a:t>name</a:t>
                      </a:r>
                      <a:endParaRPr lang="en-US" dirty="0"/>
                    </a:p>
                  </a:txBody>
                  <a:tcPr/>
                </a:tc>
              </a:tr>
            </a:tbl>
          </a:graphicData>
        </a:graphic>
      </p:graphicFrame>
      <p:sp>
        <p:nvSpPr>
          <p:cNvPr id="10" name="TextBox 9"/>
          <p:cNvSpPr txBox="1"/>
          <p:nvPr/>
        </p:nvSpPr>
        <p:spPr>
          <a:xfrm>
            <a:off x="838200" y="2600960"/>
            <a:ext cx="889346" cy="369332"/>
          </a:xfrm>
          <a:prstGeom prst="rect">
            <a:avLst/>
          </a:prstGeom>
          <a:noFill/>
        </p:spPr>
        <p:txBody>
          <a:bodyPr wrap="none" rtlCol="0">
            <a:spAutoFit/>
          </a:bodyPr>
          <a:lstStyle/>
          <a:p>
            <a:r>
              <a:rPr lang="en-US" b="1" dirty="0" smtClean="0"/>
              <a:t>GROUP</a:t>
            </a:r>
            <a:endParaRPr lang="en-US" b="1" dirty="0"/>
          </a:p>
        </p:txBody>
      </p:sp>
      <p:graphicFrame>
        <p:nvGraphicFramePr>
          <p:cNvPr id="11" name="Table 10"/>
          <p:cNvGraphicFramePr>
            <a:graphicFrameLocks noGrp="1"/>
          </p:cNvGraphicFramePr>
          <p:nvPr/>
        </p:nvGraphicFramePr>
        <p:xfrm>
          <a:off x="838200" y="3962400"/>
          <a:ext cx="3253423" cy="370840"/>
        </p:xfrm>
        <a:graphic>
          <a:graphicData uri="http://schemas.openxmlformats.org/drawingml/2006/table">
            <a:tbl>
              <a:tblPr firstRow="1" bandRow="1">
                <a:tableStyleId>{D7AC3CCA-C797-4891-BE02-D94E43425B78}</a:tableStyleId>
              </a:tblPr>
              <a:tblGrid>
                <a:gridCol w="1016000"/>
                <a:gridCol w="1016000"/>
                <a:gridCol w="1221423"/>
              </a:tblGrid>
              <a:tr h="370840">
                <a:tc>
                  <a:txBody>
                    <a:bodyPr/>
                    <a:lstStyle/>
                    <a:p>
                      <a:r>
                        <a:rPr lang="en-US" u="sng" dirty="0" smtClean="0"/>
                        <a:t>GID</a:t>
                      </a:r>
                      <a:endParaRPr lang="en-US" u="sng" dirty="0"/>
                    </a:p>
                  </a:txBody>
                  <a:tcPr/>
                </a:tc>
                <a:tc>
                  <a:txBody>
                    <a:bodyPr/>
                    <a:lstStyle/>
                    <a:p>
                      <a:r>
                        <a:rPr lang="en-US" u="sng" dirty="0" smtClean="0"/>
                        <a:t>CID</a:t>
                      </a:r>
                      <a:endParaRPr lang="en-US" u="sng" dirty="0"/>
                    </a:p>
                  </a:txBody>
                  <a:tcPr/>
                </a:tc>
                <a:tc>
                  <a:txBody>
                    <a:bodyPr/>
                    <a:lstStyle/>
                    <a:p>
                      <a:r>
                        <a:rPr lang="en-US" dirty="0" smtClean="0"/>
                        <a:t>SEMESTER</a:t>
                      </a:r>
                      <a:endParaRPr lang="en-US" dirty="0"/>
                    </a:p>
                  </a:txBody>
                  <a:tcPr/>
                </a:tc>
              </a:tr>
            </a:tbl>
          </a:graphicData>
        </a:graphic>
      </p:graphicFrame>
      <p:sp>
        <p:nvSpPr>
          <p:cNvPr id="12" name="TextBox 11"/>
          <p:cNvSpPr txBox="1"/>
          <p:nvPr/>
        </p:nvSpPr>
        <p:spPr>
          <a:xfrm>
            <a:off x="838200" y="3581400"/>
            <a:ext cx="812338" cy="369332"/>
          </a:xfrm>
          <a:prstGeom prst="rect">
            <a:avLst/>
          </a:prstGeom>
          <a:noFill/>
        </p:spPr>
        <p:txBody>
          <a:bodyPr wrap="none" rtlCol="0">
            <a:spAutoFit/>
          </a:bodyPr>
          <a:lstStyle/>
          <a:p>
            <a:r>
              <a:rPr lang="en-US" b="1" dirty="0" smtClean="0"/>
              <a:t>TEACH</a:t>
            </a:r>
            <a:endParaRPr lang="en-US" b="1" dirty="0"/>
          </a:p>
        </p:txBody>
      </p:sp>
      <p:graphicFrame>
        <p:nvGraphicFramePr>
          <p:cNvPr id="13" name="Table 12"/>
          <p:cNvGraphicFramePr>
            <a:graphicFrameLocks noGrp="1"/>
          </p:cNvGraphicFramePr>
          <p:nvPr/>
        </p:nvGraphicFramePr>
        <p:xfrm>
          <a:off x="838200" y="4876800"/>
          <a:ext cx="2032000" cy="370840"/>
        </p:xfrm>
        <a:graphic>
          <a:graphicData uri="http://schemas.openxmlformats.org/drawingml/2006/table">
            <a:tbl>
              <a:tblPr firstRow="1" bandRow="1">
                <a:tableStyleId>{D7AC3CCA-C797-4891-BE02-D94E43425B78}</a:tableStyleId>
              </a:tblPr>
              <a:tblGrid>
                <a:gridCol w="1016000"/>
                <a:gridCol w="1016000"/>
              </a:tblGrid>
              <a:tr h="370840">
                <a:tc>
                  <a:txBody>
                    <a:bodyPr/>
                    <a:lstStyle/>
                    <a:p>
                      <a:r>
                        <a:rPr lang="en-US" u="sng" dirty="0" smtClean="0"/>
                        <a:t>SSN</a:t>
                      </a:r>
                      <a:endParaRPr lang="en-US" u="sng" dirty="0"/>
                    </a:p>
                  </a:txBody>
                  <a:tcPr/>
                </a:tc>
                <a:tc>
                  <a:txBody>
                    <a:bodyPr/>
                    <a:lstStyle/>
                    <a:p>
                      <a:r>
                        <a:rPr lang="en-US" u="sng" dirty="0" smtClean="0"/>
                        <a:t>GID</a:t>
                      </a:r>
                      <a:endParaRPr lang="en-US" u="sng" dirty="0"/>
                    </a:p>
                  </a:txBody>
                  <a:tcPr/>
                </a:tc>
              </a:tr>
            </a:tbl>
          </a:graphicData>
        </a:graphic>
      </p:graphicFrame>
      <p:sp>
        <p:nvSpPr>
          <p:cNvPr id="14" name="TextBox 13"/>
          <p:cNvSpPr txBox="1"/>
          <p:nvPr/>
        </p:nvSpPr>
        <p:spPr>
          <a:xfrm>
            <a:off x="838200" y="4495800"/>
            <a:ext cx="1072730" cy="369332"/>
          </a:xfrm>
          <a:prstGeom prst="rect">
            <a:avLst/>
          </a:prstGeom>
          <a:noFill/>
        </p:spPr>
        <p:txBody>
          <a:bodyPr wrap="none" rtlCol="0">
            <a:spAutoFit/>
          </a:bodyPr>
          <a:lstStyle/>
          <a:p>
            <a:r>
              <a:rPr lang="en-US" b="1" dirty="0" smtClean="0"/>
              <a:t>MEMBER</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4876800"/>
          </a:xfrm>
        </p:spPr>
        <p:txBody>
          <a:bodyPr>
            <a:normAutofit fontScale="92500" lnSpcReduction="10000"/>
          </a:bodyPr>
          <a:lstStyle/>
          <a:p>
            <a:pPr>
              <a:buNone/>
            </a:pPr>
            <a:r>
              <a:rPr lang="en-US" b="1" dirty="0" smtClean="0"/>
              <a:t>Problem</a:t>
            </a:r>
          </a:p>
          <a:p>
            <a:r>
              <a:rPr lang="en-US" dirty="0" smtClean="0"/>
              <a:t>Galleries keep </a:t>
            </a:r>
            <a:r>
              <a:rPr lang="en-US" dirty="0"/>
              <a:t>information about artists, their names (which are unique), birthplaces, </a:t>
            </a:r>
            <a:r>
              <a:rPr lang="en-US" dirty="0" err="1" smtClean="0"/>
              <a:t>age,and</a:t>
            </a:r>
            <a:r>
              <a:rPr lang="en-US" dirty="0" smtClean="0"/>
              <a:t> </a:t>
            </a:r>
            <a:r>
              <a:rPr lang="en-US" dirty="0"/>
              <a:t>style of art. For each piece of artwork, the artist, the year it was made, its </a:t>
            </a:r>
            <a:r>
              <a:rPr lang="en-US" dirty="0" smtClean="0"/>
              <a:t>unique title, its type of art (e.g., painting, lithograph, sculpture, photograph), and its price must be stored. Pieces of artwork are also classified into groups of various kinds, for example, portraits, still </a:t>
            </a:r>
            <a:r>
              <a:rPr lang="en-US" dirty="0" err="1" smtClean="0"/>
              <a:t>lifes</a:t>
            </a:r>
            <a:r>
              <a:rPr lang="en-US" dirty="0" smtClean="0"/>
              <a:t>, works by Picasso, or works of the 19th century; </a:t>
            </a:r>
            <a:r>
              <a:rPr lang="en-US" b="1" i="1" dirty="0" smtClean="0"/>
              <a:t>a given piece may belong to more than one group</a:t>
            </a:r>
            <a:r>
              <a:rPr lang="en-US" dirty="0" smtClean="0"/>
              <a:t>. </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4876800"/>
          </a:xfrm>
        </p:spPr>
        <p:txBody>
          <a:bodyPr>
            <a:normAutofit lnSpcReduction="10000"/>
          </a:bodyPr>
          <a:lstStyle/>
          <a:p>
            <a:pPr>
              <a:buNone/>
            </a:pPr>
            <a:r>
              <a:rPr lang="en-US" b="1" dirty="0" smtClean="0"/>
              <a:t>Problem</a:t>
            </a:r>
          </a:p>
          <a:p>
            <a:r>
              <a:rPr lang="en-US" dirty="0" smtClean="0"/>
              <a:t>Each </a:t>
            </a:r>
            <a:r>
              <a:rPr lang="en-US" dirty="0"/>
              <a:t>group is identified by a name (</a:t>
            </a:r>
            <a:r>
              <a:rPr lang="en-US" dirty="0" smtClean="0"/>
              <a:t>like those </a:t>
            </a:r>
            <a:r>
              <a:rPr lang="en-US" dirty="0"/>
              <a:t>just given) that describes the group. Finally, galleries keep information </a:t>
            </a:r>
            <a:r>
              <a:rPr lang="en-US" dirty="0" smtClean="0"/>
              <a:t>about customers</a:t>
            </a:r>
            <a:r>
              <a:rPr lang="en-US" dirty="0"/>
              <a:t>. For each customer, galleries keep that person’s unique name, address, </a:t>
            </a:r>
            <a:r>
              <a:rPr lang="en-US" dirty="0" smtClean="0"/>
              <a:t>total amount </a:t>
            </a:r>
            <a:r>
              <a:rPr lang="en-US" dirty="0"/>
              <a:t>of dollars spent in the gallery (very important!), and the artists and groups </a:t>
            </a:r>
            <a:r>
              <a:rPr lang="en-US" dirty="0" smtClean="0"/>
              <a:t>of art </a:t>
            </a:r>
            <a:r>
              <a:rPr lang="en-US" dirty="0"/>
              <a:t>that the customer tends to like.</a:t>
            </a:r>
          </a:p>
          <a:p>
            <a:r>
              <a:rPr lang="en-US" dirty="0"/>
              <a:t>Draw the ER diagram for the database.</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Like before, we begin with the </a:t>
            </a:r>
            <a:r>
              <a:rPr lang="en-US" b="1" dirty="0" smtClean="0"/>
              <a:t>entities, attributes</a:t>
            </a:r>
            <a:r>
              <a:rPr lang="en-US" dirty="0" smtClean="0"/>
              <a:t> and </a:t>
            </a:r>
            <a:r>
              <a:rPr lang="en-US" b="1" dirty="0" smtClean="0"/>
              <a:t>relationships</a:t>
            </a:r>
            <a:r>
              <a:rPr lang="en-US" dirty="0" smtClean="0"/>
              <a:t>.</a:t>
            </a:r>
          </a:p>
          <a:p>
            <a:pPr lvl="1"/>
            <a:r>
              <a:rPr lang="en-US" b="1" i="1" dirty="0" smtClean="0"/>
              <a:t>Artists</a:t>
            </a:r>
            <a:r>
              <a:rPr lang="en-US" dirty="0" smtClean="0"/>
              <a:t>, their names (which are unique), birthplaces, age, and style of art.”</a:t>
            </a:r>
          </a:p>
          <a:p>
            <a:pPr lvl="1"/>
            <a:r>
              <a:rPr lang="en-US" b="1" i="1" dirty="0" smtClean="0"/>
              <a:t>Artwork</a:t>
            </a:r>
            <a:r>
              <a:rPr lang="en-US" dirty="0" smtClean="0"/>
              <a:t>, </a:t>
            </a:r>
            <a:r>
              <a:rPr lang="en-US" dirty="0" smtClean="0">
                <a:solidFill>
                  <a:srgbClr val="FF0000"/>
                </a:solidFill>
              </a:rPr>
              <a:t>the artist</a:t>
            </a:r>
            <a:r>
              <a:rPr lang="en-US" dirty="0" smtClean="0"/>
              <a:t>, the year it was made, its unique title, its type of art … and its price must be stored.”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 Diagram</a:t>
            </a:r>
            <a:endParaRPr lang="en-US" b="1" dirty="0"/>
          </a:p>
        </p:txBody>
      </p:sp>
      <p:sp>
        <p:nvSpPr>
          <p:cNvPr id="3" name="Content Placeholder 2"/>
          <p:cNvSpPr>
            <a:spLocks noGrp="1"/>
          </p:cNvSpPr>
          <p:nvPr>
            <p:ph idx="1"/>
          </p:nvPr>
        </p:nvSpPr>
        <p:spPr/>
        <p:txBody>
          <a:bodyPr/>
          <a:lstStyle/>
          <a:p>
            <a:r>
              <a:rPr lang="en-US" dirty="0" smtClean="0"/>
              <a:t>The elements of ER diagram are :</a:t>
            </a:r>
          </a:p>
          <a:p>
            <a:pPr lvl="1"/>
            <a:r>
              <a:rPr lang="en-US" dirty="0" smtClean="0"/>
              <a:t>Entities</a:t>
            </a:r>
          </a:p>
          <a:p>
            <a:pPr lvl="1"/>
            <a:r>
              <a:rPr lang="en-US" dirty="0" smtClean="0"/>
              <a:t>Attributes </a:t>
            </a:r>
          </a:p>
          <a:p>
            <a:pPr lvl="1"/>
            <a:r>
              <a:rPr lang="en-US" dirty="0" smtClean="0"/>
              <a:t>Relationships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pPr lvl="1"/>
            <a:r>
              <a:rPr lang="en-US" b="1" i="1" dirty="0" smtClean="0"/>
              <a:t>Artwork groups</a:t>
            </a:r>
            <a:r>
              <a:rPr lang="en-US" dirty="0" smtClean="0"/>
              <a:t>, … Each group is identified by a name (like those just given) that describes the group. “</a:t>
            </a:r>
          </a:p>
          <a:p>
            <a:pPr lvl="1"/>
            <a:r>
              <a:rPr lang="en-US" b="1" i="1" dirty="0" smtClean="0"/>
              <a:t>Customer</a:t>
            </a:r>
            <a:r>
              <a:rPr lang="en-US" dirty="0" smtClean="0"/>
              <a:t>, galleries keep that person’s unique name, address, total amount of dollars spent in the gallery (very important!), and </a:t>
            </a:r>
            <a:r>
              <a:rPr lang="en-US" dirty="0" smtClean="0">
                <a:solidFill>
                  <a:srgbClr val="FF0000"/>
                </a:solidFill>
              </a:rPr>
              <a:t>the artists </a:t>
            </a:r>
            <a:r>
              <a:rPr lang="en-US" dirty="0" smtClean="0"/>
              <a:t>and </a:t>
            </a:r>
            <a:r>
              <a:rPr lang="en-US" dirty="0" smtClean="0">
                <a:solidFill>
                  <a:srgbClr val="FF0000"/>
                </a:solidFill>
              </a:rPr>
              <a:t>groups</a:t>
            </a:r>
            <a:r>
              <a:rPr lang="en-US" dirty="0" smtClean="0"/>
              <a:t> of art that the customer tends to like.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72" idx="0"/>
            <a:endCxn id="65" idx="2"/>
          </p:cNvCxnSpPr>
          <p:nvPr/>
        </p:nvCxnSpPr>
        <p:spPr>
          <a:xfrm rot="5400000" flipH="1" flipV="1">
            <a:off x="7162800" y="3733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8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8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0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0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7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70" grpId="0" animBg="1"/>
      <p:bldP spid="72" grpId="0" animBg="1"/>
      <p:bldP spid="73" grpId="0" animBg="1"/>
      <p:bldP spid="111" grpId="0" animBg="1"/>
      <p:bldP spid="157" grpId="0" animBg="1"/>
      <p:bldP spid="158" grpId="0" animBg="1"/>
      <p:bldP spid="159" grpId="0" animBg="1"/>
      <p:bldP spid="160" grpId="0" animBg="1"/>
      <p:bldP spid="161" grpId="0" animBg="1"/>
      <p:bldP spid="162" grpId="0" animBg="1"/>
      <p:bldP spid="163" grpId="0" animBg="1"/>
      <p:bldP spid="16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Now we look at constraints. </a:t>
            </a:r>
            <a:endParaRPr lang="en-US" dirty="0"/>
          </a:p>
          <a:p>
            <a:pPr lvl="1"/>
            <a:r>
              <a:rPr lang="en-US" dirty="0" smtClean="0"/>
              <a:t>Although not explicitly mentioned in the problem, we assume that </a:t>
            </a:r>
            <a:r>
              <a:rPr lang="en-US" b="1" i="1" dirty="0" smtClean="0"/>
              <a:t>each piece of artwork had to be painted by an artist.</a:t>
            </a:r>
          </a:p>
          <a:p>
            <a:pPr lvl="1"/>
            <a:r>
              <a:rPr lang="en-US" dirty="0" smtClean="0"/>
              <a:t>We also assume that </a:t>
            </a:r>
            <a:r>
              <a:rPr lang="en-US" b="1" i="1" dirty="0" smtClean="0"/>
              <a:t>each piece of artwork was created by exactly one artist</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cxnSp>
        <p:nvCxnSpPr>
          <p:cNvPr id="35" name="Straight Arrow Connector 34"/>
          <p:cNvCxnSpPr/>
          <p:nvPr/>
        </p:nvCxnSpPr>
        <p:spPr>
          <a:xfrm rot="5400000">
            <a:off x="7011591" y="3809603"/>
            <a:ext cx="608806"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7163594" y="3733006"/>
            <a:ext cx="457200"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6172200" y="4038600"/>
            <a:ext cx="301686" cy="369332"/>
          </a:xfrm>
          <a:prstGeom prst="rect">
            <a:avLst/>
          </a:prstGeom>
          <a:noFill/>
        </p:spPr>
        <p:txBody>
          <a:bodyPr wrap="none" rtlCol="0">
            <a:spAutoFit/>
          </a:bodyPr>
          <a:lstStyle/>
          <a:p>
            <a:r>
              <a:rPr lang="en-US" b="1" dirty="0" smtClean="0"/>
              <a:t>1</a:t>
            </a:r>
            <a:endParaRPr lang="en-US" b="1" dirty="0"/>
          </a:p>
        </p:txBody>
      </p:sp>
      <p:sp>
        <p:nvSpPr>
          <p:cNvPr id="51" name="TextBox 50"/>
          <p:cNvSpPr txBox="1"/>
          <p:nvPr/>
        </p:nvSpPr>
        <p:spPr>
          <a:xfrm>
            <a:off x="6934200" y="3581400"/>
            <a:ext cx="336952" cy="369332"/>
          </a:xfrm>
          <a:prstGeom prst="rect">
            <a:avLst/>
          </a:prstGeom>
          <a:noFill/>
        </p:spPr>
        <p:txBody>
          <a:bodyPr wrap="none" rtlCol="0">
            <a:spAutoFit/>
          </a:bodyPr>
          <a:lstStyle/>
          <a:p>
            <a:r>
              <a:rPr lang="en-US" b="1" dirty="0" smtClean="0"/>
              <a:t>N</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Suppose we had several piece of artwork with the same title, and we told them apart by artist?</a:t>
            </a:r>
          </a:p>
          <a:p>
            <a:r>
              <a:rPr lang="en-US" dirty="0" smtClean="0"/>
              <a:t>Example:  “What is Love?” by Cheryl D, “What is Love?” by Joe Brown, etc.</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2</a:t>
            </a:r>
            <a:endParaRPr lang="en-US" b="1"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705600" y="3048000"/>
            <a:ext cx="1371600" cy="457200"/>
          </a:xfrm>
          <a:prstGeom prst="rect">
            <a:avLst/>
          </a:prstGeom>
          <a:solidFill>
            <a:schemeClr val="bg1"/>
          </a:solidFill>
          <a:ln w="9525" cap="sq" cmpd="thinThick">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48" name="Diamond 47"/>
          <p:cNvSpPr/>
          <p:nvPr/>
        </p:nvSpPr>
        <p:spPr>
          <a:xfrm>
            <a:off x="6705600" y="3962400"/>
            <a:ext cx="1371600" cy="914400"/>
          </a:xfrm>
          <a:prstGeom prst="diamond">
            <a:avLst/>
          </a:prstGeom>
          <a:ln/>
        </p:spPr>
        <p:style>
          <a:lnRef idx="2">
            <a:schemeClr val="accent2"/>
          </a:lnRef>
          <a:fillRef idx="1">
            <a:schemeClr val="lt1"/>
          </a:fillRef>
          <a:effectRef idx="0">
            <a:schemeClr val="accent2"/>
          </a:effectRef>
          <a:fontRef idx="minor">
            <a:schemeClr val="dk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49" name="Oval 48"/>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dash" dirty="0" smtClean="0">
                <a:solidFill>
                  <a:schemeClr val="tx1"/>
                </a:solidFill>
              </a:rPr>
              <a:t>title</a:t>
            </a:r>
            <a:endParaRPr lang="en-US" sz="1600" u="dash" dirty="0">
              <a:solidFill>
                <a:schemeClr val="tx1"/>
              </a:solidFill>
            </a:endParaRPr>
          </a:p>
        </p:txBody>
      </p:sp>
      <p:sp>
        <p:nvSpPr>
          <p:cNvPr id="50" name="Frame 49"/>
          <p:cNvSpPr/>
          <p:nvPr/>
        </p:nvSpPr>
        <p:spPr>
          <a:xfrm>
            <a:off x="6705600" y="3048000"/>
            <a:ext cx="1371600" cy="457200"/>
          </a:xfrm>
          <a:prstGeom prst="fram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cxnSp>
        <p:nvCxnSpPr>
          <p:cNvPr id="55" name="Straight Arrow Connector 54"/>
          <p:cNvCxnSpPr/>
          <p:nvPr/>
        </p:nvCxnSpPr>
        <p:spPr>
          <a:xfrm rot="5400000">
            <a:off x="7049691" y="3771503"/>
            <a:ext cx="532606"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cxnSp>
        <p:nvCxnSpPr>
          <p:cNvPr id="56" name="Straight Arrow Connector 55"/>
          <p:cNvCxnSpPr/>
          <p:nvPr/>
        </p:nvCxnSpPr>
        <p:spPr>
          <a:xfrm rot="5400000">
            <a:off x="7163594" y="3733006"/>
            <a:ext cx="457200"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sp>
        <p:nvSpPr>
          <p:cNvPr id="57" name="TextBox 56"/>
          <p:cNvSpPr txBox="1"/>
          <p:nvPr/>
        </p:nvSpPr>
        <p:spPr>
          <a:xfrm>
            <a:off x="6248400" y="4038600"/>
            <a:ext cx="301686" cy="369332"/>
          </a:xfrm>
          <a:prstGeom prst="rect">
            <a:avLst/>
          </a:prstGeom>
          <a:noFill/>
        </p:spPr>
        <p:txBody>
          <a:bodyPr wrap="none" rtlCol="0">
            <a:spAutoFit/>
          </a:bodyPr>
          <a:lstStyle/>
          <a:p>
            <a:r>
              <a:rPr lang="en-US" b="1" dirty="0" smtClean="0"/>
              <a:t>1</a:t>
            </a:r>
            <a:endParaRPr lang="en-US" b="1" dirty="0"/>
          </a:p>
        </p:txBody>
      </p:sp>
      <p:sp>
        <p:nvSpPr>
          <p:cNvPr id="60" name="Flowchart: Decision 59"/>
          <p:cNvSpPr/>
          <p:nvPr/>
        </p:nvSpPr>
        <p:spPr>
          <a:xfrm>
            <a:off x="6781800" y="4038600"/>
            <a:ext cx="1219200" cy="762000"/>
          </a:xfrm>
          <a:prstGeom prst="flowChartDecision">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2514600" y="4126468"/>
            <a:ext cx="386644" cy="369332"/>
          </a:xfrm>
          <a:prstGeom prst="rect">
            <a:avLst/>
          </a:prstGeom>
          <a:noFill/>
        </p:spPr>
        <p:txBody>
          <a:bodyPr wrap="none" rtlCol="0">
            <a:spAutoFit/>
          </a:bodyPr>
          <a:lstStyle/>
          <a:p>
            <a:r>
              <a:rPr lang="en-US" b="1" dirty="0" smtClean="0"/>
              <a:t>M</a:t>
            </a:r>
            <a:endParaRPr lang="en-US" b="1" dirty="0"/>
          </a:p>
        </p:txBody>
      </p:sp>
      <p:sp>
        <p:nvSpPr>
          <p:cNvPr id="62" name="TextBox 61"/>
          <p:cNvSpPr txBox="1"/>
          <p:nvPr/>
        </p:nvSpPr>
        <p:spPr>
          <a:xfrm>
            <a:off x="4343400" y="4126468"/>
            <a:ext cx="336952" cy="369332"/>
          </a:xfrm>
          <a:prstGeom prst="rect">
            <a:avLst/>
          </a:prstGeom>
          <a:noFill/>
        </p:spPr>
        <p:txBody>
          <a:bodyPr wrap="none" rtlCol="0">
            <a:spAutoFit/>
          </a:bodyPr>
          <a:lstStyle/>
          <a:p>
            <a:r>
              <a:rPr lang="en-US" b="1" dirty="0" smtClean="0"/>
              <a:t>N</a:t>
            </a:r>
            <a:endParaRPr lang="en-US" b="1" dirty="0"/>
          </a:p>
        </p:txBody>
      </p:sp>
      <p:sp>
        <p:nvSpPr>
          <p:cNvPr id="63" name="TextBox 62"/>
          <p:cNvSpPr txBox="1"/>
          <p:nvPr/>
        </p:nvSpPr>
        <p:spPr>
          <a:xfrm>
            <a:off x="1295400" y="3745468"/>
            <a:ext cx="386644" cy="369332"/>
          </a:xfrm>
          <a:prstGeom prst="rect">
            <a:avLst/>
          </a:prstGeom>
          <a:noFill/>
        </p:spPr>
        <p:txBody>
          <a:bodyPr wrap="none" rtlCol="0">
            <a:spAutoFit/>
          </a:bodyPr>
          <a:lstStyle/>
          <a:p>
            <a:r>
              <a:rPr lang="en-US" b="1" dirty="0" smtClean="0"/>
              <a:t>M</a:t>
            </a:r>
            <a:endParaRPr lang="en-US" b="1" dirty="0"/>
          </a:p>
        </p:txBody>
      </p:sp>
      <p:sp>
        <p:nvSpPr>
          <p:cNvPr id="64" name="TextBox 63"/>
          <p:cNvSpPr txBox="1"/>
          <p:nvPr/>
        </p:nvSpPr>
        <p:spPr>
          <a:xfrm>
            <a:off x="2438400" y="2971800"/>
            <a:ext cx="336952" cy="369332"/>
          </a:xfrm>
          <a:prstGeom prst="rect">
            <a:avLst/>
          </a:prstGeom>
          <a:noFill/>
        </p:spPr>
        <p:txBody>
          <a:bodyPr wrap="none" rtlCol="0">
            <a:spAutoFit/>
          </a:bodyPr>
          <a:lstStyle/>
          <a:p>
            <a:r>
              <a:rPr lang="en-US" b="1" dirty="0" smtClean="0"/>
              <a:t>N</a:t>
            </a:r>
            <a:endParaRPr lang="en-US" b="1" dirty="0"/>
          </a:p>
        </p:txBody>
      </p:sp>
      <p:sp>
        <p:nvSpPr>
          <p:cNvPr id="71" name="TextBox 70"/>
          <p:cNvSpPr txBox="1"/>
          <p:nvPr/>
        </p:nvSpPr>
        <p:spPr>
          <a:xfrm>
            <a:off x="6248400" y="2983468"/>
            <a:ext cx="336952" cy="369332"/>
          </a:xfrm>
          <a:prstGeom prst="rect">
            <a:avLst/>
          </a:prstGeom>
          <a:noFill/>
        </p:spPr>
        <p:txBody>
          <a:bodyPr wrap="none" rtlCol="0">
            <a:spAutoFit/>
          </a:bodyPr>
          <a:lstStyle/>
          <a:p>
            <a:r>
              <a:rPr lang="en-US" b="1" dirty="0" smtClean="0"/>
              <a:t>N</a:t>
            </a:r>
            <a:endParaRPr lang="en-US" b="1" dirty="0"/>
          </a:p>
        </p:txBody>
      </p:sp>
      <p:sp>
        <p:nvSpPr>
          <p:cNvPr id="74" name="TextBox 73"/>
          <p:cNvSpPr txBox="1"/>
          <p:nvPr/>
        </p:nvSpPr>
        <p:spPr>
          <a:xfrm>
            <a:off x="4422714" y="2971800"/>
            <a:ext cx="386644" cy="369332"/>
          </a:xfrm>
          <a:prstGeom prst="rect">
            <a:avLst/>
          </a:prstGeom>
          <a:noFill/>
        </p:spPr>
        <p:txBody>
          <a:bodyPr wrap="none" rtlCol="0">
            <a:spAutoFit/>
          </a:bodyPr>
          <a:lstStyle/>
          <a:p>
            <a:r>
              <a:rPr lang="en-US" b="1" dirty="0" smtClean="0"/>
              <a:t>M</a:t>
            </a:r>
            <a:endParaRPr lang="en-US" b="1" dirty="0"/>
          </a:p>
        </p:txBody>
      </p:sp>
      <p:sp>
        <p:nvSpPr>
          <p:cNvPr id="76" name="TextBox 75"/>
          <p:cNvSpPr txBox="1"/>
          <p:nvPr/>
        </p:nvSpPr>
        <p:spPr>
          <a:xfrm>
            <a:off x="6934200" y="3505200"/>
            <a:ext cx="336952" cy="369332"/>
          </a:xfrm>
          <a:prstGeom prst="rect">
            <a:avLst/>
          </a:prstGeom>
          <a:noFill/>
        </p:spPr>
        <p:txBody>
          <a:bodyPr wrap="none" rtlCol="0">
            <a:spAutoFit/>
          </a:bodyPr>
          <a:lstStyle/>
          <a:p>
            <a:r>
              <a:rPr lang="en-US" b="1" dirty="0" smtClean="0"/>
              <a:t>N</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2" grpId="0" animBg="1"/>
      <p:bldP spid="112" grpId="0" animBg="1"/>
      <p:bldP spid="47" grpId="0" animBg="1"/>
      <p:bldP spid="48" grpId="0" animBg="1"/>
      <p:bldP spid="4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990600"/>
          <a:ext cx="4364355" cy="370840"/>
        </p:xfrm>
        <a:graphic>
          <a:graphicData uri="http://schemas.openxmlformats.org/drawingml/2006/table">
            <a:tbl>
              <a:tblPr firstRow="1" bandRow="1">
                <a:tableStyleId>{D7AC3CCA-C797-4891-BE02-D94E43425B78}</a:tableStyleId>
              </a:tblPr>
              <a:tblGrid>
                <a:gridCol w="1016000"/>
                <a:gridCol w="1316355"/>
                <a:gridCol w="1016000"/>
                <a:gridCol w="1016000"/>
              </a:tblGrid>
              <a:tr h="370840">
                <a:tc>
                  <a:txBody>
                    <a:bodyPr/>
                    <a:lstStyle/>
                    <a:p>
                      <a:r>
                        <a:rPr lang="en-US" u="sng" dirty="0" smtClean="0"/>
                        <a:t>Name</a:t>
                      </a:r>
                      <a:endParaRPr lang="en-US" u="sng" dirty="0"/>
                    </a:p>
                  </a:txBody>
                  <a:tcPr/>
                </a:tc>
                <a:tc>
                  <a:txBody>
                    <a:bodyPr/>
                    <a:lstStyle/>
                    <a:p>
                      <a:r>
                        <a:rPr lang="en-US" dirty="0" err="1" smtClean="0"/>
                        <a:t>Birth_Place</a:t>
                      </a:r>
                      <a:endParaRPr lang="en-US" dirty="0"/>
                    </a:p>
                  </a:txBody>
                  <a:tcPr/>
                </a:tc>
                <a:tc>
                  <a:txBody>
                    <a:bodyPr/>
                    <a:lstStyle/>
                    <a:p>
                      <a:r>
                        <a:rPr lang="en-US" dirty="0" smtClean="0"/>
                        <a:t>Age</a:t>
                      </a:r>
                      <a:endParaRPr lang="en-US" dirty="0"/>
                    </a:p>
                  </a:txBody>
                  <a:tcPr/>
                </a:tc>
                <a:tc>
                  <a:txBody>
                    <a:bodyPr/>
                    <a:lstStyle/>
                    <a:p>
                      <a:r>
                        <a:rPr lang="en-US" dirty="0" smtClean="0"/>
                        <a:t>Style</a:t>
                      </a:r>
                      <a:endParaRPr lang="en-US" dirty="0"/>
                    </a:p>
                  </a:txBody>
                  <a:tcPr/>
                </a:tc>
              </a:tr>
            </a:tbl>
          </a:graphicData>
        </a:graphic>
      </p:graphicFrame>
      <p:sp>
        <p:nvSpPr>
          <p:cNvPr id="5" name="TextBox 4"/>
          <p:cNvSpPr txBox="1"/>
          <p:nvPr/>
        </p:nvSpPr>
        <p:spPr>
          <a:xfrm>
            <a:off x="838200" y="609600"/>
            <a:ext cx="847027" cy="369332"/>
          </a:xfrm>
          <a:prstGeom prst="rect">
            <a:avLst/>
          </a:prstGeom>
          <a:noFill/>
        </p:spPr>
        <p:txBody>
          <a:bodyPr wrap="none" rtlCol="0">
            <a:spAutoFit/>
          </a:bodyPr>
          <a:lstStyle/>
          <a:p>
            <a:r>
              <a:rPr lang="en-US" b="1" dirty="0" smtClean="0"/>
              <a:t>ARTIST</a:t>
            </a:r>
            <a:endParaRPr lang="en-US" b="1" dirty="0"/>
          </a:p>
        </p:txBody>
      </p:sp>
      <p:graphicFrame>
        <p:nvGraphicFramePr>
          <p:cNvPr id="15" name="Table 14"/>
          <p:cNvGraphicFramePr>
            <a:graphicFrameLocks noGrp="1"/>
          </p:cNvGraphicFramePr>
          <p:nvPr/>
        </p:nvGraphicFramePr>
        <p:xfrm>
          <a:off x="838200" y="2057400"/>
          <a:ext cx="1016000" cy="370840"/>
        </p:xfrm>
        <a:graphic>
          <a:graphicData uri="http://schemas.openxmlformats.org/drawingml/2006/table">
            <a:tbl>
              <a:tblPr firstRow="1" bandRow="1">
                <a:tableStyleId>{D7AC3CCA-C797-4891-BE02-D94E43425B78}</a:tableStyleId>
              </a:tblPr>
              <a:tblGrid>
                <a:gridCol w="1016000"/>
              </a:tblGrid>
              <a:tr h="370840">
                <a:tc>
                  <a:txBody>
                    <a:bodyPr/>
                    <a:lstStyle/>
                    <a:p>
                      <a:r>
                        <a:rPr lang="en-US" u="sng" dirty="0" smtClean="0"/>
                        <a:t>Name</a:t>
                      </a:r>
                      <a:endParaRPr lang="en-US" u="sng" dirty="0"/>
                    </a:p>
                  </a:txBody>
                  <a:tcPr/>
                </a:tc>
              </a:tr>
            </a:tbl>
          </a:graphicData>
        </a:graphic>
      </p:graphicFrame>
      <p:sp>
        <p:nvSpPr>
          <p:cNvPr id="16" name="TextBox 15"/>
          <p:cNvSpPr txBox="1"/>
          <p:nvPr/>
        </p:nvSpPr>
        <p:spPr>
          <a:xfrm>
            <a:off x="838200" y="1676400"/>
            <a:ext cx="889346" cy="369332"/>
          </a:xfrm>
          <a:prstGeom prst="rect">
            <a:avLst/>
          </a:prstGeom>
          <a:noFill/>
        </p:spPr>
        <p:txBody>
          <a:bodyPr wrap="none" rtlCol="0">
            <a:spAutoFit/>
          </a:bodyPr>
          <a:lstStyle/>
          <a:p>
            <a:r>
              <a:rPr lang="en-US" b="1" dirty="0" smtClean="0"/>
              <a:t>GROUP</a:t>
            </a:r>
            <a:endParaRPr lang="en-US" b="1" dirty="0"/>
          </a:p>
        </p:txBody>
      </p:sp>
      <p:graphicFrame>
        <p:nvGraphicFramePr>
          <p:cNvPr id="17" name="Table 16"/>
          <p:cNvGraphicFramePr>
            <a:graphicFrameLocks noGrp="1"/>
          </p:cNvGraphicFramePr>
          <p:nvPr/>
        </p:nvGraphicFramePr>
        <p:xfrm>
          <a:off x="838200" y="3200400"/>
          <a:ext cx="4064000" cy="370840"/>
        </p:xfrm>
        <a:graphic>
          <a:graphicData uri="http://schemas.openxmlformats.org/drawingml/2006/table">
            <a:tbl>
              <a:tblPr firstRow="1" bandRow="1">
                <a:tableStyleId>{D7AC3CCA-C797-4891-BE02-D94E43425B78}</a:tableStyleId>
              </a:tblPr>
              <a:tblGrid>
                <a:gridCol w="1016000"/>
                <a:gridCol w="1016000"/>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c>
                  <a:txBody>
                    <a:bodyPr/>
                    <a:lstStyle/>
                    <a:p>
                      <a:r>
                        <a:rPr lang="en-US" dirty="0" smtClean="0"/>
                        <a:t>Address</a:t>
                      </a:r>
                      <a:endParaRPr lang="en-US" dirty="0"/>
                    </a:p>
                  </a:txBody>
                  <a:tcPr/>
                </a:tc>
                <a:tc>
                  <a:txBody>
                    <a:bodyPr/>
                    <a:lstStyle/>
                    <a:p>
                      <a:r>
                        <a:rPr lang="en-US" dirty="0" smtClean="0"/>
                        <a:t>Amount</a:t>
                      </a:r>
                      <a:endParaRPr lang="en-US" dirty="0"/>
                    </a:p>
                  </a:txBody>
                  <a:tcPr/>
                </a:tc>
              </a:tr>
            </a:tbl>
          </a:graphicData>
        </a:graphic>
      </p:graphicFrame>
      <p:sp>
        <p:nvSpPr>
          <p:cNvPr id="18" name="TextBox 17"/>
          <p:cNvSpPr txBox="1"/>
          <p:nvPr/>
        </p:nvSpPr>
        <p:spPr>
          <a:xfrm>
            <a:off x="838200" y="2819400"/>
            <a:ext cx="1271054" cy="369332"/>
          </a:xfrm>
          <a:prstGeom prst="rect">
            <a:avLst/>
          </a:prstGeom>
          <a:noFill/>
        </p:spPr>
        <p:txBody>
          <a:bodyPr wrap="none" rtlCol="0">
            <a:spAutoFit/>
          </a:bodyPr>
          <a:lstStyle/>
          <a:p>
            <a:r>
              <a:rPr lang="en-US" b="1" dirty="0" smtClean="0"/>
              <a:t>CUSTOMER</a:t>
            </a:r>
            <a:endParaRPr lang="en-US" b="1" dirty="0"/>
          </a:p>
        </p:txBody>
      </p:sp>
      <p:graphicFrame>
        <p:nvGraphicFramePr>
          <p:cNvPr id="19" name="Table 18"/>
          <p:cNvGraphicFramePr>
            <a:graphicFrameLocks noGrp="1"/>
          </p:cNvGraphicFramePr>
          <p:nvPr/>
        </p:nvGraphicFramePr>
        <p:xfrm>
          <a:off x="838200" y="4963160"/>
          <a:ext cx="5080000" cy="370840"/>
        </p:xfrm>
        <a:graphic>
          <a:graphicData uri="http://schemas.openxmlformats.org/drawingml/2006/table">
            <a:tbl>
              <a:tblPr firstRow="1" bandRow="1">
                <a:tableStyleId>{D7AC3CCA-C797-4891-BE02-D94E43425B78}</a:tableStyleId>
              </a:tblPr>
              <a:tblGrid>
                <a:gridCol w="1016000"/>
                <a:gridCol w="1016000"/>
                <a:gridCol w="1016000"/>
                <a:gridCol w="1016000"/>
                <a:gridCol w="1016000"/>
              </a:tblGrid>
              <a:tr h="370840">
                <a:tc>
                  <a:txBody>
                    <a:bodyPr/>
                    <a:lstStyle/>
                    <a:p>
                      <a:r>
                        <a:rPr lang="en-US" u="sng" dirty="0" err="1" smtClean="0"/>
                        <a:t>Artist_N</a:t>
                      </a:r>
                      <a:endParaRPr lang="en-US" u="sng" dirty="0"/>
                    </a:p>
                  </a:txBody>
                  <a:tcPr/>
                </a:tc>
                <a:tc>
                  <a:txBody>
                    <a:bodyPr/>
                    <a:lstStyle/>
                    <a:p>
                      <a:r>
                        <a:rPr lang="en-US" u="sng" dirty="0" smtClean="0"/>
                        <a:t>Title</a:t>
                      </a:r>
                      <a:endParaRPr lang="en-US" u="sng" dirty="0"/>
                    </a:p>
                  </a:txBody>
                  <a:tcPr/>
                </a:tc>
                <a:tc>
                  <a:txBody>
                    <a:bodyPr/>
                    <a:lstStyle/>
                    <a:p>
                      <a:r>
                        <a:rPr lang="en-US" dirty="0" smtClean="0"/>
                        <a:t>Price</a:t>
                      </a:r>
                      <a:endParaRPr lang="en-US" dirty="0"/>
                    </a:p>
                  </a:txBody>
                  <a:tcPr/>
                </a:tc>
                <a:tc>
                  <a:txBody>
                    <a:bodyPr/>
                    <a:lstStyle/>
                    <a:p>
                      <a:r>
                        <a:rPr lang="en-US" dirty="0" smtClean="0"/>
                        <a:t>Type</a:t>
                      </a:r>
                      <a:endParaRPr lang="en-US" dirty="0"/>
                    </a:p>
                  </a:txBody>
                  <a:tcPr/>
                </a:tc>
                <a:tc>
                  <a:txBody>
                    <a:bodyPr/>
                    <a:lstStyle/>
                    <a:p>
                      <a:r>
                        <a:rPr lang="en-US" dirty="0" smtClean="0"/>
                        <a:t>Year</a:t>
                      </a:r>
                      <a:endParaRPr lang="en-US" dirty="0"/>
                    </a:p>
                  </a:txBody>
                  <a:tcPr/>
                </a:tc>
              </a:tr>
            </a:tbl>
          </a:graphicData>
        </a:graphic>
      </p:graphicFrame>
      <p:sp>
        <p:nvSpPr>
          <p:cNvPr id="20" name="TextBox 19"/>
          <p:cNvSpPr txBox="1"/>
          <p:nvPr/>
        </p:nvSpPr>
        <p:spPr>
          <a:xfrm>
            <a:off x="838200" y="4582160"/>
            <a:ext cx="1184683" cy="369332"/>
          </a:xfrm>
          <a:prstGeom prst="rect">
            <a:avLst/>
          </a:prstGeom>
          <a:noFill/>
        </p:spPr>
        <p:txBody>
          <a:bodyPr wrap="none" rtlCol="0">
            <a:spAutoFit/>
          </a:bodyPr>
          <a:lstStyle/>
          <a:p>
            <a:r>
              <a:rPr lang="en-US" b="1" dirty="0" smtClean="0"/>
              <a:t>ARTWORK</a:t>
            </a:r>
            <a:endParaRPr lang="en-US" b="1" dirty="0"/>
          </a:p>
        </p:txBody>
      </p:sp>
      <p:sp>
        <p:nvSpPr>
          <p:cNvPr id="21" name="TextBox 20"/>
          <p:cNvSpPr txBox="1"/>
          <p:nvPr/>
        </p:nvSpPr>
        <p:spPr>
          <a:xfrm>
            <a:off x="304800" y="152400"/>
            <a:ext cx="2964209" cy="461665"/>
          </a:xfrm>
          <a:prstGeom prst="rect">
            <a:avLst/>
          </a:prstGeom>
          <a:noFill/>
        </p:spPr>
        <p:txBody>
          <a:bodyPr wrap="none" rtlCol="0">
            <a:spAutoFit/>
          </a:bodyPr>
          <a:lstStyle/>
          <a:p>
            <a:r>
              <a:rPr lang="en-US" sz="2400" b="1" dirty="0" smtClean="0">
                <a:solidFill>
                  <a:srgbClr val="FF0000"/>
                </a:solidFill>
              </a:rPr>
              <a:t>STEP1: Strong Entities</a:t>
            </a:r>
            <a:endParaRPr lang="en-US" b="1" dirty="0">
              <a:solidFill>
                <a:srgbClr val="FF0000"/>
              </a:solidFill>
            </a:endParaRPr>
          </a:p>
        </p:txBody>
      </p:sp>
      <p:sp>
        <p:nvSpPr>
          <p:cNvPr id="22" name="TextBox 21"/>
          <p:cNvSpPr txBox="1"/>
          <p:nvPr/>
        </p:nvSpPr>
        <p:spPr>
          <a:xfrm>
            <a:off x="304800" y="3962400"/>
            <a:ext cx="2852832" cy="461665"/>
          </a:xfrm>
          <a:prstGeom prst="rect">
            <a:avLst/>
          </a:prstGeom>
          <a:noFill/>
        </p:spPr>
        <p:txBody>
          <a:bodyPr wrap="none" rtlCol="0">
            <a:spAutoFit/>
          </a:bodyPr>
          <a:lstStyle/>
          <a:p>
            <a:r>
              <a:rPr lang="en-US" sz="2400" b="1" dirty="0" smtClean="0">
                <a:solidFill>
                  <a:srgbClr val="FF0000"/>
                </a:solidFill>
              </a:rPr>
              <a:t>STEP1: Weak Entities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990600"/>
          <a:ext cx="4364355" cy="370840"/>
        </p:xfrm>
        <a:graphic>
          <a:graphicData uri="http://schemas.openxmlformats.org/drawingml/2006/table">
            <a:tbl>
              <a:tblPr firstRow="1" bandRow="1">
                <a:tableStyleId>{D7AC3CCA-C797-4891-BE02-D94E43425B78}</a:tableStyleId>
              </a:tblPr>
              <a:tblGrid>
                <a:gridCol w="1016000"/>
                <a:gridCol w="1316355"/>
                <a:gridCol w="1016000"/>
                <a:gridCol w="1016000"/>
              </a:tblGrid>
              <a:tr h="370840">
                <a:tc>
                  <a:txBody>
                    <a:bodyPr/>
                    <a:lstStyle/>
                    <a:p>
                      <a:r>
                        <a:rPr lang="en-US" u="sng" dirty="0" smtClean="0"/>
                        <a:t>Name</a:t>
                      </a:r>
                      <a:endParaRPr lang="en-US" u="sng" dirty="0"/>
                    </a:p>
                  </a:txBody>
                  <a:tcPr/>
                </a:tc>
                <a:tc>
                  <a:txBody>
                    <a:bodyPr/>
                    <a:lstStyle/>
                    <a:p>
                      <a:r>
                        <a:rPr lang="en-US" dirty="0" err="1" smtClean="0"/>
                        <a:t>Birth_Place</a:t>
                      </a:r>
                      <a:endParaRPr lang="en-US" dirty="0"/>
                    </a:p>
                  </a:txBody>
                  <a:tcPr/>
                </a:tc>
                <a:tc>
                  <a:txBody>
                    <a:bodyPr/>
                    <a:lstStyle/>
                    <a:p>
                      <a:r>
                        <a:rPr lang="en-US" dirty="0" smtClean="0"/>
                        <a:t>Age</a:t>
                      </a:r>
                      <a:endParaRPr lang="en-US" dirty="0"/>
                    </a:p>
                  </a:txBody>
                  <a:tcPr/>
                </a:tc>
                <a:tc>
                  <a:txBody>
                    <a:bodyPr/>
                    <a:lstStyle/>
                    <a:p>
                      <a:r>
                        <a:rPr lang="en-US" dirty="0" smtClean="0"/>
                        <a:t>Style</a:t>
                      </a:r>
                      <a:endParaRPr lang="en-US" dirty="0"/>
                    </a:p>
                  </a:txBody>
                  <a:tcPr/>
                </a:tc>
              </a:tr>
            </a:tbl>
          </a:graphicData>
        </a:graphic>
      </p:graphicFrame>
      <p:sp>
        <p:nvSpPr>
          <p:cNvPr id="5" name="TextBox 4"/>
          <p:cNvSpPr txBox="1"/>
          <p:nvPr/>
        </p:nvSpPr>
        <p:spPr>
          <a:xfrm>
            <a:off x="838200" y="609600"/>
            <a:ext cx="847027" cy="369332"/>
          </a:xfrm>
          <a:prstGeom prst="rect">
            <a:avLst/>
          </a:prstGeom>
          <a:noFill/>
        </p:spPr>
        <p:txBody>
          <a:bodyPr wrap="none" rtlCol="0">
            <a:spAutoFit/>
          </a:bodyPr>
          <a:lstStyle/>
          <a:p>
            <a:r>
              <a:rPr lang="en-US" b="1" dirty="0" smtClean="0"/>
              <a:t>ARTIST</a:t>
            </a:r>
            <a:endParaRPr lang="en-US" b="1" dirty="0"/>
          </a:p>
        </p:txBody>
      </p:sp>
      <p:graphicFrame>
        <p:nvGraphicFramePr>
          <p:cNvPr id="15" name="Table 14"/>
          <p:cNvGraphicFramePr>
            <a:graphicFrameLocks noGrp="1"/>
          </p:cNvGraphicFramePr>
          <p:nvPr/>
        </p:nvGraphicFramePr>
        <p:xfrm>
          <a:off x="838200" y="1828800"/>
          <a:ext cx="1016000" cy="370840"/>
        </p:xfrm>
        <a:graphic>
          <a:graphicData uri="http://schemas.openxmlformats.org/drawingml/2006/table">
            <a:tbl>
              <a:tblPr firstRow="1" bandRow="1">
                <a:tableStyleId>{D7AC3CCA-C797-4891-BE02-D94E43425B78}</a:tableStyleId>
              </a:tblPr>
              <a:tblGrid>
                <a:gridCol w="1016000"/>
              </a:tblGrid>
              <a:tr h="370840">
                <a:tc>
                  <a:txBody>
                    <a:bodyPr/>
                    <a:lstStyle/>
                    <a:p>
                      <a:r>
                        <a:rPr lang="en-US" u="sng" dirty="0" smtClean="0"/>
                        <a:t>Name</a:t>
                      </a:r>
                      <a:endParaRPr lang="en-US" u="sng" dirty="0"/>
                    </a:p>
                  </a:txBody>
                  <a:tcPr/>
                </a:tc>
              </a:tr>
            </a:tbl>
          </a:graphicData>
        </a:graphic>
      </p:graphicFrame>
      <p:sp>
        <p:nvSpPr>
          <p:cNvPr id="16" name="TextBox 15"/>
          <p:cNvSpPr txBox="1"/>
          <p:nvPr/>
        </p:nvSpPr>
        <p:spPr>
          <a:xfrm>
            <a:off x="838200" y="1447800"/>
            <a:ext cx="889346" cy="369332"/>
          </a:xfrm>
          <a:prstGeom prst="rect">
            <a:avLst/>
          </a:prstGeom>
          <a:noFill/>
        </p:spPr>
        <p:txBody>
          <a:bodyPr wrap="none" rtlCol="0">
            <a:spAutoFit/>
          </a:bodyPr>
          <a:lstStyle/>
          <a:p>
            <a:r>
              <a:rPr lang="en-US" b="1" dirty="0" smtClean="0"/>
              <a:t>GROUP</a:t>
            </a:r>
            <a:endParaRPr lang="en-US" b="1" dirty="0"/>
          </a:p>
        </p:txBody>
      </p:sp>
      <p:graphicFrame>
        <p:nvGraphicFramePr>
          <p:cNvPr id="17" name="Table 16"/>
          <p:cNvGraphicFramePr>
            <a:graphicFrameLocks noGrp="1"/>
          </p:cNvGraphicFramePr>
          <p:nvPr/>
        </p:nvGraphicFramePr>
        <p:xfrm>
          <a:off x="838200" y="2743200"/>
          <a:ext cx="4064000" cy="370840"/>
        </p:xfrm>
        <a:graphic>
          <a:graphicData uri="http://schemas.openxmlformats.org/drawingml/2006/table">
            <a:tbl>
              <a:tblPr firstRow="1" bandRow="1">
                <a:tableStyleId>{D7AC3CCA-C797-4891-BE02-D94E43425B78}</a:tableStyleId>
              </a:tblPr>
              <a:tblGrid>
                <a:gridCol w="1016000"/>
                <a:gridCol w="1016000"/>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c>
                  <a:txBody>
                    <a:bodyPr/>
                    <a:lstStyle/>
                    <a:p>
                      <a:r>
                        <a:rPr lang="en-US" dirty="0" smtClean="0"/>
                        <a:t>Address</a:t>
                      </a:r>
                      <a:endParaRPr lang="en-US" dirty="0"/>
                    </a:p>
                  </a:txBody>
                  <a:tcPr/>
                </a:tc>
                <a:tc>
                  <a:txBody>
                    <a:bodyPr/>
                    <a:lstStyle/>
                    <a:p>
                      <a:r>
                        <a:rPr lang="en-US" dirty="0" smtClean="0"/>
                        <a:t>Amount</a:t>
                      </a:r>
                      <a:endParaRPr lang="en-US" dirty="0"/>
                    </a:p>
                  </a:txBody>
                  <a:tcPr/>
                </a:tc>
              </a:tr>
            </a:tbl>
          </a:graphicData>
        </a:graphic>
      </p:graphicFrame>
      <p:sp>
        <p:nvSpPr>
          <p:cNvPr id="18" name="TextBox 17"/>
          <p:cNvSpPr txBox="1"/>
          <p:nvPr/>
        </p:nvSpPr>
        <p:spPr>
          <a:xfrm>
            <a:off x="838200" y="2362200"/>
            <a:ext cx="1271054" cy="369332"/>
          </a:xfrm>
          <a:prstGeom prst="rect">
            <a:avLst/>
          </a:prstGeom>
          <a:noFill/>
        </p:spPr>
        <p:txBody>
          <a:bodyPr wrap="none" rtlCol="0">
            <a:spAutoFit/>
          </a:bodyPr>
          <a:lstStyle/>
          <a:p>
            <a:r>
              <a:rPr lang="en-US" b="1" dirty="0" smtClean="0"/>
              <a:t>CUSTOMER</a:t>
            </a:r>
            <a:endParaRPr lang="en-US" b="1" dirty="0"/>
          </a:p>
        </p:txBody>
      </p:sp>
      <p:graphicFrame>
        <p:nvGraphicFramePr>
          <p:cNvPr id="19" name="Table 18"/>
          <p:cNvGraphicFramePr>
            <a:graphicFrameLocks noGrp="1"/>
          </p:cNvGraphicFramePr>
          <p:nvPr/>
        </p:nvGraphicFramePr>
        <p:xfrm>
          <a:off x="838200" y="3657600"/>
          <a:ext cx="5334000" cy="370840"/>
        </p:xfrm>
        <a:graphic>
          <a:graphicData uri="http://schemas.openxmlformats.org/drawingml/2006/table">
            <a:tbl>
              <a:tblPr firstRow="1" bandRow="1">
                <a:tableStyleId>{D7AC3CCA-C797-4891-BE02-D94E43425B78}</a:tableStyleId>
              </a:tblPr>
              <a:tblGrid>
                <a:gridCol w="1066800"/>
                <a:gridCol w="1066800"/>
                <a:gridCol w="1066800"/>
                <a:gridCol w="1066800"/>
                <a:gridCol w="1066800"/>
              </a:tblGrid>
              <a:tr h="370840">
                <a:tc>
                  <a:txBody>
                    <a:bodyPr/>
                    <a:lstStyle/>
                    <a:p>
                      <a:r>
                        <a:rPr lang="en-US" u="sng" dirty="0" err="1" smtClean="0"/>
                        <a:t>Artist_N</a:t>
                      </a:r>
                      <a:endParaRPr lang="en-US" u="sng" dirty="0"/>
                    </a:p>
                  </a:txBody>
                  <a:tcPr/>
                </a:tc>
                <a:tc>
                  <a:txBody>
                    <a:bodyPr/>
                    <a:lstStyle/>
                    <a:p>
                      <a:r>
                        <a:rPr lang="en-US" u="sng" dirty="0" smtClean="0"/>
                        <a:t>Title</a:t>
                      </a:r>
                      <a:endParaRPr lang="en-US" u="sng" dirty="0"/>
                    </a:p>
                  </a:txBody>
                  <a:tcPr/>
                </a:tc>
                <a:tc>
                  <a:txBody>
                    <a:bodyPr/>
                    <a:lstStyle/>
                    <a:p>
                      <a:r>
                        <a:rPr lang="en-US" dirty="0" smtClean="0"/>
                        <a:t>Price</a:t>
                      </a:r>
                      <a:endParaRPr lang="en-US" dirty="0"/>
                    </a:p>
                  </a:txBody>
                  <a:tcPr/>
                </a:tc>
                <a:tc>
                  <a:txBody>
                    <a:bodyPr/>
                    <a:lstStyle/>
                    <a:p>
                      <a:r>
                        <a:rPr lang="en-US" dirty="0" smtClean="0"/>
                        <a:t>Type</a:t>
                      </a:r>
                      <a:endParaRPr lang="en-US" dirty="0"/>
                    </a:p>
                  </a:txBody>
                  <a:tcPr/>
                </a:tc>
                <a:tc>
                  <a:txBody>
                    <a:bodyPr/>
                    <a:lstStyle/>
                    <a:p>
                      <a:r>
                        <a:rPr lang="en-US" dirty="0" smtClean="0"/>
                        <a:t>Year</a:t>
                      </a:r>
                      <a:endParaRPr lang="en-US" dirty="0"/>
                    </a:p>
                  </a:txBody>
                  <a:tcPr/>
                </a:tc>
              </a:tr>
            </a:tbl>
          </a:graphicData>
        </a:graphic>
      </p:graphicFrame>
      <p:sp>
        <p:nvSpPr>
          <p:cNvPr id="20" name="TextBox 19"/>
          <p:cNvSpPr txBox="1"/>
          <p:nvPr/>
        </p:nvSpPr>
        <p:spPr>
          <a:xfrm>
            <a:off x="838200" y="3276600"/>
            <a:ext cx="1184683" cy="369332"/>
          </a:xfrm>
          <a:prstGeom prst="rect">
            <a:avLst/>
          </a:prstGeom>
          <a:noFill/>
        </p:spPr>
        <p:txBody>
          <a:bodyPr wrap="none" rtlCol="0">
            <a:spAutoFit/>
          </a:bodyPr>
          <a:lstStyle/>
          <a:p>
            <a:r>
              <a:rPr lang="en-US" b="1" dirty="0" smtClean="0"/>
              <a:t>ARTWORK</a:t>
            </a:r>
            <a:endParaRPr lang="en-US" b="1" dirty="0"/>
          </a:p>
        </p:txBody>
      </p:sp>
      <p:sp>
        <p:nvSpPr>
          <p:cNvPr id="21" name="TextBox 20"/>
          <p:cNvSpPr txBox="1"/>
          <p:nvPr/>
        </p:nvSpPr>
        <p:spPr>
          <a:xfrm>
            <a:off x="304800" y="152400"/>
            <a:ext cx="2913811" cy="461665"/>
          </a:xfrm>
          <a:prstGeom prst="rect">
            <a:avLst/>
          </a:prstGeom>
          <a:noFill/>
        </p:spPr>
        <p:txBody>
          <a:bodyPr wrap="none" rtlCol="0">
            <a:spAutoFit/>
          </a:bodyPr>
          <a:lstStyle/>
          <a:p>
            <a:r>
              <a:rPr lang="en-US" sz="2400" b="1" dirty="0" smtClean="0">
                <a:solidFill>
                  <a:srgbClr val="FF0000"/>
                </a:solidFill>
              </a:rPr>
              <a:t>STEP3: M:N Relations</a:t>
            </a:r>
            <a:endParaRPr lang="en-US" b="1" dirty="0">
              <a:solidFill>
                <a:srgbClr val="FF0000"/>
              </a:solidFill>
            </a:endParaRPr>
          </a:p>
        </p:txBody>
      </p:sp>
      <p:graphicFrame>
        <p:nvGraphicFramePr>
          <p:cNvPr id="24" name="Table 23"/>
          <p:cNvGraphicFramePr>
            <a:graphicFrameLocks noGrp="1"/>
          </p:cNvGraphicFramePr>
          <p:nvPr/>
        </p:nvGraphicFramePr>
        <p:xfrm>
          <a:off x="838200" y="5410200"/>
          <a:ext cx="2209800" cy="370840"/>
        </p:xfrm>
        <a:graphic>
          <a:graphicData uri="http://schemas.openxmlformats.org/drawingml/2006/table">
            <a:tbl>
              <a:tblPr firstRow="1" bandRow="1">
                <a:tableStyleId>{D7AC3CCA-C797-4891-BE02-D94E43425B78}</a:tableStyleId>
              </a:tblPr>
              <a:tblGrid>
                <a:gridCol w="1104900"/>
                <a:gridCol w="1104900"/>
              </a:tblGrid>
              <a:tr h="370840">
                <a:tc>
                  <a:txBody>
                    <a:bodyPr/>
                    <a:lstStyle/>
                    <a:p>
                      <a:r>
                        <a:rPr lang="en-US" u="sng" dirty="0" smtClean="0"/>
                        <a:t>CID</a:t>
                      </a:r>
                      <a:endParaRPr lang="en-US" u="sng" dirty="0"/>
                    </a:p>
                  </a:txBody>
                  <a:tcPr/>
                </a:tc>
                <a:tc>
                  <a:txBody>
                    <a:bodyPr/>
                    <a:lstStyle/>
                    <a:p>
                      <a:r>
                        <a:rPr lang="en-US" u="sng" dirty="0" smtClean="0"/>
                        <a:t>A_Name</a:t>
                      </a:r>
                      <a:endParaRPr lang="en-US" u="sng" dirty="0"/>
                    </a:p>
                  </a:txBody>
                  <a:tcPr/>
                </a:tc>
              </a:tr>
            </a:tbl>
          </a:graphicData>
        </a:graphic>
      </p:graphicFrame>
      <p:sp>
        <p:nvSpPr>
          <p:cNvPr id="25" name="TextBox 24"/>
          <p:cNvSpPr txBox="1"/>
          <p:nvPr/>
        </p:nvSpPr>
        <p:spPr>
          <a:xfrm>
            <a:off x="838200" y="5029200"/>
            <a:ext cx="1078500" cy="369332"/>
          </a:xfrm>
          <a:prstGeom prst="rect">
            <a:avLst/>
          </a:prstGeom>
          <a:noFill/>
        </p:spPr>
        <p:txBody>
          <a:bodyPr wrap="none" rtlCol="0">
            <a:spAutoFit/>
          </a:bodyPr>
          <a:lstStyle/>
          <a:p>
            <a:r>
              <a:rPr lang="en-US" b="1" dirty="0" smtClean="0"/>
              <a:t>LIKE_ART</a:t>
            </a:r>
            <a:endParaRPr lang="en-US" b="1" dirty="0"/>
          </a:p>
        </p:txBody>
      </p:sp>
      <p:graphicFrame>
        <p:nvGraphicFramePr>
          <p:cNvPr id="26" name="Table 25"/>
          <p:cNvGraphicFramePr>
            <a:graphicFrameLocks noGrp="1"/>
          </p:cNvGraphicFramePr>
          <p:nvPr/>
        </p:nvGraphicFramePr>
        <p:xfrm>
          <a:off x="838200" y="6334760"/>
          <a:ext cx="2209800" cy="370840"/>
        </p:xfrm>
        <a:graphic>
          <a:graphicData uri="http://schemas.openxmlformats.org/drawingml/2006/table">
            <a:tbl>
              <a:tblPr firstRow="1" bandRow="1">
                <a:tableStyleId>{D7AC3CCA-C797-4891-BE02-D94E43425B78}</a:tableStyleId>
              </a:tblPr>
              <a:tblGrid>
                <a:gridCol w="1104900"/>
                <a:gridCol w="1104900"/>
              </a:tblGrid>
              <a:tr h="370840">
                <a:tc>
                  <a:txBody>
                    <a:bodyPr/>
                    <a:lstStyle/>
                    <a:p>
                      <a:r>
                        <a:rPr lang="en-US" u="sng" dirty="0" smtClean="0"/>
                        <a:t>CID</a:t>
                      </a:r>
                      <a:endParaRPr lang="en-US" u="sng" dirty="0"/>
                    </a:p>
                  </a:txBody>
                  <a:tcPr/>
                </a:tc>
                <a:tc>
                  <a:txBody>
                    <a:bodyPr/>
                    <a:lstStyle/>
                    <a:p>
                      <a:r>
                        <a:rPr lang="en-US" u="sng" dirty="0" err="1" smtClean="0"/>
                        <a:t>G_Name</a:t>
                      </a:r>
                      <a:endParaRPr lang="en-US" u="sng" dirty="0"/>
                    </a:p>
                  </a:txBody>
                  <a:tcPr/>
                </a:tc>
              </a:tr>
            </a:tbl>
          </a:graphicData>
        </a:graphic>
      </p:graphicFrame>
      <p:sp>
        <p:nvSpPr>
          <p:cNvPr id="27" name="TextBox 26"/>
          <p:cNvSpPr txBox="1"/>
          <p:nvPr/>
        </p:nvSpPr>
        <p:spPr>
          <a:xfrm>
            <a:off x="838200" y="5953760"/>
            <a:ext cx="1402307" cy="369332"/>
          </a:xfrm>
          <a:prstGeom prst="rect">
            <a:avLst/>
          </a:prstGeom>
          <a:noFill/>
        </p:spPr>
        <p:txBody>
          <a:bodyPr wrap="none" rtlCol="0">
            <a:spAutoFit/>
          </a:bodyPr>
          <a:lstStyle/>
          <a:p>
            <a:r>
              <a:rPr lang="en-US" b="1" dirty="0" smtClean="0"/>
              <a:t>LIKE_GROUP</a:t>
            </a:r>
            <a:endParaRPr lang="en-US" b="1" dirty="0"/>
          </a:p>
        </p:txBody>
      </p:sp>
      <p:graphicFrame>
        <p:nvGraphicFramePr>
          <p:cNvPr id="28" name="Table 27"/>
          <p:cNvGraphicFramePr>
            <a:graphicFrameLocks noGrp="1"/>
          </p:cNvGraphicFramePr>
          <p:nvPr/>
        </p:nvGraphicFramePr>
        <p:xfrm>
          <a:off x="838200" y="4517628"/>
          <a:ext cx="2971800" cy="370840"/>
        </p:xfrm>
        <a:graphic>
          <a:graphicData uri="http://schemas.openxmlformats.org/drawingml/2006/table">
            <a:tbl>
              <a:tblPr firstRow="1" bandRow="1">
                <a:tableStyleId>{D7AC3CCA-C797-4891-BE02-D94E43425B78}</a:tableStyleId>
              </a:tblPr>
              <a:tblGrid>
                <a:gridCol w="990600"/>
                <a:gridCol w="990600"/>
                <a:gridCol w="990600"/>
              </a:tblGrid>
              <a:tr h="370840">
                <a:tc>
                  <a:txBody>
                    <a:bodyPr/>
                    <a:lstStyle/>
                    <a:p>
                      <a:r>
                        <a:rPr lang="en-US" u="sng" dirty="0" err="1" smtClean="0"/>
                        <a:t>Artist_N</a:t>
                      </a:r>
                      <a:endParaRPr lang="en-US" u="sng" dirty="0"/>
                    </a:p>
                  </a:txBody>
                  <a:tcPr/>
                </a:tc>
                <a:tc>
                  <a:txBody>
                    <a:bodyPr/>
                    <a:lstStyle/>
                    <a:p>
                      <a:r>
                        <a:rPr lang="en-US" u="sng" dirty="0" smtClean="0"/>
                        <a:t>Title</a:t>
                      </a:r>
                      <a:endParaRPr lang="en-US" u="sng" dirty="0"/>
                    </a:p>
                  </a:txBody>
                  <a:tcPr/>
                </a:tc>
                <a:tc>
                  <a:txBody>
                    <a:bodyPr/>
                    <a:lstStyle/>
                    <a:p>
                      <a:r>
                        <a:rPr lang="en-US" u="sng" dirty="0" smtClean="0"/>
                        <a:t>GName</a:t>
                      </a:r>
                      <a:endParaRPr lang="en-US" u="sng" dirty="0"/>
                    </a:p>
                  </a:txBody>
                  <a:tcPr/>
                </a:tc>
              </a:tr>
            </a:tbl>
          </a:graphicData>
        </a:graphic>
      </p:graphicFrame>
      <p:sp>
        <p:nvSpPr>
          <p:cNvPr id="29" name="TextBox 28"/>
          <p:cNvSpPr txBox="1"/>
          <p:nvPr/>
        </p:nvSpPr>
        <p:spPr>
          <a:xfrm>
            <a:off x="838200" y="4136628"/>
            <a:ext cx="1048685" cy="369332"/>
          </a:xfrm>
          <a:prstGeom prst="rect">
            <a:avLst/>
          </a:prstGeom>
          <a:noFill/>
        </p:spPr>
        <p:txBody>
          <a:bodyPr wrap="none" rtlCol="0">
            <a:spAutoFit/>
          </a:bodyPr>
          <a:lstStyle/>
          <a:p>
            <a:r>
              <a:rPr lang="en-US" b="1" dirty="0" smtClean="0"/>
              <a:t>CLASSIFY</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990600"/>
          <a:ext cx="4364355" cy="370840"/>
        </p:xfrm>
        <a:graphic>
          <a:graphicData uri="http://schemas.openxmlformats.org/drawingml/2006/table">
            <a:tbl>
              <a:tblPr firstRow="1" bandRow="1">
                <a:tableStyleId>{D7AC3CCA-C797-4891-BE02-D94E43425B78}</a:tableStyleId>
              </a:tblPr>
              <a:tblGrid>
                <a:gridCol w="1016000"/>
                <a:gridCol w="1316355"/>
                <a:gridCol w="1016000"/>
                <a:gridCol w="1016000"/>
              </a:tblGrid>
              <a:tr h="370840">
                <a:tc>
                  <a:txBody>
                    <a:bodyPr/>
                    <a:lstStyle/>
                    <a:p>
                      <a:r>
                        <a:rPr lang="en-US" u="sng" dirty="0" smtClean="0"/>
                        <a:t>Name</a:t>
                      </a:r>
                      <a:endParaRPr lang="en-US" u="sng" dirty="0"/>
                    </a:p>
                  </a:txBody>
                  <a:tcPr/>
                </a:tc>
                <a:tc>
                  <a:txBody>
                    <a:bodyPr/>
                    <a:lstStyle/>
                    <a:p>
                      <a:r>
                        <a:rPr lang="en-US" dirty="0" err="1" smtClean="0"/>
                        <a:t>Birth_Place</a:t>
                      </a:r>
                      <a:endParaRPr lang="en-US" dirty="0"/>
                    </a:p>
                  </a:txBody>
                  <a:tcPr/>
                </a:tc>
                <a:tc>
                  <a:txBody>
                    <a:bodyPr/>
                    <a:lstStyle/>
                    <a:p>
                      <a:r>
                        <a:rPr lang="en-US" dirty="0" smtClean="0"/>
                        <a:t>Age</a:t>
                      </a:r>
                      <a:endParaRPr lang="en-US" dirty="0"/>
                    </a:p>
                  </a:txBody>
                  <a:tcPr/>
                </a:tc>
                <a:tc>
                  <a:txBody>
                    <a:bodyPr/>
                    <a:lstStyle/>
                    <a:p>
                      <a:r>
                        <a:rPr lang="en-US" dirty="0" smtClean="0"/>
                        <a:t>Style</a:t>
                      </a:r>
                      <a:endParaRPr lang="en-US" dirty="0"/>
                    </a:p>
                  </a:txBody>
                  <a:tcPr/>
                </a:tc>
              </a:tr>
            </a:tbl>
          </a:graphicData>
        </a:graphic>
      </p:graphicFrame>
      <p:sp>
        <p:nvSpPr>
          <p:cNvPr id="5" name="TextBox 4"/>
          <p:cNvSpPr txBox="1"/>
          <p:nvPr/>
        </p:nvSpPr>
        <p:spPr>
          <a:xfrm>
            <a:off x="838200" y="609600"/>
            <a:ext cx="847027" cy="369332"/>
          </a:xfrm>
          <a:prstGeom prst="rect">
            <a:avLst/>
          </a:prstGeom>
          <a:noFill/>
        </p:spPr>
        <p:txBody>
          <a:bodyPr wrap="none" rtlCol="0">
            <a:spAutoFit/>
          </a:bodyPr>
          <a:lstStyle/>
          <a:p>
            <a:r>
              <a:rPr lang="en-US" b="1" dirty="0" smtClean="0"/>
              <a:t>ARTIST</a:t>
            </a:r>
            <a:endParaRPr lang="en-US" b="1" dirty="0"/>
          </a:p>
        </p:txBody>
      </p:sp>
      <p:graphicFrame>
        <p:nvGraphicFramePr>
          <p:cNvPr id="15" name="Table 14"/>
          <p:cNvGraphicFramePr>
            <a:graphicFrameLocks noGrp="1"/>
          </p:cNvGraphicFramePr>
          <p:nvPr/>
        </p:nvGraphicFramePr>
        <p:xfrm>
          <a:off x="838200" y="1828800"/>
          <a:ext cx="1016000" cy="370840"/>
        </p:xfrm>
        <a:graphic>
          <a:graphicData uri="http://schemas.openxmlformats.org/drawingml/2006/table">
            <a:tbl>
              <a:tblPr firstRow="1" bandRow="1">
                <a:tableStyleId>{D7AC3CCA-C797-4891-BE02-D94E43425B78}</a:tableStyleId>
              </a:tblPr>
              <a:tblGrid>
                <a:gridCol w="1016000"/>
              </a:tblGrid>
              <a:tr h="370840">
                <a:tc>
                  <a:txBody>
                    <a:bodyPr/>
                    <a:lstStyle/>
                    <a:p>
                      <a:r>
                        <a:rPr lang="en-US" u="sng" dirty="0" smtClean="0"/>
                        <a:t>Name</a:t>
                      </a:r>
                      <a:endParaRPr lang="en-US" u="sng" dirty="0"/>
                    </a:p>
                  </a:txBody>
                  <a:tcPr/>
                </a:tc>
              </a:tr>
            </a:tbl>
          </a:graphicData>
        </a:graphic>
      </p:graphicFrame>
      <p:sp>
        <p:nvSpPr>
          <p:cNvPr id="16" name="TextBox 15"/>
          <p:cNvSpPr txBox="1"/>
          <p:nvPr/>
        </p:nvSpPr>
        <p:spPr>
          <a:xfrm>
            <a:off x="838200" y="1447800"/>
            <a:ext cx="889346" cy="369332"/>
          </a:xfrm>
          <a:prstGeom prst="rect">
            <a:avLst/>
          </a:prstGeom>
          <a:noFill/>
        </p:spPr>
        <p:txBody>
          <a:bodyPr wrap="none" rtlCol="0">
            <a:spAutoFit/>
          </a:bodyPr>
          <a:lstStyle/>
          <a:p>
            <a:r>
              <a:rPr lang="en-US" b="1" dirty="0" smtClean="0"/>
              <a:t>GROUP</a:t>
            </a:r>
            <a:endParaRPr lang="en-US" b="1" dirty="0"/>
          </a:p>
        </p:txBody>
      </p:sp>
      <p:graphicFrame>
        <p:nvGraphicFramePr>
          <p:cNvPr id="17" name="Table 16"/>
          <p:cNvGraphicFramePr>
            <a:graphicFrameLocks noGrp="1"/>
          </p:cNvGraphicFramePr>
          <p:nvPr/>
        </p:nvGraphicFramePr>
        <p:xfrm>
          <a:off x="838200" y="2743200"/>
          <a:ext cx="4064000" cy="370840"/>
        </p:xfrm>
        <a:graphic>
          <a:graphicData uri="http://schemas.openxmlformats.org/drawingml/2006/table">
            <a:tbl>
              <a:tblPr firstRow="1" bandRow="1">
                <a:tableStyleId>{D7AC3CCA-C797-4891-BE02-D94E43425B78}</a:tableStyleId>
              </a:tblPr>
              <a:tblGrid>
                <a:gridCol w="1016000"/>
                <a:gridCol w="1016000"/>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c>
                  <a:txBody>
                    <a:bodyPr/>
                    <a:lstStyle/>
                    <a:p>
                      <a:r>
                        <a:rPr lang="en-US" dirty="0" smtClean="0"/>
                        <a:t>Address</a:t>
                      </a:r>
                      <a:endParaRPr lang="en-US" dirty="0"/>
                    </a:p>
                  </a:txBody>
                  <a:tcPr/>
                </a:tc>
                <a:tc>
                  <a:txBody>
                    <a:bodyPr/>
                    <a:lstStyle/>
                    <a:p>
                      <a:r>
                        <a:rPr lang="en-US" dirty="0" smtClean="0"/>
                        <a:t>Amount</a:t>
                      </a:r>
                      <a:endParaRPr lang="en-US" dirty="0"/>
                    </a:p>
                  </a:txBody>
                  <a:tcPr/>
                </a:tc>
              </a:tr>
            </a:tbl>
          </a:graphicData>
        </a:graphic>
      </p:graphicFrame>
      <p:sp>
        <p:nvSpPr>
          <p:cNvPr id="18" name="TextBox 17"/>
          <p:cNvSpPr txBox="1"/>
          <p:nvPr/>
        </p:nvSpPr>
        <p:spPr>
          <a:xfrm>
            <a:off x="838200" y="2362200"/>
            <a:ext cx="1271054" cy="369332"/>
          </a:xfrm>
          <a:prstGeom prst="rect">
            <a:avLst/>
          </a:prstGeom>
          <a:noFill/>
        </p:spPr>
        <p:txBody>
          <a:bodyPr wrap="none" rtlCol="0">
            <a:spAutoFit/>
          </a:bodyPr>
          <a:lstStyle/>
          <a:p>
            <a:r>
              <a:rPr lang="en-US" b="1" dirty="0" smtClean="0"/>
              <a:t>CUSTOMER</a:t>
            </a:r>
            <a:endParaRPr lang="en-US" b="1" dirty="0"/>
          </a:p>
        </p:txBody>
      </p:sp>
      <p:graphicFrame>
        <p:nvGraphicFramePr>
          <p:cNvPr id="19" name="Table 18"/>
          <p:cNvGraphicFramePr>
            <a:graphicFrameLocks noGrp="1"/>
          </p:cNvGraphicFramePr>
          <p:nvPr/>
        </p:nvGraphicFramePr>
        <p:xfrm>
          <a:off x="838200" y="3657600"/>
          <a:ext cx="6400800" cy="370840"/>
        </p:xfrm>
        <a:graphic>
          <a:graphicData uri="http://schemas.openxmlformats.org/drawingml/2006/table">
            <a:tbl>
              <a:tblPr firstRow="1" bandRow="1">
                <a:tableStyleId>{D7AC3CCA-C797-4891-BE02-D94E43425B78}</a:tableStyleId>
              </a:tblPr>
              <a:tblGrid>
                <a:gridCol w="1066800"/>
                <a:gridCol w="1066800"/>
                <a:gridCol w="1066800"/>
                <a:gridCol w="1066800"/>
                <a:gridCol w="1066800"/>
                <a:gridCol w="1066800"/>
              </a:tblGrid>
              <a:tr h="370840">
                <a:tc>
                  <a:txBody>
                    <a:bodyPr/>
                    <a:lstStyle/>
                    <a:p>
                      <a:r>
                        <a:rPr lang="en-US" u="sng" dirty="0" err="1" smtClean="0"/>
                        <a:t>Artist_N</a:t>
                      </a:r>
                      <a:endParaRPr lang="en-US" u="sng" dirty="0"/>
                    </a:p>
                  </a:txBody>
                  <a:tcPr/>
                </a:tc>
                <a:tc>
                  <a:txBody>
                    <a:bodyPr/>
                    <a:lstStyle/>
                    <a:p>
                      <a:r>
                        <a:rPr lang="en-US" u="sng" dirty="0" smtClean="0"/>
                        <a:t>Title</a:t>
                      </a:r>
                      <a:endParaRPr lang="en-US" u="sng" dirty="0"/>
                    </a:p>
                  </a:txBody>
                  <a:tcPr/>
                </a:tc>
                <a:tc>
                  <a:txBody>
                    <a:bodyPr/>
                    <a:lstStyle/>
                    <a:p>
                      <a:r>
                        <a:rPr lang="en-US" dirty="0" smtClean="0"/>
                        <a:t>Price</a:t>
                      </a:r>
                      <a:endParaRPr lang="en-US" dirty="0"/>
                    </a:p>
                  </a:txBody>
                  <a:tcPr/>
                </a:tc>
                <a:tc>
                  <a:txBody>
                    <a:bodyPr/>
                    <a:lstStyle/>
                    <a:p>
                      <a:r>
                        <a:rPr lang="en-US" dirty="0" smtClean="0"/>
                        <a:t>Type</a:t>
                      </a:r>
                      <a:endParaRPr lang="en-US" dirty="0"/>
                    </a:p>
                  </a:txBody>
                  <a:tcPr/>
                </a:tc>
                <a:tc>
                  <a:txBody>
                    <a:bodyPr/>
                    <a:lstStyle/>
                    <a:p>
                      <a:r>
                        <a:rPr lang="en-US" dirty="0" smtClean="0"/>
                        <a:t>Year</a:t>
                      </a:r>
                      <a:endParaRPr lang="en-US" dirty="0"/>
                    </a:p>
                  </a:txBody>
                  <a:tcPr/>
                </a:tc>
                <a:tc>
                  <a:txBody>
                    <a:bodyPr/>
                    <a:lstStyle/>
                    <a:p>
                      <a:r>
                        <a:rPr lang="en-US" dirty="0" smtClean="0"/>
                        <a:t>GName</a:t>
                      </a:r>
                      <a:endParaRPr lang="en-US" dirty="0"/>
                    </a:p>
                  </a:txBody>
                  <a:tcPr/>
                </a:tc>
              </a:tr>
            </a:tbl>
          </a:graphicData>
        </a:graphic>
      </p:graphicFrame>
      <p:sp>
        <p:nvSpPr>
          <p:cNvPr id="20" name="TextBox 19"/>
          <p:cNvSpPr txBox="1"/>
          <p:nvPr/>
        </p:nvSpPr>
        <p:spPr>
          <a:xfrm>
            <a:off x="838200" y="3276600"/>
            <a:ext cx="1184683" cy="369332"/>
          </a:xfrm>
          <a:prstGeom prst="rect">
            <a:avLst/>
          </a:prstGeom>
          <a:noFill/>
        </p:spPr>
        <p:txBody>
          <a:bodyPr wrap="none" rtlCol="0">
            <a:spAutoFit/>
          </a:bodyPr>
          <a:lstStyle/>
          <a:p>
            <a:r>
              <a:rPr lang="en-US" b="1" dirty="0" smtClean="0"/>
              <a:t>ARTWORK</a:t>
            </a:r>
            <a:endParaRPr lang="en-US" b="1" dirty="0"/>
          </a:p>
        </p:txBody>
      </p:sp>
      <p:sp>
        <p:nvSpPr>
          <p:cNvPr id="21" name="TextBox 20"/>
          <p:cNvSpPr txBox="1"/>
          <p:nvPr/>
        </p:nvSpPr>
        <p:spPr>
          <a:xfrm>
            <a:off x="304800" y="152400"/>
            <a:ext cx="3051476" cy="461665"/>
          </a:xfrm>
          <a:prstGeom prst="rect">
            <a:avLst/>
          </a:prstGeom>
          <a:noFill/>
        </p:spPr>
        <p:txBody>
          <a:bodyPr wrap="none" rtlCol="0">
            <a:spAutoFit/>
          </a:bodyPr>
          <a:lstStyle/>
          <a:p>
            <a:r>
              <a:rPr lang="en-US" sz="2400" b="1" dirty="0" smtClean="0">
                <a:solidFill>
                  <a:srgbClr val="FF0000"/>
                </a:solidFill>
              </a:rPr>
              <a:t>Final Relational Model</a:t>
            </a:r>
            <a:endParaRPr lang="en-US" b="1" dirty="0">
              <a:solidFill>
                <a:srgbClr val="FF0000"/>
              </a:solidFill>
            </a:endParaRPr>
          </a:p>
        </p:txBody>
      </p:sp>
      <p:graphicFrame>
        <p:nvGraphicFramePr>
          <p:cNvPr id="24" name="Table 23"/>
          <p:cNvGraphicFramePr>
            <a:graphicFrameLocks noGrp="1"/>
          </p:cNvGraphicFramePr>
          <p:nvPr/>
        </p:nvGraphicFramePr>
        <p:xfrm>
          <a:off x="838200" y="4648200"/>
          <a:ext cx="2209800" cy="370840"/>
        </p:xfrm>
        <a:graphic>
          <a:graphicData uri="http://schemas.openxmlformats.org/drawingml/2006/table">
            <a:tbl>
              <a:tblPr firstRow="1" bandRow="1">
                <a:tableStyleId>{D7AC3CCA-C797-4891-BE02-D94E43425B78}</a:tableStyleId>
              </a:tblPr>
              <a:tblGrid>
                <a:gridCol w="1104900"/>
                <a:gridCol w="1104900"/>
              </a:tblGrid>
              <a:tr h="370840">
                <a:tc>
                  <a:txBody>
                    <a:bodyPr/>
                    <a:lstStyle/>
                    <a:p>
                      <a:r>
                        <a:rPr lang="en-US" u="sng" dirty="0" smtClean="0"/>
                        <a:t>CID</a:t>
                      </a:r>
                      <a:endParaRPr lang="en-US" u="sng" dirty="0"/>
                    </a:p>
                  </a:txBody>
                  <a:tcPr/>
                </a:tc>
                <a:tc>
                  <a:txBody>
                    <a:bodyPr/>
                    <a:lstStyle/>
                    <a:p>
                      <a:r>
                        <a:rPr lang="en-US" u="sng" dirty="0" smtClean="0"/>
                        <a:t>A_Name</a:t>
                      </a:r>
                      <a:endParaRPr lang="en-US" u="sng" dirty="0"/>
                    </a:p>
                  </a:txBody>
                  <a:tcPr/>
                </a:tc>
              </a:tr>
            </a:tbl>
          </a:graphicData>
        </a:graphic>
      </p:graphicFrame>
      <p:sp>
        <p:nvSpPr>
          <p:cNvPr id="25" name="TextBox 24"/>
          <p:cNvSpPr txBox="1"/>
          <p:nvPr/>
        </p:nvSpPr>
        <p:spPr>
          <a:xfrm>
            <a:off x="838200" y="4267200"/>
            <a:ext cx="1078500" cy="369332"/>
          </a:xfrm>
          <a:prstGeom prst="rect">
            <a:avLst/>
          </a:prstGeom>
          <a:noFill/>
        </p:spPr>
        <p:txBody>
          <a:bodyPr wrap="none" rtlCol="0">
            <a:spAutoFit/>
          </a:bodyPr>
          <a:lstStyle/>
          <a:p>
            <a:r>
              <a:rPr lang="en-US" b="1" dirty="0" smtClean="0"/>
              <a:t>LIKE_ART</a:t>
            </a:r>
            <a:endParaRPr lang="en-US" b="1" dirty="0"/>
          </a:p>
        </p:txBody>
      </p:sp>
      <p:graphicFrame>
        <p:nvGraphicFramePr>
          <p:cNvPr id="26" name="Table 25"/>
          <p:cNvGraphicFramePr>
            <a:graphicFrameLocks noGrp="1"/>
          </p:cNvGraphicFramePr>
          <p:nvPr/>
        </p:nvGraphicFramePr>
        <p:xfrm>
          <a:off x="838200" y="5572760"/>
          <a:ext cx="2209800" cy="370840"/>
        </p:xfrm>
        <a:graphic>
          <a:graphicData uri="http://schemas.openxmlformats.org/drawingml/2006/table">
            <a:tbl>
              <a:tblPr firstRow="1" bandRow="1">
                <a:tableStyleId>{D7AC3CCA-C797-4891-BE02-D94E43425B78}</a:tableStyleId>
              </a:tblPr>
              <a:tblGrid>
                <a:gridCol w="1104900"/>
                <a:gridCol w="1104900"/>
              </a:tblGrid>
              <a:tr h="370840">
                <a:tc>
                  <a:txBody>
                    <a:bodyPr/>
                    <a:lstStyle/>
                    <a:p>
                      <a:r>
                        <a:rPr lang="en-US" u="sng" dirty="0" smtClean="0"/>
                        <a:t>CID</a:t>
                      </a:r>
                      <a:endParaRPr lang="en-US" u="sng" dirty="0"/>
                    </a:p>
                  </a:txBody>
                  <a:tcPr/>
                </a:tc>
                <a:tc>
                  <a:txBody>
                    <a:bodyPr/>
                    <a:lstStyle/>
                    <a:p>
                      <a:r>
                        <a:rPr lang="en-US" u="sng" dirty="0" err="1" smtClean="0"/>
                        <a:t>G_Name</a:t>
                      </a:r>
                      <a:endParaRPr lang="en-US" u="sng" dirty="0"/>
                    </a:p>
                  </a:txBody>
                  <a:tcPr/>
                </a:tc>
              </a:tr>
            </a:tbl>
          </a:graphicData>
        </a:graphic>
      </p:graphicFrame>
      <p:sp>
        <p:nvSpPr>
          <p:cNvPr id="27" name="TextBox 26"/>
          <p:cNvSpPr txBox="1"/>
          <p:nvPr/>
        </p:nvSpPr>
        <p:spPr>
          <a:xfrm>
            <a:off x="838200" y="5191760"/>
            <a:ext cx="1402307" cy="369332"/>
          </a:xfrm>
          <a:prstGeom prst="rect">
            <a:avLst/>
          </a:prstGeom>
          <a:noFill/>
        </p:spPr>
        <p:txBody>
          <a:bodyPr wrap="none" rtlCol="0">
            <a:spAutoFit/>
          </a:bodyPr>
          <a:lstStyle/>
          <a:p>
            <a:r>
              <a:rPr lang="en-US" b="1" dirty="0" smtClean="0"/>
              <a:t>LIKE_GROUP</a:t>
            </a:r>
            <a:endParaRPr lang="en-US"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 Diagram</a:t>
            </a:r>
            <a:endParaRPr lang="en-US" b="1" dirty="0"/>
          </a:p>
        </p:txBody>
      </p:sp>
      <p:sp>
        <p:nvSpPr>
          <p:cNvPr id="3" name="Content Placeholder 2"/>
          <p:cNvSpPr>
            <a:spLocks noGrp="1"/>
          </p:cNvSpPr>
          <p:nvPr>
            <p:ph idx="1"/>
          </p:nvPr>
        </p:nvSpPr>
        <p:spPr/>
        <p:txBody>
          <a:bodyPr>
            <a:normAutofit/>
          </a:bodyPr>
          <a:lstStyle/>
          <a:p>
            <a:r>
              <a:rPr lang="en-US" dirty="0" smtClean="0"/>
              <a:t>ER diagram creation steps:</a:t>
            </a:r>
          </a:p>
          <a:p>
            <a:pPr lvl="1"/>
            <a:r>
              <a:rPr lang="en-US" dirty="0" smtClean="0"/>
              <a:t>Identifying and defining the entities  and its attributes.</a:t>
            </a:r>
          </a:p>
          <a:p>
            <a:pPr lvl="1"/>
            <a:r>
              <a:rPr lang="en-US" dirty="0" smtClean="0"/>
              <a:t>Determining all interactions between the entities (</a:t>
            </a:r>
            <a:r>
              <a:rPr lang="en-US" i="1" dirty="0" smtClean="0"/>
              <a:t>relationships</a:t>
            </a:r>
            <a:r>
              <a:rPr lang="en-US" dirty="0" smtClean="0"/>
              <a:t>).</a:t>
            </a:r>
          </a:p>
          <a:p>
            <a:pPr lvl="1"/>
            <a:r>
              <a:rPr lang="en-US" dirty="0" smtClean="0"/>
              <a:t>Analyzing the nature of interactions/determining the cardinality of the relationships</a:t>
            </a:r>
          </a:p>
          <a:p>
            <a:pPr lvl="1"/>
            <a:r>
              <a:rPr lang="en-US" dirty="0" smtClean="0"/>
              <a:t>Creating the ERD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685481" y="519449"/>
            <a:ext cx="7773038" cy="768020"/>
          </a:xfrm>
        </p:spPr>
        <p:txBody>
          <a:bodyPr>
            <a:normAutofit fontScale="90000"/>
          </a:bodyPr>
          <a:lstStyle/>
          <a:p>
            <a:r>
              <a:rPr lang="en-US" sz="3200" dirty="0" smtClean="0"/>
              <a:t/>
            </a:r>
            <a:br>
              <a:rPr lang="en-US" sz="3200" dirty="0" smtClean="0"/>
            </a:br>
            <a:r>
              <a:rPr lang="en-US" sz="3600" b="1" dirty="0" smtClean="0"/>
              <a:t>Summary of Mapping from ER diagram to relational model</a:t>
            </a:r>
          </a:p>
        </p:txBody>
      </p:sp>
      <p:sp>
        <p:nvSpPr>
          <p:cNvPr id="18437" name="Rectangle 3"/>
          <p:cNvSpPr>
            <a:spLocks noGrp="1" noChangeArrowheads="1"/>
          </p:cNvSpPr>
          <p:nvPr>
            <p:ph type="body" idx="1"/>
          </p:nvPr>
        </p:nvSpPr>
        <p:spPr>
          <a:xfrm>
            <a:off x="685482" y="1532852"/>
            <a:ext cx="7981871" cy="4724436"/>
          </a:xfrm>
        </p:spPr>
        <p:txBody>
          <a:bodyPr/>
          <a:lstStyle/>
          <a:p>
            <a:pPr>
              <a:buFont typeface="Zapf Dingbats" charset="2"/>
              <a:buNone/>
            </a:pPr>
            <a:endParaRPr lang="en-US" sz="2500" dirty="0" smtClean="0"/>
          </a:p>
          <a:p>
            <a:pPr>
              <a:buFont typeface="Zapf Dingbats" charset="2"/>
              <a:buNone/>
            </a:pPr>
            <a:r>
              <a:rPr lang="en-US" sz="1800" dirty="0" smtClean="0"/>
              <a:t>                               </a:t>
            </a:r>
            <a:endParaRPr lang="en-US" sz="1800" b="1" dirty="0" smtClean="0">
              <a:solidFill>
                <a:srgbClr val="FF0066"/>
              </a:solidFill>
            </a:endParaRPr>
          </a:p>
        </p:txBody>
      </p:sp>
      <p:sp>
        <p:nvSpPr>
          <p:cNvPr id="18438" name="Text Box 4"/>
          <p:cNvSpPr txBox="1">
            <a:spLocks noChangeArrowheads="1"/>
          </p:cNvSpPr>
          <p:nvPr/>
        </p:nvSpPr>
        <p:spPr bwMode="auto">
          <a:xfrm>
            <a:off x="923009" y="2042741"/>
            <a:ext cx="7392037" cy="3491143"/>
          </a:xfrm>
          <a:prstGeom prst="rect">
            <a:avLst/>
          </a:prstGeom>
          <a:noFill/>
          <a:ln w="9525">
            <a:noFill/>
            <a:miter lim="800000"/>
            <a:headEnd/>
            <a:tailEnd/>
          </a:ln>
        </p:spPr>
        <p:txBody>
          <a:bodyPr wrap="none" lIns="91429" tIns="45715" rIns="91429" bIns="45715">
            <a:spAutoFit/>
          </a:bodyPr>
          <a:lstStyle/>
          <a:p>
            <a:pPr defTabSz="914779"/>
            <a:r>
              <a:rPr lang="en-US" sz="2200" b="1" i="1" dirty="0">
                <a:solidFill>
                  <a:schemeClr val="tx2"/>
                </a:solidFill>
                <a:latin typeface="Times New Roman" pitchFamily="18" charset="0"/>
              </a:rPr>
              <a:t>Table 8.1 Correspondence between ER and Relational Models</a:t>
            </a:r>
            <a:endParaRPr lang="en-US" dirty="0">
              <a:solidFill>
                <a:schemeClr val="tx2"/>
              </a:solidFill>
              <a:latin typeface="Times New Roman" pitchFamily="18" charset="0"/>
            </a:endParaRPr>
          </a:p>
          <a:p>
            <a:pPr defTabSz="914779"/>
            <a:endParaRPr lang="en-US" dirty="0">
              <a:solidFill>
                <a:schemeClr val="tx2"/>
              </a:solidFill>
              <a:latin typeface="Times New Roman" pitchFamily="18" charset="0"/>
            </a:endParaRPr>
          </a:p>
          <a:p>
            <a:pPr defTabSz="914779"/>
            <a:r>
              <a:rPr lang="en-US" b="1" dirty="0">
                <a:solidFill>
                  <a:schemeClr val="tx2"/>
                </a:solidFill>
                <a:latin typeface="Arial" charset="0"/>
              </a:rPr>
              <a:t>ER Model		Relational Model</a:t>
            </a:r>
            <a:endParaRPr lang="en-US" dirty="0">
              <a:solidFill>
                <a:schemeClr val="tx2"/>
              </a:solidFill>
              <a:latin typeface="Times New Roman" pitchFamily="18" charset="0"/>
            </a:endParaRPr>
          </a:p>
          <a:p>
            <a:pPr defTabSz="914779"/>
            <a:r>
              <a:rPr lang="en-US" dirty="0">
                <a:solidFill>
                  <a:schemeClr val="tx2"/>
                </a:solidFill>
                <a:latin typeface="Times New Roman" pitchFamily="18" charset="0"/>
              </a:rPr>
              <a:t>Entity type		“Entity” relation</a:t>
            </a:r>
          </a:p>
          <a:p>
            <a:pPr defTabSz="914779"/>
            <a:r>
              <a:rPr lang="en-US" dirty="0">
                <a:solidFill>
                  <a:schemeClr val="tx2"/>
                </a:solidFill>
                <a:latin typeface="Times New Roman" pitchFamily="18" charset="0"/>
              </a:rPr>
              <a:t>1:1 or 1:N relationship type	Foreign key (or “relationship” relation)</a:t>
            </a:r>
          </a:p>
          <a:p>
            <a:pPr defTabSz="914779"/>
            <a:r>
              <a:rPr lang="en-US" dirty="0">
                <a:solidFill>
                  <a:schemeClr val="tx2"/>
                </a:solidFill>
                <a:latin typeface="Times New Roman" pitchFamily="18" charset="0"/>
              </a:rPr>
              <a:t>M:N relationship type	“Relationship” relation and two foreign keys</a:t>
            </a:r>
          </a:p>
          <a:p>
            <a:pPr defTabSz="914779"/>
            <a:r>
              <a:rPr lang="en-US" i="1" dirty="0">
                <a:solidFill>
                  <a:schemeClr val="tx2"/>
                </a:solidFill>
                <a:latin typeface="Times New Roman" pitchFamily="18" charset="0"/>
              </a:rPr>
              <a:t>n</a:t>
            </a:r>
            <a:r>
              <a:rPr lang="en-US" dirty="0">
                <a:solidFill>
                  <a:schemeClr val="tx2"/>
                </a:solidFill>
                <a:latin typeface="Times New Roman" pitchFamily="18" charset="0"/>
              </a:rPr>
              <a:t>-</a:t>
            </a:r>
            <a:r>
              <a:rPr lang="en-US" dirty="0" err="1">
                <a:solidFill>
                  <a:schemeClr val="tx2"/>
                </a:solidFill>
                <a:latin typeface="Times New Roman" pitchFamily="18" charset="0"/>
              </a:rPr>
              <a:t>ary</a:t>
            </a:r>
            <a:r>
              <a:rPr lang="en-US" dirty="0">
                <a:solidFill>
                  <a:schemeClr val="tx2"/>
                </a:solidFill>
                <a:latin typeface="Times New Roman" pitchFamily="18" charset="0"/>
              </a:rPr>
              <a:t> relationship type	“Relationship” relation and n foreign keys</a:t>
            </a:r>
          </a:p>
          <a:p>
            <a:pPr defTabSz="914779"/>
            <a:r>
              <a:rPr lang="en-US" dirty="0">
                <a:solidFill>
                  <a:schemeClr val="tx2"/>
                </a:solidFill>
                <a:latin typeface="Times New Roman" pitchFamily="18" charset="0"/>
              </a:rPr>
              <a:t>Simple attribute		</a:t>
            </a:r>
            <a:r>
              <a:rPr lang="en-US" dirty="0" err="1">
                <a:solidFill>
                  <a:schemeClr val="tx2"/>
                </a:solidFill>
                <a:latin typeface="Times New Roman" pitchFamily="18" charset="0"/>
              </a:rPr>
              <a:t>Attribute</a:t>
            </a:r>
            <a:endParaRPr lang="en-US" dirty="0">
              <a:solidFill>
                <a:schemeClr val="tx2"/>
              </a:solidFill>
              <a:latin typeface="Times New Roman" pitchFamily="18" charset="0"/>
            </a:endParaRPr>
          </a:p>
          <a:p>
            <a:pPr defTabSz="914779"/>
            <a:r>
              <a:rPr lang="en-US" dirty="0">
                <a:solidFill>
                  <a:schemeClr val="tx2"/>
                </a:solidFill>
                <a:latin typeface="Times New Roman" pitchFamily="18" charset="0"/>
              </a:rPr>
              <a:t>Composite attribute		Set of simple component attributes</a:t>
            </a:r>
          </a:p>
          <a:p>
            <a:pPr defTabSz="914779"/>
            <a:r>
              <a:rPr lang="en-US" dirty="0" err="1">
                <a:solidFill>
                  <a:schemeClr val="tx2"/>
                </a:solidFill>
                <a:latin typeface="Times New Roman" pitchFamily="18" charset="0"/>
              </a:rPr>
              <a:t>Multivalued</a:t>
            </a:r>
            <a:r>
              <a:rPr lang="en-US" dirty="0">
                <a:solidFill>
                  <a:schemeClr val="tx2"/>
                </a:solidFill>
                <a:latin typeface="Times New Roman" pitchFamily="18" charset="0"/>
              </a:rPr>
              <a:t> attribute	Relation and foreign key</a:t>
            </a:r>
          </a:p>
          <a:p>
            <a:pPr defTabSz="914779"/>
            <a:r>
              <a:rPr lang="en-US" dirty="0">
                <a:solidFill>
                  <a:schemeClr val="tx2"/>
                </a:solidFill>
                <a:latin typeface="Times New Roman" pitchFamily="18" charset="0"/>
              </a:rPr>
              <a:t>Value set			Domain</a:t>
            </a:r>
          </a:p>
          <a:p>
            <a:pPr defTabSz="914779"/>
            <a:r>
              <a:rPr lang="en-US" dirty="0">
                <a:solidFill>
                  <a:schemeClr val="tx2"/>
                </a:solidFill>
                <a:latin typeface="Times New Roman" pitchFamily="18" charset="0"/>
              </a:rPr>
              <a:t>Key attribute		Primary (or secondary) key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19459" name="Content Placeholder 2"/>
          <p:cNvSpPr>
            <a:spLocks noGrp="1"/>
          </p:cNvSpPr>
          <p:nvPr>
            <p:ph sz="quarter" idx="1"/>
          </p:nvPr>
        </p:nvSpPr>
        <p:spPr>
          <a:xfrm>
            <a:off x="457200" y="1371600"/>
            <a:ext cx="8229600" cy="5105400"/>
          </a:xfrm>
        </p:spPr>
        <p:txBody>
          <a:bodyPr/>
          <a:lstStyle/>
          <a:p>
            <a:pPr eaLnBrk="1" hangingPunct="1">
              <a:buFont typeface="Wingdings" pitchFamily="2" charset="2"/>
              <a:buNone/>
            </a:pPr>
            <a:r>
              <a:rPr lang="en-US" b="1" smtClean="0"/>
              <a:t>Problem</a:t>
            </a:r>
          </a:p>
          <a:p>
            <a:pPr eaLnBrk="1" hangingPunct="1"/>
            <a:r>
              <a:rPr lang="en-US" smtClean="0"/>
              <a:t>A university database contains information about professors (identified by social security number, or SSN) and courses (identified by courseid). Professors teach courses; each of the following situations concerns the Teaches relationship set. For each situation, draw an ER diagram that describes it (assuming no further constraints hold). Draw an ER diagram that captures this information.</a:t>
            </a:r>
            <a:endParaRPr lang="en-US"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3" name="Content Placeholder 2"/>
          <p:cNvSpPr>
            <a:spLocks noGrp="1"/>
          </p:cNvSpPr>
          <p:nvPr>
            <p:ph sz="quarter" idx="1"/>
          </p:nvPr>
        </p:nvSpPr>
        <p:spPr>
          <a:xfrm>
            <a:off x="457200" y="1371600"/>
            <a:ext cx="8229600" cy="2743200"/>
          </a:xfrm>
        </p:spPr>
        <p:txBody>
          <a:bodyPr>
            <a:normAutofit/>
          </a:bodyPr>
          <a:lstStyle/>
          <a:p>
            <a:pPr eaLnBrk="1" hangingPunct="1">
              <a:buFont typeface="Wingdings" pitchFamily="2" charset="2"/>
              <a:buNone/>
              <a:defRPr/>
            </a:pPr>
            <a:r>
              <a:rPr lang="en-US" b="1" dirty="0" smtClean="0"/>
              <a:t>Problem</a:t>
            </a:r>
          </a:p>
          <a:p>
            <a:pPr marL="514350" indent="-514350">
              <a:buFont typeface="+mj-lt"/>
              <a:buAutoNum type="arabicPeriod"/>
              <a:defRPr/>
            </a:pPr>
            <a:r>
              <a:rPr lang="en-US" dirty="0" smtClean="0"/>
              <a:t>Professors can teach the same course in several semesters, and each offering must be recorded.</a:t>
            </a:r>
          </a:p>
        </p:txBody>
      </p:sp>
      <p:sp>
        <p:nvSpPr>
          <p:cNvPr id="4" name="Content Placeholder 2"/>
          <p:cNvSpPr txBox="1">
            <a:spLocks/>
          </p:cNvSpPr>
          <p:nvPr/>
        </p:nvSpPr>
        <p:spPr bwMode="auto">
          <a:xfrm>
            <a:off x="609600" y="3429000"/>
            <a:ext cx="8229600" cy="3505200"/>
          </a:xfrm>
          <a:prstGeom prst="rect">
            <a:avLst/>
          </a:prstGeom>
          <a:noFill/>
          <a:ln w="9525">
            <a:noFill/>
            <a:miter lim="800000"/>
            <a:headEnd/>
            <a:tailEnd/>
          </a:ln>
        </p:spPr>
        <p:txBody>
          <a:bodyPr>
            <a:normAutofit/>
          </a:bodyPr>
          <a:lstStyle/>
          <a:p>
            <a:pPr marL="319088" indent="-319088">
              <a:spcBef>
                <a:spcPts val="700"/>
              </a:spcBef>
              <a:buClr>
                <a:schemeClr val="accent2"/>
              </a:buClr>
              <a:buSzPct val="60000"/>
              <a:buFont typeface="Wingdings" pitchFamily="2" charset="2"/>
              <a:buNone/>
              <a:defRPr/>
            </a:pPr>
            <a:r>
              <a:rPr lang="en-US" sz="2900" b="1" dirty="0">
                <a:latin typeface="+mn-lt"/>
              </a:rPr>
              <a:t>Solution</a:t>
            </a:r>
          </a:p>
        </p:txBody>
      </p:sp>
      <p:sp>
        <p:nvSpPr>
          <p:cNvPr id="19" name="Rectangle 18"/>
          <p:cNvSpPr/>
          <p:nvPr/>
        </p:nvSpPr>
        <p:spPr>
          <a:xfrm>
            <a:off x="1066800" y="5562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20" name="Diamond 19"/>
          <p:cNvSpPr/>
          <p:nvPr/>
        </p:nvSpPr>
        <p:spPr>
          <a:xfrm>
            <a:off x="3429000" y="53340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22" name="Oval 21"/>
          <p:cNvSpPr/>
          <p:nvPr/>
        </p:nvSpPr>
        <p:spPr>
          <a:xfrm>
            <a:off x="1143000" y="4495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23" name="Rectangle 22"/>
          <p:cNvSpPr/>
          <p:nvPr/>
        </p:nvSpPr>
        <p:spPr>
          <a:xfrm>
            <a:off x="5715000" y="5562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25" name="Rectangle 24"/>
          <p:cNvSpPr/>
          <p:nvPr/>
        </p:nvSpPr>
        <p:spPr>
          <a:xfrm>
            <a:off x="3429000" y="4038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Semester</a:t>
            </a:r>
          </a:p>
        </p:txBody>
      </p:sp>
      <p:sp>
        <p:nvSpPr>
          <p:cNvPr id="26" name="Oval 25"/>
          <p:cNvSpPr/>
          <p:nvPr/>
        </p:nvSpPr>
        <p:spPr>
          <a:xfrm>
            <a:off x="5334000" y="3962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semesterid</a:t>
            </a:r>
            <a:endParaRPr lang="en-US" sz="1600" u="sng" dirty="0">
              <a:solidFill>
                <a:schemeClr val="tx1"/>
              </a:solidFill>
            </a:endParaRPr>
          </a:p>
        </p:txBody>
      </p:sp>
      <p:sp>
        <p:nvSpPr>
          <p:cNvPr id="27" name="Oval 26"/>
          <p:cNvSpPr/>
          <p:nvPr/>
        </p:nvSpPr>
        <p:spPr>
          <a:xfrm>
            <a:off x="5638800" y="48006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28" name="Straight Connector 27"/>
          <p:cNvCxnSpPr>
            <a:stCxn id="19" idx="0"/>
            <a:endCxn id="22" idx="4"/>
          </p:cNvCxnSpPr>
          <p:nvPr/>
        </p:nvCxnSpPr>
        <p:spPr>
          <a:xfrm rot="5400000" flipH="1" flipV="1">
            <a:off x="1447800" y="52959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0" idx="1"/>
            <a:endCxn id="19" idx="3"/>
          </p:cNvCxnSpPr>
          <p:nvPr/>
        </p:nvCxnSpPr>
        <p:spPr>
          <a:xfrm rot="10800000">
            <a:off x="2362200" y="57912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3" idx="1"/>
            <a:endCxn id="20" idx="3"/>
          </p:cNvCxnSpPr>
          <p:nvPr/>
        </p:nvCxnSpPr>
        <p:spPr>
          <a:xfrm rot="10800000">
            <a:off x="4800600" y="57912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5" idx="2"/>
            <a:endCxn id="20" idx="0"/>
          </p:cNvCxnSpPr>
          <p:nvPr/>
        </p:nvCxnSpPr>
        <p:spPr>
          <a:xfrm rot="16200000" flipH="1">
            <a:off x="3676650" y="4895850"/>
            <a:ext cx="838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6" idx="2"/>
            <a:endCxn id="25" idx="3"/>
          </p:cNvCxnSpPr>
          <p:nvPr/>
        </p:nvCxnSpPr>
        <p:spPr>
          <a:xfrm rot="10800000" flipV="1">
            <a:off x="4724400" y="4229100"/>
            <a:ext cx="609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7" idx="4"/>
            <a:endCxn id="23" idx="0"/>
          </p:cNvCxnSpPr>
          <p:nvPr/>
        </p:nvCxnSpPr>
        <p:spPr>
          <a:xfrm rot="16200000" flipH="1">
            <a:off x="6229350" y="5429250"/>
            <a:ext cx="228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1+#ppt_w/2"/>
                                          </p:val>
                                        </p:tav>
                                        <p:tav tm="100000">
                                          <p:val>
                                            <p:strVal val="#ppt_x"/>
                                          </p:val>
                                        </p:tav>
                                      </p:tavLst>
                                    </p:anim>
                                    <p:anim calcmode="lin" valueType="num">
                                      <p:cBhvr additive="base">
                                        <p:cTn id="16" dur="5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1+#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1+#ppt_w/2"/>
                                          </p:val>
                                        </p:tav>
                                        <p:tav tm="100000">
                                          <p:val>
                                            <p:strVal val="#ppt_x"/>
                                          </p:val>
                                        </p:tav>
                                      </p:tavLst>
                                    </p:anim>
                                    <p:anim calcmode="lin" valueType="num">
                                      <p:cBhvr additive="base">
                                        <p:cTn id="24" dur="500" fill="hold"/>
                                        <p:tgtEl>
                                          <p:spTgt spid="25"/>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1+#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1+#ppt_w/2"/>
                                          </p:val>
                                        </p:tav>
                                        <p:tav tm="100000">
                                          <p:val>
                                            <p:strVal val="#ppt_x"/>
                                          </p:val>
                                        </p:tav>
                                      </p:tavLst>
                                    </p:anim>
                                    <p:anim calcmode="lin" valueType="num">
                                      <p:cBhvr additive="base">
                                        <p:cTn id="36" dur="500" fill="hold"/>
                                        <p:tgtEl>
                                          <p:spTgt spid="2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1+#ppt_w/2"/>
                                          </p:val>
                                        </p:tav>
                                        <p:tav tm="100000">
                                          <p:val>
                                            <p:strVal val="#ppt_x"/>
                                          </p:val>
                                        </p:tav>
                                      </p:tavLst>
                                    </p:anim>
                                    <p:anim calcmode="lin" valueType="num">
                                      <p:cBhvr additive="base">
                                        <p:cTn id="40" dur="500" fill="hold"/>
                                        <p:tgtEl>
                                          <p:spTgt spid="29"/>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1+#ppt_w/2"/>
                                          </p:val>
                                        </p:tav>
                                        <p:tav tm="100000">
                                          <p:val>
                                            <p:strVal val="#ppt_x"/>
                                          </p:val>
                                        </p:tav>
                                      </p:tavLst>
                                    </p:anim>
                                    <p:anim calcmode="lin" valueType="num">
                                      <p:cBhvr additive="base">
                                        <p:cTn id="44" dur="500" fill="hold"/>
                                        <p:tgtEl>
                                          <p:spTgt spid="30"/>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1+#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32"/>
                                        </p:tgtEl>
                                        <p:attrNameLst>
                                          <p:attrName>style.visibility</p:attrName>
                                        </p:attrNameLst>
                                      </p:cBhvr>
                                      <p:to>
                                        <p:strVal val="visible"/>
                                      </p:to>
                                    </p:set>
                                    <p:anim calcmode="lin" valueType="num">
                                      <p:cBhvr additive="base">
                                        <p:cTn id="51" dur="500" fill="hold"/>
                                        <p:tgtEl>
                                          <p:spTgt spid="32"/>
                                        </p:tgtEl>
                                        <p:attrNameLst>
                                          <p:attrName>ppt_x</p:attrName>
                                        </p:attrNameLst>
                                      </p:cBhvr>
                                      <p:tavLst>
                                        <p:tav tm="0">
                                          <p:val>
                                            <p:strVal val="1+#ppt_w/2"/>
                                          </p:val>
                                        </p:tav>
                                        <p:tav tm="100000">
                                          <p:val>
                                            <p:strVal val="#ppt_x"/>
                                          </p:val>
                                        </p:tav>
                                      </p:tavLst>
                                    </p:anim>
                                    <p:anim calcmode="lin" valueType="num">
                                      <p:cBhvr additive="base">
                                        <p:cTn id="52" dur="500" fill="hold"/>
                                        <p:tgtEl>
                                          <p:spTgt spid="32"/>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1+#ppt_w/2"/>
                                          </p:val>
                                        </p:tav>
                                        <p:tav tm="100000">
                                          <p:val>
                                            <p:strVal val="#ppt_x"/>
                                          </p:val>
                                        </p:tav>
                                      </p:tavLst>
                                    </p:anim>
                                    <p:anim calcmode="lin" valueType="num">
                                      <p:cBhvr additive="base">
                                        <p:cTn id="56" dur="500" fill="hold"/>
                                        <p:tgtEl>
                                          <p:spTgt spid="33"/>
                                        </p:tgtEl>
                                        <p:attrNameLst>
                                          <p:attrName>ppt_y</p:attrName>
                                        </p:attrNameLst>
                                      </p:cBhvr>
                                      <p:tavLst>
                                        <p:tav tm="0">
                                          <p:val>
                                            <p:strVal val="#ppt_y"/>
                                          </p:val>
                                        </p:tav>
                                        <p:tav tm="100000">
                                          <p:val>
                                            <p:strVal val="#ppt_y"/>
                                          </p:val>
                                        </p:tav>
                                      </p:tavLst>
                                    </p:anim>
                                  </p:childTnLst>
                                </p:cTn>
                              </p:par>
                              <p:par>
                                <p:cTn id="57" presetID="2" presetClass="entr" presetSubtype="2" fill="hold" grpId="1" nodeType="with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1+#ppt_w/2"/>
                                          </p:val>
                                        </p:tav>
                                        <p:tav tm="100000">
                                          <p:val>
                                            <p:strVal val="#ppt_x"/>
                                          </p:val>
                                        </p:tav>
                                      </p:tavLst>
                                    </p:anim>
                                    <p:anim calcmode="lin" valueType="num">
                                      <p:cBhvr additive="base">
                                        <p:cTn id="6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19" grpId="0" animBg="1"/>
      <p:bldP spid="20" grpId="0" animBg="1"/>
      <p:bldP spid="22" grpId="0" animBg="1"/>
      <p:bldP spid="23"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09600" y="304800"/>
            <a:ext cx="8229600" cy="3505200"/>
          </a:xfrm>
          <a:prstGeom prst="rect">
            <a:avLst/>
          </a:prstGeom>
          <a:noFill/>
          <a:ln w="9525">
            <a:noFill/>
            <a:miter lim="800000"/>
            <a:headEnd/>
            <a:tailEnd/>
          </a:ln>
        </p:spPr>
        <p:txBody>
          <a:bodyPr>
            <a:normAutofit lnSpcReduction="10000"/>
          </a:bodyPr>
          <a:lstStyle/>
          <a:p>
            <a:pPr marL="319088" indent="-319088">
              <a:spcBef>
                <a:spcPts val="700"/>
              </a:spcBef>
              <a:buClr>
                <a:schemeClr val="accent2"/>
              </a:buClr>
              <a:buSzPct val="60000"/>
              <a:buFont typeface="Wingdings" pitchFamily="2" charset="2"/>
              <a:buNone/>
              <a:defRPr/>
            </a:pPr>
            <a:r>
              <a:rPr lang="en-US" sz="2900" b="1" dirty="0" smtClean="0">
                <a:latin typeface="+mn-lt"/>
              </a:rPr>
              <a:t>ER diagram:</a:t>
            </a: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r>
              <a:rPr lang="en-US" sz="2900" b="1" dirty="0" smtClean="0">
                <a:latin typeface="+mn-lt"/>
              </a:rPr>
              <a:t>Relationa</a:t>
            </a:r>
            <a:r>
              <a:rPr lang="en-US" sz="2900" b="1" dirty="0" smtClean="0"/>
              <a:t>l Model</a:t>
            </a:r>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a:latin typeface="+mn-lt"/>
            </a:endParaRPr>
          </a:p>
        </p:txBody>
      </p:sp>
      <p:sp>
        <p:nvSpPr>
          <p:cNvPr id="5" name="Rectangle 4"/>
          <p:cNvSpPr/>
          <p:nvPr/>
        </p:nvSpPr>
        <p:spPr>
          <a:xfrm>
            <a:off x="1066800" y="2438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6" name="Diamond 5"/>
          <p:cNvSpPr/>
          <p:nvPr/>
        </p:nvSpPr>
        <p:spPr>
          <a:xfrm>
            <a:off x="3429000" y="22098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7" name="Oval 6"/>
          <p:cNvSpPr/>
          <p:nvPr/>
        </p:nvSpPr>
        <p:spPr>
          <a:xfrm>
            <a:off x="1143000" y="13716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8" name="Rectangle 7"/>
          <p:cNvSpPr/>
          <p:nvPr/>
        </p:nvSpPr>
        <p:spPr>
          <a:xfrm>
            <a:off x="5715000" y="2438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9" name="Rectangle 8"/>
          <p:cNvSpPr/>
          <p:nvPr/>
        </p:nvSpPr>
        <p:spPr>
          <a:xfrm>
            <a:off x="3429000" y="914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Semester</a:t>
            </a:r>
          </a:p>
        </p:txBody>
      </p:sp>
      <p:sp>
        <p:nvSpPr>
          <p:cNvPr id="10" name="Oval 9"/>
          <p:cNvSpPr/>
          <p:nvPr/>
        </p:nvSpPr>
        <p:spPr>
          <a:xfrm>
            <a:off x="5334000" y="8382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semesterid</a:t>
            </a:r>
            <a:endParaRPr lang="en-US" sz="1600" u="sng" dirty="0">
              <a:solidFill>
                <a:schemeClr val="tx1"/>
              </a:solidFill>
            </a:endParaRPr>
          </a:p>
        </p:txBody>
      </p:sp>
      <p:sp>
        <p:nvSpPr>
          <p:cNvPr id="11" name="Oval 10"/>
          <p:cNvSpPr/>
          <p:nvPr/>
        </p:nvSpPr>
        <p:spPr>
          <a:xfrm>
            <a:off x="5638800" y="1676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12" name="Straight Connector 11"/>
          <p:cNvCxnSpPr>
            <a:stCxn id="5" idx="0"/>
            <a:endCxn id="7" idx="4"/>
          </p:cNvCxnSpPr>
          <p:nvPr/>
        </p:nvCxnSpPr>
        <p:spPr>
          <a:xfrm rot="5400000" flipH="1" flipV="1">
            <a:off x="1447800" y="21717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1"/>
            <a:endCxn id="5" idx="3"/>
          </p:cNvCxnSpPr>
          <p:nvPr/>
        </p:nvCxnSpPr>
        <p:spPr>
          <a:xfrm rot="10800000">
            <a:off x="2362200" y="26670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1"/>
            <a:endCxn id="6" idx="3"/>
          </p:cNvCxnSpPr>
          <p:nvPr/>
        </p:nvCxnSpPr>
        <p:spPr>
          <a:xfrm rot="10800000">
            <a:off x="4800600" y="26670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a:endCxn id="6" idx="0"/>
          </p:cNvCxnSpPr>
          <p:nvPr/>
        </p:nvCxnSpPr>
        <p:spPr>
          <a:xfrm rot="16200000" flipH="1">
            <a:off x="3676650" y="1771650"/>
            <a:ext cx="838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2"/>
            <a:endCxn id="9" idx="3"/>
          </p:cNvCxnSpPr>
          <p:nvPr/>
        </p:nvCxnSpPr>
        <p:spPr>
          <a:xfrm rot="10800000" flipV="1">
            <a:off x="4724400" y="1104900"/>
            <a:ext cx="609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1" idx="4"/>
            <a:endCxn id="8" idx="0"/>
          </p:cNvCxnSpPr>
          <p:nvPr/>
        </p:nvCxnSpPr>
        <p:spPr>
          <a:xfrm rot="16200000" flipH="1">
            <a:off x="6229350" y="2305050"/>
            <a:ext cx="228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838200" y="4191000"/>
          <a:ext cx="6096000" cy="370840"/>
        </p:xfrm>
        <a:graphic>
          <a:graphicData uri="http://schemas.openxmlformats.org/drawingml/2006/table">
            <a:tbl>
              <a:tblPr firstRow="1" bandRow="1">
                <a:tableStyleId>{D7AC3CCA-C797-4891-BE02-D94E43425B78}</a:tableStyleId>
              </a:tblPr>
              <a:tblGrid>
                <a:gridCol w="1016000"/>
                <a:gridCol w="1016000"/>
                <a:gridCol w="1016000"/>
                <a:gridCol w="1016000"/>
                <a:gridCol w="1016000"/>
                <a:gridCol w="1016000"/>
              </a:tblGrid>
              <a:tr h="370840">
                <a:tc>
                  <a:txBody>
                    <a:bodyPr/>
                    <a:lstStyle/>
                    <a:p>
                      <a:r>
                        <a:rPr lang="en-US" u="sng" dirty="0" smtClean="0"/>
                        <a:t>SSN</a:t>
                      </a:r>
                      <a:endParaRPr lang="en-US" u="sng" dirty="0"/>
                    </a:p>
                  </a:txBody>
                  <a:tcPr/>
                </a:tc>
                <a:tc>
                  <a:txBody>
                    <a:bodyPr/>
                    <a:lstStyle/>
                    <a:p>
                      <a:r>
                        <a:rPr lang="en-US" dirty="0" smtClean="0"/>
                        <a:t>name</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19" name="TextBox 18"/>
          <p:cNvSpPr txBox="1"/>
          <p:nvPr/>
        </p:nvSpPr>
        <p:spPr>
          <a:xfrm>
            <a:off x="838200" y="3810000"/>
            <a:ext cx="1083502" cy="369332"/>
          </a:xfrm>
          <a:prstGeom prst="rect">
            <a:avLst/>
          </a:prstGeom>
          <a:noFill/>
        </p:spPr>
        <p:txBody>
          <a:bodyPr wrap="none" rtlCol="0">
            <a:spAutoFit/>
          </a:bodyPr>
          <a:lstStyle/>
          <a:p>
            <a:r>
              <a:rPr lang="en-US" b="1" dirty="0" smtClean="0"/>
              <a:t>Professor</a:t>
            </a:r>
            <a:endParaRPr lang="en-US" b="1" dirty="0"/>
          </a:p>
        </p:txBody>
      </p:sp>
      <p:graphicFrame>
        <p:nvGraphicFramePr>
          <p:cNvPr id="20" name="Table 19"/>
          <p:cNvGraphicFramePr>
            <a:graphicFrameLocks noGrp="1"/>
          </p:cNvGraphicFramePr>
          <p:nvPr/>
        </p:nvGraphicFramePr>
        <p:xfrm>
          <a:off x="838200" y="5039360"/>
          <a:ext cx="2032000" cy="370840"/>
        </p:xfrm>
        <a:graphic>
          <a:graphicData uri="http://schemas.openxmlformats.org/drawingml/2006/table">
            <a:tbl>
              <a:tblPr firstRow="1" bandRow="1">
                <a:tableStyleId>{D7AC3CCA-C797-4891-BE02-D94E43425B78}</a:tableStyleId>
              </a:tblPr>
              <a:tblGrid>
                <a:gridCol w="1016000"/>
                <a:gridCol w="1016000"/>
              </a:tblGrid>
              <a:tr h="370840">
                <a:tc>
                  <a:txBody>
                    <a:bodyPr/>
                    <a:lstStyle/>
                    <a:p>
                      <a:r>
                        <a:rPr lang="en-US" u="sng" dirty="0" smtClean="0"/>
                        <a:t>SID</a:t>
                      </a:r>
                      <a:endParaRPr lang="en-US" u="sng" dirty="0"/>
                    </a:p>
                  </a:txBody>
                  <a:tcPr/>
                </a:tc>
                <a:tc>
                  <a:txBody>
                    <a:bodyPr/>
                    <a:lstStyle/>
                    <a:p>
                      <a:r>
                        <a:rPr lang="en-US" dirty="0" smtClean="0"/>
                        <a:t>name</a:t>
                      </a:r>
                      <a:endParaRPr lang="en-US" dirty="0"/>
                    </a:p>
                  </a:txBody>
                  <a:tcPr/>
                </a:tc>
              </a:tr>
            </a:tbl>
          </a:graphicData>
        </a:graphic>
      </p:graphicFrame>
      <p:sp>
        <p:nvSpPr>
          <p:cNvPr id="21" name="TextBox 20"/>
          <p:cNvSpPr txBox="1"/>
          <p:nvPr/>
        </p:nvSpPr>
        <p:spPr>
          <a:xfrm>
            <a:off x="838200" y="4658360"/>
            <a:ext cx="1075359" cy="369332"/>
          </a:xfrm>
          <a:prstGeom prst="rect">
            <a:avLst/>
          </a:prstGeom>
          <a:noFill/>
        </p:spPr>
        <p:txBody>
          <a:bodyPr wrap="none" rtlCol="0">
            <a:spAutoFit/>
          </a:bodyPr>
          <a:lstStyle/>
          <a:p>
            <a:r>
              <a:rPr lang="en-US" b="1" dirty="0" smtClean="0"/>
              <a:t>Semester</a:t>
            </a:r>
            <a:endParaRPr lang="en-US" b="1" dirty="0"/>
          </a:p>
        </p:txBody>
      </p:sp>
      <p:graphicFrame>
        <p:nvGraphicFramePr>
          <p:cNvPr id="22" name="Table 21"/>
          <p:cNvGraphicFramePr>
            <a:graphicFrameLocks noGrp="1"/>
          </p:cNvGraphicFramePr>
          <p:nvPr/>
        </p:nvGraphicFramePr>
        <p:xfrm>
          <a:off x="3048000" y="5029200"/>
          <a:ext cx="3048000" cy="370840"/>
        </p:xfrm>
        <a:graphic>
          <a:graphicData uri="http://schemas.openxmlformats.org/drawingml/2006/table">
            <a:tbl>
              <a:tblPr firstRow="1" bandRow="1">
                <a:tableStyleId>{D7AC3CCA-C797-4891-BE02-D94E43425B78}</a:tableStyleId>
              </a:tblPr>
              <a:tblGrid>
                <a:gridCol w="1016000"/>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c>
                  <a:txBody>
                    <a:bodyPr/>
                    <a:lstStyle/>
                    <a:p>
                      <a:r>
                        <a:rPr lang="en-US" dirty="0" smtClean="0"/>
                        <a:t>credit</a:t>
                      </a:r>
                      <a:endParaRPr lang="en-US" dirty="0"/>
                    </a:p>
                  </a:txBody>
                  <a:tcPr/>
                </a:tc>
              </a:tr>
            </a:tbl>
          </a:graphicData>
        </a:graphic>
      </p:graphicFrame>
      <p:sp>
        <p:nvSpPr>
          <p:cNvPr id="23" name="TextBox 22"/>
          <p:cNvSpPr txBox="1"/>
          <p:nvPr/>
        </p:nvSpPr>
        <p:spPr>
          <a:xfrm>
            <a:off x="3048000" y="4648200"/>
            <a:ext cx="839076" cy="369332"/>
          </a:xfrm>
          <a:prstGeom prst="rect">
            <a:avLst/>
          </a:prstGeom>
          <a:noFill/>
        </p:spPr>
        <p:txBody>
          <a:bodyPr wrap="none" rtlCol="0">
            <a:spAutoFit/>
          </a:bodyPr>
          <a:lstStyle/>
          <a:p>
            <a:r>
              <a:rPr lang="en-US" b="1" dirty="0" smtClean="0"/>
              <a:t>Course</a:t>
            </a:r>
            <a:endParaRPr lang="en-US" b="1" dirty="0"/>
          </a:p>
        </p:txBody>
      </p:sp>
      <p:graphicFrame>
        <p:nvGraphicFramePr>
          <p:cNvPr id="24" name="Table 23"/>
          <p:cNvGraphicFramePr>
            <a:graphicFrameLocks noGrp="1"/>
          </p:cNvGraphicFramePr>
          <p:nvPr/>
        </p:nvGraphicFramePr>
        <p:xfrm>
          <a:off x="838200" y="6029960"/>
          <a:ext cx="3048000" cy="370840"/>
        </p:xfrm>
        <a:graphic>
          <a:graphicData uri="http://schemas.openxmlformats.org/drawingml/2006/table">
            <a:tbl>
              <a:tblPr firstRow="1" bandRow="1">
                <a:tableStyleId>{D7AC3CCA-C797-4891-BE02-D94E43425B78}</a:tableStyleId>
              </a:tblPr>
              <a:tblGrid>
                <a:gridCol w="1016000"/>
                <a:gridCol w="1016000"/>
                <a:gridCol w="1016000"/>
              </a:tblGrid>
              <a:tr h="370840">
                <a:tc>
                  <a:txBody>
                    <a:bodyPr/>
                    <a:lstStyle/>
                    <a:p>
                      <a:r>
                        <a:rPr lang="en-US" u="sng" dirty="0" smtClean="0"/>
                        <a:t>SSN</a:t>
                      </a:r>
                      <a:endParaRPr lang="en-US" u="sng" dirty="0"/>
                    </a:p>
                  </a:txBody>
                  <a:tcPr/>
                </a:tc>
                <a:tc>
                  <a:txBody>
                    <a:bodyPr/>
                    <a:lstStyle/>
                    <a:p>
                      <a:r>
                        <a:rPr lang="en-US" u="sng" dirty="0" smtClean="0"/>
                        <a:t>SID</a:t>
                      </a:r>
                      <a:endParaRPr lang="en-US" u="sng" dirty="0"/>
                    </a:p>
                  </a:txBody>
                  <a:tcPr/>
                </a:tc>
                <a:tc>
                  <a:txBody>
                    <a:bodyPr/>
                    <a:lstStyle/>
                    <a:p>
                      <a:r>
                        <a:rPr lang="en-US" u="sng" dirty="0" smtClean="0"/>
                        <a:t>CID</a:t>
                      </a:r>
                      <a:endParaRPr lang="en-US" u="sng" dirty="0"/>
                    </a:p>
                  </a:txBody>
                  <a:tcPr/>
                </a:tc>
              </a:tr>
            </a:tbl>
          </a:graphicData>
        </a:graphic>
      </p:graphicFrame>
      <p:sp>
        <p:nvSpPr>
          <p:cNvPr id="25" name="TextBox 24"/>
          <p:cNvSpPr txBox="1"/>
          <p:nvPr/>
        </p:nvSpPr>
        <p:spPr>
          <a:xfrm>
            <a:off x="838200" y="5648960"/>
            <a:ext cx="727379" cy="369332"/>
          </a:xfrm>
          <a:prstGeom prst="rect">
            <a:avLst/>
          </a:prstGeom>
          <a:noFill/>
        </p:spPr>
        <p:txBody>
          <a:bodyPr wrap="none" rtlCol="0">
            <a:spAutoFit/>
          </a:bodyPr>
          <a:lstStyle/>
          <a:p>
            <a:r>
              <a:rPr lang="en-US" b="1" dirty="0" smtClean="0"/>
              <a:t>Teach</a:t>
            </a:r>
            <a:endParaRPr lang="en-US" b="1" dirty="0"/>
          </a:p>
        </p:txBody>
      </p:sp>
      <p:sp>
        <p:nvSpPr>
          <p:cNvPr id="26" name="TextBox 25"/>
          <p:cNvSpPr txBox="1"/>
          <p:nvPr/>
        </p:nvSpPr>
        <p:spPr>
          <a:xfrm>
            <a:off x="2661356" y="2362200"/>
            <a:ext cx="386644" cy="369332"/>
          </a:xfrm>
          <a:prstGeom prst="rect">
            <a:avLst/>
          </a:prstGeom>
          <a:noFill/>
        </p:spPr>
        <p:txBody>
          <a:bodyPr wrap="none" rtlCol="0">
            <a:spAutoFit/>
          </a:bodyPr>
          <a:lstStyle/>
          <a:p>
            <a:r>
              <a:rPr lang="en-US" b="1" dirty="0" smtClean="0"/>
              <a:t>M</a:t>
            </a:r>
            <a:endParaRPr lang="en-US" b="1" dirty="0"/>
          </a:p>
        </p:txBody>
      </p:sp>
      <p:sp>
        <p:nvSpPr>
          <p:cNvPr id="27" name="TextBox 26"/>
          <p:cNvSpPr txBox="1"/>
          <p:nvPr/>
        </p:nvSpPr>
        <p:spPr>
          <a:xfrm>
            <a:off x="3733800" y="1676400"/>
            <a:ext cx="386644" cy="369332"/>
          </a:xfrm>
          <a:prstGeom prst="rect">
            <a:avLst/>
          </a:prstGeom>
          <a:noFill/>
        </p:spPr>
        <p:txBody>
          <a:bodyPr wrap="none" rtlCol="0">
            <a:spAutoFit/>
          </a:bodyPr>
          <a:lstStyle/>
          <a:p>
            <a:r>
              <a:rPr lang="en-US" b="1" dirty="0" smtClean="0"/>
              <a:t>M</a:t>
            </a:r>
            <a:endParaRPr lang="en-US" b="1" dirty="0"/>
          </a:p>
        </p:txBody>
      </p:sp>
      <p:sp>
        <p:nvSpPr>
          <p:cNvPr id="28" name="TextBox 27"/>
          <p:cNvSpPr txBox="1"/>
          <p:nvPr/>
        </p:nvSpPr>
        <p:spPr>
          <a:xfrm>
            <a:off x="5099756" y="2373868"/>
            <a:ext cx="336952" cy="369332"/>
          </a:xfrm>
          <a:prstGeom prst="rect">
            <a:avLst/>
          </a:prstGeom>
          <a:noFill/>
        </p:spPr>
        <p:txBody>
          <a:bodyPr wrap="none" rtlCol="0">
            <a:spAutoFit/>
          </a:bodyPr>
          <a:lstStyle/>
          <a:p>
            <a:r>
              <a:rPr lang="en-US" b="1" dirty="0" smtClean="0"/>
              <a:t>N</a:t>
            </a:r>
            <a:endParaRPr lang="en-US" b="1" dirty="0"/>
          </a:p>
        </p:txBody>
      </p:sp>
      <p:cxnSp>
        <p:nvCxnSpPr>
          <p:cNvPr id="30" name="Straight Arrow Connector 29"/>
          <p:cNvCxnSpPr/>
          <p:nvPr/>
        </p:nvCxnSpPr>
        <p:spPr>
          <a:xfrm rot="5400000" flipH="1" flipV="1">
            <a:off x="3200400" y="5715000"/>
            <a:ext cx="609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Shape 38"/>
          <p:cNvCxnSpPr/>
          <p:nvPr/>
        </p:nvCxnSpPr>
        <p:spPr>
          <a:xfrm rot="5400000" flipH="1" flipV="1">
            <a:off x="1" y="5105399"/>
            <a:ext cx="1676401" cy="457203"/>
          </a:xfrm>
          <a:prstGeom prst="bentConnector3">
            <a:avLst>
              <a:gd name="adj1" fmla="val 88601"/>
            </a:avLst>
          </a:prstGeom>
          <a:ln>
            <a:tailEnd type="arrow"/>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609600" y="6172200"/>
            <a:ext cx="228600" cy="1588"/>
          </a:xfrm>
          <a:prstGeom prst="line">
            <a:avLst/>
          </a:prstGeom>
        </p:spPr>
        <p:style>
          <a:lnRef idx="2">
            <a:schemeClr val="dk1"/>
          </a:lnRef>
          <a:fillRef idx="0">
            <a:schemeClr val="dk1"/>
          </a:fillRef>
          <a:effectRef idx="1">
            <a:schemeClr val="dk1"/>
          </a:effectRef>
          <a:fontRef idx="minor">
            <a:schemeClr val="tx1"/>
          </a:fontRef>
        </p:style>
      </p:cxnSp>
      <p:cxnSp>
        <p:nvCxnSpPr>
          <p:cNvPr id="47" name="Elbow Connector 46"/>
          <p:cNvCxnSpPr/>
          <p:nvPr/>
        </p:nvCxnSpPr>
        <p:spPr>
          <a:xfrm rot="16200000" flipV="1">
            <a:off x="1371600" y="5181600"/>
            <a:ext cx="838200" cy="838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1+#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1+#ppt_w/2"/>
                                          </p:val>
                                        </p:tav>
                                        <p:tav tm="100000">
                                          <p:val>
                                            <p:strVal val="#ppt_x"/>
                                          </p:val>
                                        </p:tav>
                                      </p:tavLst>
                                    </p:anim>
                                    <p:anim calcmode="lin" valueType="num">
                                      <p:cBhvr additive="base">
                                        <p:cTn id="22" dur="5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1+#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1+#ppt_w/2"/>
                                          </p:val>
                                        </p:tav>
                                        <p:tav tm="100000">
                                          <p:val>
                                            <p:strVal val="#ppt_x"/>
                                          </p:val>
                                        </p:tav>
                                      </p:tavLst>
                                    </p:anim>
                                    <p:anim calcmode="lin" valueType="num">
                                      <p:cBhvr additive="base">
                                        <p:cTn id="30" dur="500" fill="hold"/>
                                        <p:tgtEl>
                                          <p:spTgt spid="22"/>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1+#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1+#ppt_w/2"/>
                                          </p:val>
                                        </p:tav>
                                        <p:tav tm="100000">
                                          <p:val>
                                            <p:strVal val="#ppt_x"/>
                                          </p:val>
                                        </p:tav>
                                      </p:tavLst>
                                    </p:anim>
                                    <p:anim calcmode="lin" valueType="num">
                                      <p:cBhvr additive="base">
                                        <p:cTn id="38" dur="500" fill="hold"/>
                                        <p:tgtEl>
                                          <p:spTgt spid="24"/>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1+#ppt_w/2"/>
                                          </p:val>
                                        </p:tav>
                                        <p:tav tm="100000">
                                          <p:val>
                                            <p:strVal val="#ppt_x"/>
                                          </p:val>
                                        </p:tav>
                                      </p:tavLst>
                                    </p:anim>
                                    <p:anim calcmode="lin" valueType="num">
                                      <p:cBhvr additive="base">
                                        <p:cTn id="42" dur="500" fill="hold"/>
                                        <p:tgtEl>
                                          <p:spTgt spid="2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500" fill="hold"/>
                                        <p:tgtEl>
                                          <p:spTgt spid="30"/>
                                        </p:tgtEl>
                                        <p:attrNameLst>
                                          <p:attrName>ppt_x</p:attrName>
                                        </p:attrNameLst>
                                      </p:cBhvr>
                                      <p:tavLst>
                                        <p:tav tm="0">
                                          <p:val>
                                            <p:strVal val="1+#ppt_w/2"/>
                                          </p:val>
                                        </p:tav>
                                        <p:tav tm="100000">
                                          <p:val>
                                            <p:strVal val="#ppt_x"/>
                                          </p:val>
                                        </p:tav>
                                      </p:tavLst>
                                    </p:anim>
                                    <p:anim calcmode="lin" valueType="num">
                                      <p:cBhvr additive="base">
                                        <p:cTn id="46" dur="500" fill="hold"/>
                                        <p:tgtEl>
                                          <p:spTgt spid="30"/>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fill="hold"/>
                                        <p:tgtEl>
                                          <p:spTgt spid="39"/>
                                        </p:tgtEl>
                                        <p:attrNameLst>
                                          <p:attrName>ppt_x</p:attrName>
                                        </p:attrNameLst>
                                      </p:cBhvr>
                                      <p:tavLst>
                                        <p:tav tm="0">
                                          <p:val>
                                            <p:strVal val="1+#ppt_w/2"/>
                                          </p:val>
                                        </p:tav>
                                        <p:tav tm="100000">
                                          <p:val>
                                            <p:strVal val="#ppt_x"/>
                                          </p:val>
                                        </p:tav>
                                      </p:tavLst>
                                    </p:anim>
                                    <p:anim calcmode="lin" valueType="num">
                                      <p:cBhvr additive="base">
                                        <p:cTn id="50" dur="500" fill="hold"/>
                                        <p:tgtEl>
                                          <p:spTgt spid="39"/>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anim calcmode="lin" valueType="num">
                                      <p:cBhvr additive="base">
                                        <p:cTn id="53" dur="500" fill="hold"/>
                                        <p:tgtEl>
                                          <p:spTgt spid="44"/>
                                        </p:tgtEl>
                                        <p:attrNameLst>
                                          <p:attrName>ppt_x</p:attrName>
                                        </p:attrNameLst>
                                      </p:cBhvr>
                                      <p:tavLst>
                                        <p:tav tm="0">
                                          <p:val>
                                            <p:strVal val="1+#ppt_w/2"/>
                                          </p:val>
                                        </p:tav>
                                        <p:tav tm="100000">
                                          <p:val>
                                            <p:strVal val="#ppt_x"/>
                                          </p:val>
                                        </p:tav>
                                      </p:tavLst>
                                    </p:anim>
                                    <p:anim calcmode="lin" valueType="num">
                                      <p:cBhvr additive="base">
                                        <p:cTn id="54" dur="500" fill="hold"/>
                                        <p:tgtEl>
                                          <p:spTgt spid="44"/>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additive="base">
                                        <p:cTn id="57" dur="500" fill="hold"/>
                                        <p:tgtEl>
                                          <p:spTgt spid="47"/>
                                        </p:tgtEl>
                                        <p:attrNameLst>
                                          <p:attrName>ppt_x</p:attrName>
                                        </p:attrNameLst>
                                      </p:cBhvr>
                                      <p:tavLst>
                                        <p:tav tm="0">
                                          <p:val>
                                            <p:strVal val="1+#ppt_w/2"/>
                                          </p:val>
                                        </p:tav>
                                        <p:tav tm="100000">
                                          <p:val>
                                            <p:strVal val="#ppt_x"/>
                                          </p:val>
                                        </p:tav>
                                      </p:tavLst>
                                    </p:anim>
                                    <p:anim calcmode="lin" valueType="num">
                                      <p:cBhvr additive="base">
                                        <p:cTn id="58"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b="1" dirty="0" smtClean="0"/>
              <a:t>Exercise 1</a:t>
            </a:r>
          </a:p>
        </p:txBody>
      </p:sp>
      <p:sp>
        <p:nvSpPr>
          <p:cNvPr id="3" name="Content Placeholder 2"/>
          <p:cNvSpPr>
            <a:spLocks noGrp="1"/>
          </p:cNvSpPr>
          <p:nvPr>
            <p:ph sz="quarter" idx="1"/>
          </p:nvPr>
        </p:nvSpPr>
        <p:spPr>
          <a:xfrm>
            <a:off x="457200" y="1371600"/>
            <a:ext cx="8229600" cy="2743200"/>
          </a:xfrm>
        </p:spPr>
        <p:txBody>
          <a:bodyPr>
            <a:normAutofit fontScale="92500"/>
          </a:bodyPr>
          <a:lstStyle/>
          <a:p>
            <a:pPr eaLnBrk="1" hangingPunct="1">
              <a:buFont typeface="Wingdings" pitchFamily="2" charset="2"/>
              <a:buNone/>
              <a:defRPr/>
            </a:pPr>
            <a:r>
              <a:rPr lang="en-US" b="1" dirty="0" smtClean="0"/>
              <a:t>Problem</a:t>
            </a:r>
          </a:p>
          <a:p>
            <a:pPr marL="514350" indent="-514350" eaLnBrk="1" hangingPunct="1">
              <a:buFont typeface="+mj-lt"/>
              <a:buAutoNum type="arabicPeriod" startAt="2"/>
              <a:defRPr/>
            </a:pPr>
            <a:r>
              <a:rPr lang="en-US" dirty="0" smtClean="0"/>
              <a:t>Professors can teach the same course in several semesters, and only the most recent such offering needs to be recorded. (Assume this condition applies in all subsequent questions.)</a:t>
            </a:r>
          </a:p>
        </p:txBody>
      </p:sp>
      <p:sp>
        <p:nvSpPr>
          <p:cNvPr id="4" name="Content Placeholder 2"/>
          <p:cNvSpPr txBox="1">
            <a:spLocks/>
          </p:cNvSpPr>
          <p:nvPr/>
        </p:nvSpPr>
        <p:spPr bwMode="auto">
          <a:xfrm>
            <a:off x="609600" y="3886200"/>
            <a:ext cx="8229600" cy="2971800"/>
          </a:xfrm>
          <a:prstGeom prst="rect">
            <a:avLst/>
          </a:prstGeom>
          <a:noFill/>
          <a:ln w="9525">
            <a:noFill/>
            <a:miter lim="800000"/>
            <a:headEnd/>
            <a:tailEnd/>
          </a:ln>
        </p:spPr>
        <p:txBody>
          <a:bodyPr>
            <a:normAutofit/>
          </a:bodyPr>
          <a:lstStyle/>
          <a:p>
            <a:pPr marL="319088" indent="-319088">
              <a:spcBef>
                <a:spcPts val="700"/>
              </a:spcBef>
              <a:buClr>
                <a:schemeClr val="accent2"/>
              </a:buClr>
              <a:buSzPct val="60000"/>
              <a:buFont typeface="Wingdings" pitchFamily="2" charset="2"/>
              <a:buNone/>
              <a:defRPr/>
            </a:pPr>
            <a:r>
              <a:rPr lang="en-US" sz="2900" b="1" dirty="0">
                <a:latin typeface="+mn-lt"/>
              </a:rPr>
              <a:t>Solution</a:t>
            </a:r>
          </a:p>
        </p:txBody>
      </p:sp>
      <p:sp>
        <p:nvSpPr>
          <p:cNvPr id="5" name="Rectangle 4"/>
          <p:cNvSpPr/>
          <p:nvPr/>
        </p:nvSpPr>
        <p:spPr>
          <a:xfrm>
            <a:off x="990600" y="5867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6" name="Diamond 5"/>
          <p:cNvSpPr/>
          <p:nvPr/>
        </p:nvSpPr>
        <p:spPr>
          <a:xfrm>
            <a:off x="3352800" y="56388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7" name="Oval 6"/>
          <p:cNvSpPr/>
          <p:nvPr/>
        </p:nvSpPr>
        <p:spPr>
          <a:xfrm>
            <a:off x="1066800" y="48006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8" name="Rectangle 7"/>
          <p:cNvSpPr/>
          <p:nvPr/>
        </p:nvSpPr>
        <p:spPr>
          <a:xfrm>
            <a:off x="5638800" y="5867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10" name="Oval 9"/>
          <p:cNvSpPr/>
          <p:nvPr/>
        </p:nvSpPr>
        <p:spPr>
          <a:xfrm>
            <a:off x="3352800" y="46482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err="1">
                <a:solidFill>
                  <a:schemeClr val="tx1"/>
                </a:solidFill>
              </a:rPr>
              <a:t>semesterid</a:t>
            </a:r>
            <a:endParaRPr lang="en-US" sz="1600" dirty="0">
              <a:solidFill>
                <a:schemeClr val="tx1"/>
              </a:solidFill>
            </a:endParaRPr>
          </a:p>
        </p:txBody>
      </p:sp>
      <p:sp>
        <p:nvSpPr>
          <p:cNvPr id="12" name="Oval 11"/>
          <p:cNvSpPr/>
          <p:nvPr/>
        </p:nvSpPr>
        <p:spPr>
          <a:xfrm>
            <a:off x="5562600" y="51054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13" name="Straight Connector 12"/>
          <p:cNvCxnSpPr>
            <a:stCxn id="5" idx="0"/>
            <a:endCxn id="7" idx="4"/>
          </p:cNvCxnSpPr>
          <p:nvPr/>
        </p:nvCxnSpPr>
        <p:spPr>
          <a:xfrm rot="5400000" flipH="1" flipV="1">
            <a:off x="1371600" y="56007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1"/>
            <a:endCxn id="5" idx="3"/>
          </p:cNvCxnSpPr>
          <p:nvPr/>
        </p:nvCxnSpPr>
        <p:spPr>
          <a:xfrm rot="10800000">
            <a:off x="2286000" y="60960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1"/>
            <a:endCxn id="6" idx="3"/>
          </p:cNvCxnSpPr>
          <p:nvPr/>
        </p:nvCxnSpPr>
        <p:spPr>
          <a:xfrm rot="10800000">
            <a:off x="4724400" y="60960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4"/>
            <a:endCxn id="6" idx="0"/>
          </p:cNvCxnSpPr>
          <p:nvPr/>
        </p:nvCxnSpPr>
        <p:spPr>
          <a:xfrm rot="5400000">
            <a:off x="3810000" y="54102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2" idx="4"/>
            <a:endCxn id="8" idx="0"/>
          </p:cNvCxnSpPr>
          <p:nvPr/>
        </p:nvCxnSpPr>
        <p:spPr>
          <a:xfrm rot="16200000" flipH="1">
            <a:off x="6153150" y="5734050"/>
            <a:ext cx="228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09600" y="304800"/>
            <a:ext cx="8229600" cy="3505200"/>
          </a:xfrm>
          <a:prstGeom prst="rect">
            <a:avLst/>
          </a:prstGeom>
          <a:noFill/>
          <a:ln w="9525">
            <a:noFill/>
            <a:miter lim="800000"/>
            <a:headEnd/>
            <a:tailEnd/>
          </a:ln>
        </p:spPr>
        <p:txBody>
          <a:bodyPr>
            <a:normAutofit lnSpcReduction="10000"/>
          </a:bodyPr>
          <a:lstStyle/>
          <a:p>
            <a:pPr marL="319088" indent="-319088">
              <a:spcBef>
                <a:spcPts val="700"/>
              </a:spcBef>
              <a:buClr>
                <a:schemeClr val="accent2"/>
              </a:buClr>
              <a:buSzPct val="60000"/>
              <a:buFont typeface="Wingdings" pitchFamily="2" charset="2"/>
              <a:buNone/>
              <a:defRPr/>
            </a:pPr>
            <a:r>
              <a:rPr lang="en-US" sz="2900" b="1" dirty="0" smtClean="0">
                <a:latin typeface="+mn-lt"/>
              </a:rPr>
              <a:t>ER diagram:</a:t>
            </a: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smtClean="0"/>
          </a:p>
          <a:p>
            <a:pPr marL="319088" indent="-319088">
              <a:spcBef>
                <a:spcPts val="700"/>
              </a:spcBef>
              <a:buClr>
                <a:schemeClr val="accent2"/>
              </a:buClr>
              <a:buSzPct val="60000"/>
              <a:buFont typeface="Wingdings" pitchFamily="2" charset="2"/>
              <a:buNone/>
              <a:defRPr/>
            </a:pPr>
            <a:r>
              <a:rPr lang="en-US" sz="2900" b="1" dirty="0" smtClean="0">
                <a:latin typeface="+mn-lt"/>
              </a:rPr>
              <a:t>Relationa</a:t>
            </a:r>
            <a:r>
              <a:rPr lang="en-US" sz="2900" b="1" dirty="0" smtClean="0"/>
              <a:t>l Model</a:t>
            </a:r>
          </a:p>
          <a:p>
            <a:pPr marL="319088" indent="-319088">
              <a:spcBef>
                <a:spcPts val="700"/>
              </a:spcBef>
              <a:buClr>
                <a:schemeClr val="accent2"/>
              </a:buClr>
              <a:buSzPct val="60000"/>
              <a:buFont typeface="Wingdings" pitchFamily="2" charset="2"/>
              <a:buNone/>
              <a:defRPr/>
            </a:pPr>
            <a:endParaRPr lang="en-US" sz="2900" b="1" dirty="0" smtClean="0">
              <a:latin typeface="+mn-lt"/>
            </a:endParaRPr>
          </a:p>
          <a:p>
            <a:pPr marL="319088" indent="-319088">
              <a:spcBef>
                <a:spcPts val="700"/>
              </a:spcBef>
              <a:buClr>
                <a:schemeClr val="accent2"/>
              </a:buClr>
              <a:buSzPct val="60000"/>
              <a:buFont typeface="Wingdings" pitchFamily="2" charset="2"/>
              <a:buNone/>
              <a:defRPr/>
            </a:pPr>
            <a:endParaRPr lang="en-US" sz="2900" b="1" dirty="0">
              <a:latin typeface="+mn-lt"/>
            </a:endParaRPr>
          </a:p>
        </p:txBody>
      </p:sp>
      <p:graphicFrame>
        <p:nvGraphicFramePr>
          <p:cNvPr id="18" name="Table 17"/>
          <p:cNvGraphicFramePr>
            <a:graphicFrameLocks noGrp="1"/>
          </p:cNvGraphicFramePr>
          <p:nvPr/>
        </p:nvGraphicFramePr>
        <p:xfrm>
          <a:off x="838200" y="4191000"/>
          <a:ext cx="6096000" cy="370840"/>
        </p:xfrm>
        <a:graphic>
          <a:graphicData uri="http://schemas.openxmlformats.org/drawingml/2006/table">
            <a:tbl>
              <a:tblPr firstRow="1" bandRow="1">
                <a:tableStyleId>{D7AC3CCA-C797-4891-BE02-D94E43425B78}</a:tableStyleId>
              </a:tblPr>
              <a:tblGrid>
                <a:gridCol w="1016000"/>
                <a:gridCol w="1016000"/>
                <a:gridCol w="1016000"/>
                <a:gridCol w="1016000"/>
                <a:gridCol w="1016000"/>
                <a:gridCol w="1016000"/>
              </a:tblGrid>
              <a:tr h="370840">
                <a:tc>
                  <a:txBody>
                    <a:bodyPr/>
                    <a:lstStyle/>
                    <a:p>
                      <a:r>
                        <a:rPr lang="en-US" u="sng" dirty="0" smtClean="0"/>
                        <a:t>SSN</a:t>
                      </a:r>
                      <a:endParaRPr lang="en-US" u="sng" dirty="0"/>
                    </a:p>
                  </a:txBody>
                  <a:tcPr/>
                </a:tc>
                <a:tc>
                  <a:txBody>
                    <a:bodyPr/>
                    <a:lstStyle/>
                    <a:p>
                      <a:r>
                        <a:rPr lang="en-US" dirty="0" smtClean="0"/>
                        <a:t>name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19" name="TextBox 18"/>
          <p:cNvSpPr txBox="1"/>
          <p:nvPr/>
        </p:nvSpPr>
        <p:spPr>
          <a:xfrm>
            <a:off x="838200" y="3810000"/>
            <a:ext cx="1083502" cy="369332"/>
          </a:xfrm>
          <a:prstGeom prst="rect">
            <a:avLst/>
          </a:prstGeom>
          <a:noFill/>
        </p:spPr>
        <p:txBody>
          <a:bodyPr wrap="none" rtlCol="0">
            <a:spAutoFit/>
          </a:bodyPr>
          <a:lstStyle/>
          <a:p>
            <a:r>
              <a:rPr lang="en-US" b="1" dirty="0" smtClean="0"/>
              <a:t>Professor</a:t>
            </a:r>
            <a:endParaRPr lang="en-US" b="1" dirty="0"/>
          </a:p>
        </p:txBody>
      </p:sp>
      <p:graphicFrame>
        <p:nvGraphicFramePr>
          <p:cNvPr id="22" name="Table 21"/>
          <p:cNvGraphicFramePr>
            <a:graphicFrameLocks noGrp="1"/>
          </p:cNvGraphicFramePr>
          <p:nvPr/>
        </p:nvGraphicFramePr>
        <p:xfrm>
          <a:off x="838200" y="5029200"/>
          <a:ext cx="3048000" cy="370840"/>
        </p:xfrm>
        <a:graphic>
          <a:graphicData uri="http://schemas.openxmlformats.org/drawingml/2006/table">
            <a:tbl>
              <a:tblPr firstRow="1" bandRow="1">
                <a:tableStyleId>{D7AC3CCA-C797-4891-BE02-D94E43425B78}</a:tableStyleId>
              </a:tblPr>
              <a:tblGrid>
                <a:gridCol w="1016000"/>
                <a:gridCol w="1016000"/>
                <a:gridCol w="1016000"/>
              </a:tblGrid>
              <a:tr h="370840">
                <a:tc>
                  <a:txBody>
                    <a:bodyPr/>
                    <a:lstStyle/>
                    <a:p>
                      <a:r>
                        <a:rPr lang="en-US" u="sng" dirty="0" smtClean="0"/>
                        <a:t>CID</a:t>
                      </a:r>
                      <a:endParaRPr lang="en-US" u="sng" dirty="0"/>
                    </a:p>
                  </a:txBody>
                  <a:tcPr/>
                </a:tc>
                <a:tc>
                  <a:txBody>
                    <a:bodyPr/>
                    <a:lstStyle/>
                    <a:p>
                      <a:r>
                        <a:rPr lang="en-US" dirty="0" smtClean="0"/>
                        <a:t>name</a:t>
                      </a:r>
                      <a:endParaRPr lang="en-US" dirty="0"/>
                    </a:p>
                  </a:txBody>
                  <a:tcPr/>
                </a:tc>
                <a:tc>
                  <a:txBody>
                    <a:bodyPr/>
                    <a:lstStyle/>
                    <a:p>
                      <a:r>
                        <a:rPr lang="en-US" dirty="0" smtClean="0"/>
                        <a:t>credit</a:t>
                      </a:r>
                      <a:endParaRPr lang="en-US" dirty="0"/>
                    </a:p>
                  </a:txBody>
                  <a:tcPr/>
                </a:tc>
              </a:tr>
            </a:tbl>
          </a:graphicData>
        </a:graphic>
      </p:graphicFrame>
      <p:sp>
        <p:nvSpPr>
          <p:cNvPr id="23" name="TextBox 22"/>
          <p:cNvSpPr txBox="1"/>
          <p:nvPr/>
        </p:nvSpPr>
        <p:spPr>
          <a:xfrm>
            <a:off x="838200" y="4648200"/>
            <a:ext cx="839076" cy="369332"/>
          </a:xfrm>
          <a:prstGeom prst="rect">
            <a:avLst/>
          </a:prstGeom>
          <a:noFill/>
        </p:spPr>
        <p:txBody>
          <a:bodyPr wrap="none" rtlCol="0">
            <a:spAutoFit/>
          </a:bodyPr>
          <a:lstStyle/>
          <a:p>
            <a:r>
              <a:rPr lang="en-US" b="1" dirty="0" smtClean="0"/>
              <a:t>Course</a:t>
            </a:r>
            <a:endParaRPr lang="en-US" b="1" dirty="0"/>
          </a:p>
        </p:txBody>
      </p:sp>
      <p:graphicFrame>
        <p:nvGraphicFramePr>
          <p:cNvPr id="24" name="Table 23"/>
          <p:cNvGraphicFramePr>
            <a:graphicFrameLocks noGrp="1"/>
          </p:cNvGraphicFramePr>
          <p:nvPr/>
        </p:nvGraphicFramePr>
        <p:xfrm>
          <a:off x="838200" y="6029960"/>
          <a:ext cx="3657600" cy="370840"/>
        </p:xfrm>
        <a:graphic>
          <a:graphicData uri="http://schemas.openxmlformats.org/drawingml/2006/table">
            <a:tbl>
              <a:tblPr firstRow="1" bandRow="1">
                <a:tableStyleId>{D7AC3CCA-C797-4891-BE02-D94E43425B78}</a:tableStyleId>
              </a:tblPr>
              <a:tblGrid>
                <a:gridCol w="1219200"/>
                <a:gridCol w="1219200"/>
                <a:gridCol w="1219200"/>
              </a:tblGrid>
              <a:tr h="370840">
                <a:tc>
                  <a:txBody>
                    <a:bodyPr/>
                    <a:lstStyle/>
                    <a:p>
                      <a:r>
                        <a:rPr lang="en-US" u="sng" dirty="0" smtClean="0"/>
                        <a:t>SSN</a:t>
                      </a:r>
                      <a:endParaRPr lang="en-US" u="sng" dirty="0"/>
                    </a:p>
                  </a:txBody>
                  <a:tcPr/>
                </a:tc>
                <a:tc>
                  <a:txBody>
                    <a:bodyPr/>
                    <a:lstStyle/>
                    <a:p>
                      <a:r>
                        <a:rPr lang="en-US" u="sng" dirty="0" smtClean="0"/>
                        <a:t>CID</a:t>
                      </a:r>
                      <a:endParaRPr lang="en-US" u="sng" dirty="0"/>
                    </a:p>
                  </a:txBody>
                  <a:tcPr/>
                </a:tc>
                <a:tc>
                  <a:txBody>
                    <a:bodyPr/>
                    <a:lstStyle/>
                    <a:p>
                      <a:r>
                        <a:rPr lang="en-US" dirty="0" err="1" smtClean="0"/>
                        <a:t>SemsterID</a:t>
                      </a:r>
                      <a:endParaRPr lang="en-US" dirty="0"/>
                    </a:p>
                  </a:txBody>
                  <a:tcPr/>
                </a:tc>
              </a:tr>
            </a:tbl>
          </a:graphicData>
        </a:graphic>
      </p:graphicFrame>
      <p:sp>
        <p:nvSpPr>
          <p:cNvPr id="25" name="TextBox 24"/>
          <p:cNvSpPr txBox="1"/>
          <p:nvPr/>
        </p:nvSpPr>
        <p:spPr>
          <a:xfrm>
            <a:off x="838200" y="5648960"/>
            <a:ext cx="727379" cy="369332"/>
          </a:xfrm>
          <a:prstGeom prst="rect">
            <a:avLst/>
          </a:prstGeom>
          <a:noFill/>
        </p:spPr>
        <p:txBody>
          <a:bodyPr wrap="none" rtlCol="0">
            <a:spAutoFit/>
          </a:bodyPr>
          <a:lstStyle/>
          <a:p>
            <a:r>
              <a:rPr lang="en-US" b="1" dirty="0" smtClean="0"/>
              <a:t>Teach</a:t>
            </a:r>
            <a:endParaRPr lang="en-US" b="1" dirty="0"/>
          </a:p>
        </p:txBody>
      </p:sp>
      <p:sp>
        <p:nvSpPr>
          <p:cNvPr id="29" name="Rectangle 28"/>
          <p:cNvSpPr/>
          <p:nvPr/>
        </p:nvSpPr>
        <p:spPr>
          <a:xfrm>
            <a:off x="1143000" y="1981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Professor</a:t>
            </a:r>
          </a:p>
        </p:txBody>
      </p:sp>
      <p:sp>
        <p:nvSpPr>
          <p:cNvPr id="30" name="Diamond 29"/>
          <p:cNvSpPr/>
          <p:nvPr/>
        </p:nvSpPr>
        <p:spPr>
          <a:xfrm>
            <a:off x="3505200" y="17526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sz="1600" dirty="0">
                <a:solidFill>
                  <a:schemeClr val="tx1"/>
                </a:solidFill>
              </a:rPr>
              <a:t>Teaches</a:t>
            </a:r>
          </a:p>
        </p:txBody>
      </p:sp>
      <p:sp>
        <p:nvSpPr>
          <p:cNvPr id="31" name="Oval 30"/>
          <p:cNvSpPr/>
          <p:nvPr/>
        </p:nvSpPr>
        <p:spPr>
          <a:xfrm>
            <a:off x="1219200" y="914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u="sng" dirty="0" err="1">
                <a:solidFill>
                  <a:schemeClr val="tx1"/>
                </a:solidFill>
              </a:rPr>
              <a:t>ssn</a:t>
            </a:r>
            <a:endParaRPr lang="en-US" sz="1600" u="sng" dirty="0">
              <a:solidFill>
                <a:schemeClr val="tx1"/>
              </a:solidFill>
            </a:endParaRPr>
          </a:p>
        </p:txBody>
      </p:sp>
      <p:sp>
        <p:nvSpPr>
          <p:cNvPr id="32" name="Rectangle 31"/>
          <p:cNvSpPr/>
          <p:nvPr/>
        </p:nvSpPr>
        <p:spPr>
          <a:xfrm>
            <a:off x="5791200" y="19812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Course</a:t>
            </a:r>
          </a:p>
        </p:txBody>
      </p:sp>
      <p:sp>
        <p:nvSpPr>
          <p:cNvPr id="33" name="Oval 32"/>
          <p:cNvSpPr/>
          <p:nvPr/>
        </p:nvSpPr>
        <p:spPr>
          <a:xfrm>
            <a:off x="3505200" y="7620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dirty="0" err="1">
                <a:solidFill>
                  <a:schemeClr val="tx1"/>
                </a:solidFill>
              </a:rPr>
              <a:t>semesterid</a:t>
            </a:r>
            <a:endParaRPr lang="en-US" sz="1600" dirty="0">
              <a:solidFill>
                <a:schemeClr val="tx1"/>
              </a:solidFill>
            </a:endParaRPr>
          </a:p>
        </p:txBody>
      </p:sp>
      <p:sp>
        <p:nvSpPr>
          <p:cNvPr id="34" name="Oval 33"/>
          <p:cNvSpPr/>
          <p:nvPr/>
        </p:nvSpPr>
        <p:spPr>
          <a:xfrm>
            <a:off x="5715000" y="1219200"/>
            <a:ext cx="1371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anchor="ctr"/>
          <a:lstStyle/>
          <a:p>
            <a:pPr algn="ctr">
              <a:defRPr/>
            </a:pPr>
            <a:r>
              <a:rPr lang="en-US" sz="1600" u="sng" dirty="0" err="1">
                <a:solidFill>
                  <a:schemeClr val="tx1"/>
                </a:solidFill>
              </a:rPr>
              <a:t>courseid</a:t>
            </a:r>
            <a:endParaRPr lang="en-US" sz="1600" u="sng" dirty="0">
              <a:solidFill>
                <a:schemeClr val="tx1"/>
              </a:solidFill>
            </a:endParaRPr>
          </a:p>
        </p:txBody>
      </p:sp>
      <p:cxnSp>
        <p:nvCxnSpPr>
          <p:cNvPr id="35" name="Straight Connector 34"/>
          <p:cNvCxnSpPr>
            <a:stCxn id="29" idx="0"/>
            <a:endCxn id="31" idx="4"/>
          </p:cNvCxnSpPr>
          <p:nvPr/>
        </p:nvCxnSpPr>
        <p:spPr>
          <a:xfrm rot="5400000" flipH="1" flipV="1">
            <a:off x="1524000" y="17145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0" idx="1"/>
            <a:endCxn id="29" idx="3"/>
          </p:cNvCxnSpPr>
          <p:nvPr/>
        </p:nvCxnSpPr>
        <p:spPr>
          <a:xfrm rot="10800000">
            <a:off x="2438400" y="2209800"/>
            <a:ext cx="106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2" idx="1"/>
            <a:endCxn id="30" idx="3"/>
          </p:cNvCxnSpPr>
          <p:nvPr/>
        </p:nvCxnSpPr>
        <p:spPr>
          <a:xfrm rot="10800000">
            <a:off x="4876800" y="220980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3" idx="4"/>
            <a:endCxn id="30" idx="0"/>
          </p:cNvCxnSpPr>
          <p:nvPr/>
        </p:nvCxnSpPr>
        <p:spPr>
          <a:xfrm rot="5400000">
            <a:off x="3962400" y="15240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4" idx="4"/>
            <a:endCxn id="32" idx="0"/>
          </p:cNvCxnSpPr>
          <p:nvPr/>
        </p:nvCxnSpPr>
        <p:spPr>
          <a:xfrm rot="16200000" flipH="1">
            <a:off x="6305550" y="1847850"/>
            <a:ext cx="2286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rot="5400000" flipH="1" flipV="1">
            <a:off x="76200" y="5181600"/>
            <a:ext cx="1828800" cy="457200"/>
          </a:xfrm>
          <a:prstGeom prst="bentConnector3">
            <a:avLst>
              <a:gd name="adj1" fmla="val 88462"/>
            </a:avLst>
          </a:prstGeom>
          <a:ln>
            <a:tailEnd type="arrow"/>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rot="10800000">
            <a:off x="762000" y="6324600"/>
            <a:ext cx="76200" cy="1588"/>
          </a:xfrm>
          <a:prstGeom prst="line">
            <a:avLst/>
          </a:prstGeom>
        </p:spPr>
        <p:style>
          <a:lnRef idx="3">
            <a:schemeClr val="dk1"/>
          </a:lnRef>
          <a:fillRef idx="0">
            <a:schemeClr val="dk1"/>
          </a:fillRef>
          <a:effectRef idx="2">
            <a:schemeClr val="dk1"/>
          </a:effectRef>
          <a:fontRef idx="minor">
            <a:schemeClr val="tx1"/>
          </a:fontRef>
        </p:style>
      </p:cxnSp>
      <p:cxnSp>
        <p:nvCxnSpPr>
          <p:cNvPr id="62" name="Elbow Connector 61"/>
          <p:cNvCxnSpPr/>
          <p:nvPr/>
        </p:nvCxnSpPr>
        <p:spPr>
          <a:xfrm rot="16200000" flipV="1">
            <a:off x="1447800" y="5105400"/>
            <a:ext cx="990600" cy="990600"/>
          </a:xfrm>
          <a:prstGeom prst="bentConnector3">
            <a:avLst>
              <a:gd name="adj1" fmla="val 40059"/>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9" grpId="0" animBg="1"/>
      <p:bldP spid="30" grpId="0" animBg="1"/>
      <p:bldP spid="31" grpId="0" animBg="1"/>
      <p:bldP spid="32" grpId="0" animBg="1"/>
      <p:bldP spid="33" grpId="0" animBg="1"/>
      <p:bldP spid="3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3451</TotalTime>
  <Words>993</Words>
  <Application>Microsoft Office PowerPoint</Application>
  <PresentationFormat>On-screen Show (4:3)</PresentationFormat>
  <Paragraphs>371</Paragraphs>
  <Slides>28</Slides>
  <Notes>2</Notes>
  <HiddenSlides>2</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Practice  Chapter 7, 3, 8</vt:lpstr>
      <vt:lpstr>ER Diagram</vt:lpstr>
      <vt:lpstr>ER Diagram</vt:lpstr>
      <vt:lpstr> Summary of Mapping from ER diagram to relational model</vt:lpstr>
      <vt:lpstr>Exercise 1</vt:lpstr>
      <vt:lpstr>Exercise 1</vt:lpstr>
      <vt:lpstr>Slide 7</vt:lpstr>
      <vt:lpstr>Exercise 1</vt:lpstr>
      <vt:lpstr>Slide 9</vt:lpstr>
      <vt:lpstr>Exercise 1</vt:lpstr>
      <vt:lpstr>Exercise 1</vt:lpstr>
      <vt:lpstr>Slide 12</vt:lpstr>
      <vt:lpstr>Exercise 1</vt:lpstr>
      <vt:lpstr>Exercise 1</vt:lpstr>
      <vt:lpstr>Exercise 1</vt:lpstr>
      <vt:lpstr>Slide 16</vt:lpstr>
      <vt:lpstr>Exercise 2</vt:lpstr>
      <vt:lpstr>Exercise 2</vt:lpstr>
      <vt:lpstr>Exercise 2</vt:lpstr>
      <vt:lpstr>Exercise 2</vt:lpstr>
      <vt:lpstr>Exercise 2</vt:lpstr>
      <vt:lpstr>Exercise 2</vt:lpstr>
      <vt:lpstr>Exercise 2</vt:lpstr>
      <vt:lpstr>Exercise 2</vt:lpstr>
      <vt:lpstr>Exercise 2</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chapter 7, 3, 8</dc:title>
  <dc:creator>Tamer</dc:creator>
  <cp:lastModifiedBy>Tamer</cp:lastModifiedBy>
  <cp:revision>142</cp:revision>
  <dcterms:created xsi:type="dcterms:W3CDTF">2006-08-16T00:00:00Z</dcterms:created>
  <dcterms:modified xsi:type="dcterms:W3CDTF">2017-10-12T11:25:25Z</dcterms:modified>
</cp:coreProperties>
</file>