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10" r:id="rId2"/>
    <p:sldId id="311" r:id="rId3"/>
    <p:sldId id="312" r:id="rId4"/>
    <p:sldId id="293" r:id="rId5"/>
    <p:sldId id="294" r:id="rId6"/>
    <p:sldId id="317" r:id="rId7"/>
    <p:sldId id="314" r:id="rId8"/>
    <p:sldId id="31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9713" autoAdjust="0"/>
  </p:normalViewPr>
  <p:slideViewPr>
    <p:cSldViewPr snapToGrid="0">
      <p:cViewPr varScale="1">
        <p:scale>
          <a:sx n="74" d="100"/>
          <a:sy n="74" d="100"/>
        </p:scale>
        <p:origin x="1266"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2B0F00-3F7C-443A-BE30-94D9914DCEC7}" type="slidenum">
              <a:rPr lang="en-GB" smtClean="0"/>
              <a:t>‹#›</a:t>
            </a:fld>
            <a:endParaRPr lang="en-GB"/>
          </a:p>
        </p:txBody>
      </p:sp>
    </p:spTree>
    <p:extLst>
      <p:ext uri="{BB962C8B-B14F-4D97-AF65-F5344CB8AC3E}">
        <p14:creationId xmlns:p14="http://schemas.microsoft.com/office/powerpoint/2010/main" val="1843235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7DCF1-8843-48BB-82D4-A5DBBA122E57}" type="datetimeFigureOut">
              <a:rPr lang="en-GB" smtClean="0"/>
              <a:t>27/03/2020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E17DE-1BE1-46A9-B2C0-D1BBBFF1451A}" type="slidenum">
              <a:rPr lang="en-GB" smtClean="0"/>
              <a:t>‹#›</a:t>
            </a:fld>
            <a:endParaRPr lang="en-GB"/>
          </a:p>
        </p:txBody>
      </p:sp>
    </p:spTree>
    <p:extLst>
      <p:ext uri="{BB962C8B-B14F-4D97-AF65-F5344CB8AC3E}">
        <p14:creationId xmlns:p14="http://schemas.microsoft.com/office/powerpoint/2010/main" val="169124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mentioned before, aperiodic</a:t>
            </a:r>
            <a:r>
              <a:rPr lang="en-US" baseline="0" dirty="0" smtClean="0"/>
              <a:t> events can be treated either by periodic polling or using interrupts.  Associating an event with a high priority interrupt allows fastest response to this event.  Interrupt handlers are sometimes called foreground tasks that operate with high priority, while less important tasks run in the background.</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1</a:t>
            </a:fld>
            <a:endParaRPr lang="en-GB"/>
          </a:p>
        </p:txBody>
      </p:sp>
    </p:spTree>
    <p:extLst>
      <p:ext uri="{BB962C8B-B14F-4D97-AF65-F5344CB8AC3E}">
        <p14:creationId xmlns:p14="http://schemas.microsoft.com/office/powerpoint/2010/main" val="148462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in this definition that latency is measured as the time passed</a:t>
            </a:r>
            <a:r>
              <a:rPr lang="en-US" baseline="0" dirty="0" smtClean="0"/>
              <a:t> until the ISR starts, and not ends.  Hence, the execution time of the ISR itself is not included in the interrupt latency. </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2</a:t>
            </a:fld>
            <a:endParaRPr lang="en-GB"/>
          </a:p>
        </p:txBody>
      </p:sp>
    </p:spTree>
    <p:extLst>
      <p:ext uri="{BB962C8B-B14F-4D97-AF65-F5344CB8AC3E}">
        <p14:creationId xmlns:p14="http://schemas.microsoft.com/office/powerpoint/2010/main" val="506272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interrupt can only be checked at the end of an</a:t>
            </a:r>
            <a:r>
              <a:rPr lang="en-US" baseline="0" dirty="0" smtClean="0"/>
              <a:t> instruction, response may be delayed if interrupt request arrives during the execution of a long instruction.  Delay may also occur since interrupts are disabled within some tasks. </a:t>
            </a:r>
            <a:r>
              <a:rPr lang="en-GB" baseline="0" dirty="0" smtClean="0"/>
              <a:t>Another potential delay source occurs when request is accompanied by requests</a:t>
            </a:r>
            <a:r>
              <a:rPr lang="en-US" baseline="0" dirty="0" smtClean="0"/>
              <a:t> of higher priority interrupts, thus their ISRs run first.  Before start of ISR, necessary context switching will cause further delay. </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4</a:t>
            </a:fld>
            <a:endParaRPr lang="en-GB"/>
          </a:p>
        </p:txBody>
      </p:sp>
    </p:spTree>
    <p:extLst>
      <p:ext uri="{BB962C8B-B14F-4D97-AF65-F5344CB8AC3E}">
        <p14:creationId xmlns:p14="http://schemas.microsoft.com/office/powerpoint/2010/main" val="340702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that delay may be caused either by waiting for long instruction OR waiting for interrupt re-enabling, but not both. </a:t>
            </a:r>
            <a:r>
              <a:rPr lang="en-US" dirty="0" smtClean="0"/>
              <a:t>Signal propagation delay is the time that may be needed for the processor to detect the interrupt request signal after the event.</a:t>
            </a:r>
            <a:endParaRPr lang="en-GB" dirty="0" smtClean="0"/>
          </a:p>
          <a:p>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5</a:t>
            </a:fld>
            <a:endParaRPr lang="en-GB"/>
          </a:p>
        </p:txBody>
      </p:sp>
    </p:spTree>
    <p:extLst>
      <p:ext uri="{BB962C8B-B14F-4D97-AF65-F5344CB8AC3E}">
        <p14:creationId xmlns:p14="http://schemas.microsoft.com/office/powerpoint/2010/main" val="554160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84646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45610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7927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269023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71941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31903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27DB6-93B6-47FA-AFDF-44810FA49A32}"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84572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E27DB6-93B6-47FA-AFDF-44810FA49A32}"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06956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27DB6-93B6-47FA-AFDF-44810FA49A32}"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94528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60511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11720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27DB6-93B6-47FA-AFDF-44810FA49A32}" type="datetimeFigureOut">
              <a:rPr lang="en-US" smtClean="0"/>
              <a:t>3/27/2020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1EF10-CF9D-4A1A-BBDF-D5D4D92732D8}" type="slidenum">
              <a:rPr lang="en-US" smtClean="0"/>
              <a:t>‹#›</a:t>
            </a:fld>
            <a:endParaRPr lang="en-US"/>
          </a:p>
        </p:txBody>
      </p:sp>
    </p:spTree>
    <p:extLst>
      <p:ext uri="{BB962C8B-B14F-4D97-AF65-F5344CB8AC3E}">
        <p14:creationId xmlns:p14="http://schemas.microsoft.com/office/powerpoint/2010/main" val="2383826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audio" Target="../media/media2.mp3"/><Relationship Id="rId2" Type="http://schemas.microsoft.com/office/2007/relationships/media" Target="../media/media2.mp3"/><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mp3"/><Relationship Id="rId1" Type="http://schemas.microsoft.com/office/2007/relationships/media" Target="../media/media3.mp3"/><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mp3"/><Relationship Id="rId1" Type="http://schemas.microsoft.com/office/2007/relationships/media" Target="../media/media4.mp3"/><Relationship Id="rId5" Type="http://schemas.openxmlformats.org/officeDocument/2006/relationships/image" Target="../media/image1.png"/><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sp>
        <p:nvSpPr>
          <p:cNvPr id="7" name="Text Box 8"/>
          <p:cNvSpPr txBox="1">
            <a:spLocks noChangeArrowheads="1"/>
          </p:cNvSpPr>
          <p:nvPr/>
        </p:nvSpPr>
        <p:spPr bwMode="auto">
          <a:xfrm>
            <a:off x="469514" y="1457876"/>
            <a:ext cx="8143875" cy="1200329"/>
          </a:xfrm>
          <a:prstGeom prst="rect">
            <a:avLst/>
          </a:prstGeom>
          <a:noFill/>
          <a:ln w="9525">
            <a:noFill/>
            <a:miter lim="800000"/>
            <a:headEnd/>
            <a:tailEnd/>
          </a:ln>
          <a:effectLst/>
        </p:spPr>
        <p:txBody>
          <a:bodyPr wrap="square">
            <a:spAutoFit/>
          </a:bodyPr>
          <a:lstStyle/>
          <a:p>
            <a:pPr algn="just"/>
            <a:r>
              <a:rPr lang="en-US" sz="2400" dirty="0">
                <a:cs typeface="Arial" charset="0"/>
              </a:rPr>
              <a:t>Interrupts can be used to provide very low response times for external events. It is common to organize software in a foreground/ background architecture using interrupts.</a:t>
            </a:r>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sp>
        <p:nvSpPr>
          <p:cNvPr id="8"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2" name="Interrupt Latency-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003789" y="311193"/>
            <a:ext cx="609600" cy="609600"/>
          </a:xfrm>
          <a:prstGeom prst="rect">
            <a:avLst/>
          </a:prstGeom>
        </p:spPr>
      </p:pic>
    </p:spTree>
    <p:extLst>
      <p:ext uri="{BB962C8B-B14F-4D97-AF65-F5344CB8AC3E}">
        <p14:creationId xmlns:p14="http://schemas.microsoft.com/office/powerpoint/2010/main" val="27905056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826"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sp>
        <p:nvSpPr>
          <p:cNvPr id="2" name="PPTLabsHighlightTextFragmentsShape08abc842-2a3c-4904-99ae-1f99658011fa"/>
          <p:cNvSpPr/>
          <p:nvPr>
            <p:custDataLst>
              <p:tags r:id="rId1"/>
            </p:custDataLst>
          </p:nvPr>
        </p:nvSpPr>
        <p:spPr>
          <a:xfrm>
            <a:off x="560953" y="2997251"/>
            <a:ext cx="2083435"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Box 6"/>
          <p:cNvSpPr txBox="1">
            <a:spLocks noChangeArrowheads="1"/>
          </p:cNvSpPr>
          <p:nvPr/>
        </p:nvSpPr>
        <p:spPr bwMode="auto">
          <a:xfrm>
            <a:off x="469513" y="2951531"/>
            <a:ext cx="8143875" cy="1200329"/>
          </a:xfrm>
          <a:prstGeom prst="rect">
            <a:avLst/>
          </a:prstGeom>
          <a:noFill/>
          <a:ln w="9525">
            <a:noFill/>
            <a:miter lim="800000"/>
            <a:headEnd/>
            <a:tailEnd/>
          </a:ln>
          <a:effectLst/>
        </p:spPr>
        <p:txBody>
          <a:bodyPr wrap="square">
            <a:spAutoFit/>
          </a:bodyPr>
          <a:lstStyle/>
          <a:p>
            <a:pPr algn="just"/>
            <a:r>
              <a:rPr lang="en-US" sz="2400" dirty="0">
                <a:cs typeface="Arial" charset="0"/>
              </a:rPr>
              <a:t>Interrupt latency is the amount of time between the occurrence of an interrupt event and the start of the associated interrupt service routine (ISR). </a:t>
            </a:r>
          </a:p>
        </p:txBody>
      </p:sp>
      <p:sp>
        <p:nvSpPr>
          <p:cNvPr id="7" name="Text Box 8"/>
          <p:cNvSpPr txBox="1">
            <a:spLocks noChangeArrowheads="1"/>
          </p:cNvSpPr>
          <p:nvPr/>
        </p:nvSpPr>
        <p:spPr bwMode="auto">
          <a:xfrm>
            <a:off x="469514" y="1457876"/>
            <a:ext cx="8143875" cy="1200329"/>
          </a:xfrm>
          <a:prstGeom prst="rect">
            <a:avLst/>
          </a:prstGeom>
          <a:noFill/>
          <a:ln w="9525">
            <a:noFill/>
            <a:miter lim="800000"/>
            <a:headEnd/>
            <a:tailEnd/>
          </a:ln>
          <a:effectLst/>
        </p:spPr>
        <p:txBody>
          <a:bodyPr wrap="square">
            <a:spAutoFit/>
          </a:bodyPr>
          <a:lstStyle/>
          <a:p>
            <a:pPr algn="just"/>
            <a:r>
              <a:rPr lang="en-US" sz="2400" dirty="0">
                <a:cs typeface="Arial" charset="0"/>
              </a:rPr>
              <a:t>Interrupts can be used to provide very low response times for external events. It is common to organize software in a foreground/ background architecture using interrupts.</a:t>
            </a:r>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8"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9"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pic>
        <p:nvPicPr>
          <p:cNvPr id="3" name="Interrupt Latency-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7968106" y="279878"/>
            <a:ext cx="609600" cy="609600"/>
          </a:xfrm>
          <a:prstGeom prst="rect">
            <a:avLst/>
          </a:prstGeom>
        </p:spPr>
      </p:pic>
    </p:spTree>
    <p:extLst>
      <p:ext uri="{BB962C8B-B14F-4D97-AF65-F5344CB8AC3E}">
        <p14:creationId xmlns:p14="http://schemas.microsoft.com/office/powerpoint/2010/main" val="32047323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617"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sp>
        <p:nvSpPr>
          <p:cNvPr id="5" name="Text Box 6"/>
          <p:cNvSpPr txBox="1">
            <a:spLocks noChangeArrowheads="1"/>
          </p:cNvSpPr>
          <p:nvPr/>
        </p:nvSpPr>
        <p:spPr bwMode="auto">
          <a:xfrm>
            <a:off x="469513" y="2951531"/>
            <a:ext cx="8143875" cy="1200329"/>
          </a:xfrm>
          <a:prstGeom prst="rect">
            <a:avLst/>
          </a:prstGeom>
          <a:noFill/>
          <a:ln w="9525">
            <a:noFill/>
            <a:miter lim="800000"/>
            <a:headEnd/>
            <a:tailEnd/>
          </a:ln>
          <a:effectLst/>
        </p:spPr>
        <p:txBody>
          <a:bodyPr wrap="square">
            <a:spAutoFit/>
          </a:bodyPr>
          <a:lstStyle/>
          <a:p>
            <a:pPr algn="just"/>
            <a:r>
              <a:rPr lang="en-US" sz="2400" dirty="0">
                <a:cs typeface="Arial" charset="0"/>
              </a:rPr>
              <a:t>Interrupt latency is the amount of time between the occurrence of an interrupt event and the start of the associated interrupt service routine (ISR). </a:t>
            </a:r>
          </a:p>
        </p:txBody>
      </p:sp>
      <p:sp>
        <p:nvSpPr>
          <p:cNvPr id="6" name="Text Box 7"/>
          <p:cNvSpPr txBox="1">
            <a:spLocks noChangeArrowheads="1"/>
          </p:cNvSpPr>
          <p:nvPr/>
        </p:nvSpPr>
        <p:spPr bwMode="auto">
          <a:xfrm>
            <a:off x="469512" y="4445186"/>
            <a:ext cx="8143875" cy="830997"/>
          </a:xfrm>
          <a:prstGeom prst="rect">
            <a:avLst/>
          </a:prstGeom>
          <a:noFill/>
          <a:ln w="9525">
            <a:noFill/>
            <a:miter lim="800000"/>
            <a:headEnd/>
            <a:tailEnd/>
          </a:ln>
          <a:effectLst/>
        </p:spPr>
        <p:txBody>
          <a:bodyPr wrap="square">
            <a:spAutoFit/>
          </a:bodyPr>
          <a:lstStyle/>
          <a:p>
            <a:pPr algn="just"/>
            <a:r>
              <a:rPr lang="en-US" sz="2400" dirty="0">
                <a:cs typeface="Arial" charset="0"/>
              </a:rPr>
              <a:t>Worst-case interrupt latency is an important parameter in many real-time and embedded designs.</a:t>
            </a:r>
          </a:p>
        </p:txBody>
      </p:sp>
      <p:sp>
        <p:nvSpPr>
          <p:cNvPr id="7" name="Text Box 8"/>
          <p:cNvSpPr txBox="1">
            <a:spLocks noChangeArrowheads="1"/>
          </p:cNvSpPr>
          <p:nvPr/>
        </p:nvSpPr>
        <p:spPr bwMode="auto">
          <a:xfrm>
            <a:off x="469514" y="1457876"/>
            <a:ext cx="8143875" cy="1200329"/>
          </a:xfrm>
          <a:prstGeom prst="rect">
            <a:avLst/>
          </a:prstGeom>
          <a:noFill/>
          <a:ln w="9525">
            <a:noFill/>
            <a:miter lim="800000"/>
            <a:headEnd/>
            <a:tailEnd/>
          </a:ln>
          <a:effectLst/>
        </p:spPr>
        <p:txBody>
          <a:bodyPr wrap="square">
            <a:spAutoFit/>
          </a:bodyPr>
          <a:lstStyle/>
          <a:p>
            <a:pPr algn="just"/>
            <a:r>
              <a:rPr lang="en-US" sz="2400" dirty="0">
                <a:cs typeface="Arial" charset="0"/>
              </a:rPr>
              <a:t>Interrupts can be used to provide very low response times for external events. It is common to organize software in a foreground/ background architecture using interrupts.</a:t>
            </a:r>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9"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0"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spTree>
    <p:extLst>
      <p:ext uri="{BB962C8B-B14F-4D97-AF65-F5344CB8AC3E}">
        <p14:creationId xmlns:p14="http://schemas.microsoft.com/office/powerpoint/2010/main" val="7397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3"/>
          <p:cNvSpPr txBox="1">
            <a:spLocks noChangeArrowheads="1"/>
          </p:cNvSpPr>
          <p:nvPr/>
        </p:nvSpPr>
        <p:spPr bwMode="auto">
          <a:xfrm>
            <a:off x="469515" y="1521665"/>
            <a:ext cx="7929618" cy="461665"/>
          </a:xfrm>
          <a:prstGeom prst="rect">
            <a:avLst/>
          </a:prstGeom>
          <a:noFill/>
          <a:ln w="9525">
            <a:noFill/>
            <a:miter lim="800000"/>
            <a:headEnd/>
            <a:tailEnd/>
          </a:ln>
          <a:effectLst/>
        </p:spPr>
        <p:txBody>
          <a:bodyPr wrap="square">
            <a:spAutoFit/>
          </a:bodyPr>
          <a:lstStyle/>
          <a:p>
            <a:pPr algn="just"/>
            <a:r>
              <a:rPr lang="en-US" sz="2400" dirty="0">
                <a:cs typeface="Arial" charset="0"/>
              </a:rPr>
              <a:t>Worst case interrupt latency depends on the following factors:</a:t>
            </a:r>
          </a:p>
        </p:txBody>
      </p:sp>
      <p:sp>
        <p:nvSpPr>
          <p:cNvPr id="12" name="Text Box 4"/>
          <p:cNvSpPr txBox="1">
            <a:spLocks noChangeArrowheads="1"/>
          </p:cNvSpPr>
          <p:nvPr/>
        </p:nvSpPr>
        <p:spPr bwMode="auto">
          <a:xfrm>
            <a:off x="571471" y="2928934"/>
            <a:ext cx="7858180" cy="830997"/>
          </a:xfrm>
          <a:prstGeom prst="rect">
            <a:avLst/>
          </a:prstGeom>
          <a:noFill/>
          <a:ln w="9525">
            <a:noFill/>
            <a:miter lim="800000"/>
            <a:headEnd/>
            <a:tailEnd/>
          </a:ln>
          <a:effectLst/>
        </p:spPr>
        <p:txBody>
          <a:bodyPr wrap="square">
            <a:spAutoFit/>
          </a:bodyPr>
          <a:lstStyle/>
          <a:p>
            <a:pPr algn="just">
              <a:buSzPct val="125000"/>
              <a:buFont typeface="Wingdings" pitchFamily="2" charset="2"/>
              <a:buChar char="§"/>
            </a:pPr>
            <a:r>
              <a:rPr lang="en-US" sz="2400" dirty="0">
                <a:cs typeface="Arial" charset="0"/>
              </a:rPr>
              <a:t> The longest period during which interrupts (or </a:t>
            </a:r>
            <a:r>
              <a:rPr lang="en-US" sz="2400" dirty="0" smtClean="0">
                <a:cs typeface="Arial" charset="0"/>
              </a:rPr>
              <a:t>the </a:t>
            </a:r>
            <a:r>
              <a:rPr lang="en-US" sz="2400" dirty="0">
                <a:cs typeface="Arial" charset="0"/>
              </a:rPr>
              <a:t>specific interrupt) are disabled.</a:t>
            </a:r>
          </a:p>
        </p:txBody>
      </p:sp>
      <p:sp>
        <p:nvSpPr>
          <p:cNvPr id="13" name="Text Box 5"/>
          <p:cNvSpPr txBox="1">
            <a:spLocks noChangeArrowheads="1"/>
          </p:cNvSpPr>
          <p:nvPr/>
        </p:nvSpPr>
        <p:spPr bwMode="auto">
          <a:xfrm>
            <a:off x="574674" y="3929066"/>
            <a:ext cx="7140597" cy="461665"/>
          </a:xfrm>
          <a:prstGeom prst="rect">
            <a:avLst/>
          </a:prstGeom>
          <a:noFill/>
          <a:ln w="9525">
            <a:noFill/>
            <a:miter lim="800000"/>
            <a:headEnd/>
            <a:tailEnd/>
          </a:ln>
          <a:effectLst/>
        </p:spPr>
        <p:txBody>
          <a:bodyPr wrap="square">
            <a:spAutoFit/>
          </a:bodyPr>
          <a:lstStyle/>
          <a:p>
            <a:pPr algn="just">
              <a:buSzPct val="125000"/>
              <a:buFont typeface="Wingdings" pitchFamily="2" charset="2"/>
              <a:buChar char="§"/>
            </a:pPr>
            <a:r>
              <a:rPr lang="en-US" sz="2400" dirty="0">
                <a:cs typeface="Arial" charset="0"/>
              </a:rPr>
              <a:t> WCET of service routines of higher priority interrupts.</a:t>
            </a:r>
          </a:p>
        </p:txBody>
      </p:sp>
      <p:sp>
        <p:nvSpPr>
          <p:cNvPr id="14" name="Text Box 6"/>
          <p:cNvSpPr txBox="1">
            <a:spLocks noChangeArrowheads="1"/>
          </p:cNvSpPr>
          <p:nvPr/>
        </p:nvSpPr>
        <p:spPr bwMode="auto">
          <a:xfrm>
            <a:off x="571471" y="4643446"/>
            <a:ext cx="7929618" cy="830997"/>
          </a:xfrm>
          <a:prstGeom prst="rect">
            <a:avLst/>
          </a:prstGeom>
          <a:noFill/>
          <a:ln w="9525">
            <a:noFill/>
            <a:miter lim="800000"/>
            <a:headEnd/>
            <a:tailEnd/>
          </a:ln>
          <a:effectLst/>
        </p:spPr>
        <p:txBody>
          <a:bodyPr wrap="square">
            <a:spAutoFit/>
          </a:bodyPr>
          <a:lstStyle/>
          <a:p>
            <a:pPr algn="just">
              <a:buSzPct val="125000"/>
              <a:buFont typeface="Wingdings" pitchFamily="2" charset="2"/>
              <a:buChar char="§"/>
            </a:pPr>
            <a:r>
              <a:rPr lang="en-US" sz="2400" dirty="0">
                <a:cs typeface="Arial" charset="0"/>
              </a:rPr>
              <a:t> How long does it take the processor to stop what it is doing and switch context to the ISR.</a:t>
            </a:r>
          </a:p>
        </p:txBody>
      </p:sp>
      <p:sp>
        <p:nvSpPr>
          <p:cNvPr id="15" name="Text Box 8"/>
          <p:cNvSpPr txBox="1">
            <a:spLocks noChangeArrowheads="1"/>
          </p:cNvSpPr>
          <p:nvPr/>
        </p:nvSpPr>
        <p:spPr bwMode="auto">
          <a:xfrm>
            <a:off x="571471" y="2285992"/>
            <a:ext cx="7649402" cy="461665"/>
          </a:xfrm>
          <a:prstGeom prst="rect">
            <a:avLst/>
          </a:prstGeom>
          <a:noFill/>
          <a:ln w="9525">
            <a:noFill/>
            <a:miter lim="800000"/>
            <a:headEnd/>
            <a:tailEnd/>
          </a:ln>
          <a:effectLst/>
        </p:spPr>
        <p:txBody>
          <a:bodyPr wrap="none">
            <a:spAutoFit/>
          </a:bodyPr>
          <a:lstStyle/>
          <a:p>
            <a:pPr algn="just">
              <a:buSzPct val="125000"/>
              <a:buFont typeface="Wingdings" pitchFamily="2" charset="2"/>
              <a:buChar char="§"/>
            </a:pPr>
            <a:r>
              <a:rPr lang="en-US" sz="2400" dirty="0">
                <a:cs typeface="Arial" charset="0"/>
              </a:rPr>
              <a:t> The longest execution time of any instruction in the code. </a:t>
            </a:r>
          </a:p>
        </p:txBody>
      </p:sp>
      <p:sp>
        <p:nvSpPr>
          <p:cNvPr id="17" name="Rectangle 16"/>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cxnSp>
        <p:nvCxnSpPr>
          <p:cNvPr id="19" name="Straight Connector 18"/>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6"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8"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2</a:t>
            </a:r>
            <a:endParaRPr lang="en-GB" sz="1400" i="1" dirty="0">
              <a:solidFill>
                <a:schemeClr val="tx2"/>
              </a:solidFill>
              <a:latin typeface="+mn-lt"/>
            </a:endParaRPr>
          </a:p>
        </p:txBody>
      </p:sp>
      <p:pic>
        <p:nvPicPr>
          <p:cNvPr id="2" name="Interrupt Latency-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7968106" y="289584"/>
            <a:ext cx="609600" cy="609600"/>
          </a:xfrm>
          <a:prstGeom prst="rect">
            <a:avLst/>
          </a:prstGeom>
        </p:spPr>
      </p:pic>
    </p:spTree>
    <p:extLst>
      <p:ext uri="{BB962C8B-B14F-4D97-AF65-F5344CB8AC3E}">
        <p14:creationId xmlns:p14="http://schemas.microsoft.com/office/powerpoint/2010/main" val="18923653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193"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71472" y="1428736"/>
            <a:ext cx="1269899" cy="461665"/>
          </a:xfrm>
          <a:prstGeom prst="rect">
            <a:avLst/>
          </a:prstGeom>
          <a:noFill/>
          <a:ln w="9525">
            <a:noFill/>
            <a:miter lim="800000"/>
            <a:headEnd/>
            <a:tailEnd/>
          </a:ln>
          <a:effectLst/>
        </p:spPr>
        <p:txBody>
          <a:bodyPr wrap="none">
            <a:spAutoFit/>
          </a:bodyPr>
          <a:lstStyle/>
          <a:p>
            <a:pPr algn="just"/>
            <a:r>
              <a:rPr lang="en-US" sz="2400" u="sng" dirty="0">
                <a:cs typeface="Arial" charset="0"/>
              </a:rPr>
              <a:t>Example</a:t>
            </a:r>
          </a:p>
        </p:txBody>
      </p:sp>
      <p:sp>
        <p:nvSpPr>
          <p:cNvPr id="5" name="Text Box 6"/>
          <p:cNvSpPr txBox="1">
            <a:spLocks noChangeArrowheads="1"/>
          </p:cNvSpPr>
          <p:nvPr/>
        </p:nvSpPr>
        <p:spPr bwMode="auto">
          <a:xfrm>
            <a:off x="571472" y="2071678"/>
            <a:ext cx="7929618" cy="1569660"/>
          </a:xfrm>
          <a:prstGeom prst="rect">
            <a:avLst/>
          </a:prstGeom>
          <a:noFill/>
          <a:ln w="9525">
            <a:noFill/>
            <a:miter lim="800000"/>
            <a:headEnd/>
            <a:tailEnd/>
          </a:ln>
          <a:effectLst/>
        </p:spPr>
        <p:txBody>
          <a:bodyPr wrap="square">
            <a:spAutoFit/>
          </a:bodyPr>
          <a:lstStyle/>
          <a:p>
            <a:pPr algn="just"/>
            <a:r>
              <a:rPr lang="en-US" sz="2400" dirty="0">
                <a:cs typeface="Arial" charset="0"/>
              </a:rPr>
              <a:t>What is the worst-case interrupt latency if the longest instruction in a processor takes 100 </a:t>
            </a:r>
            <a:r>
              <a:rPr lang="el-GR" sz="2400" dirty="0">
                <a:cs typeface="Arial" charset="0"/>
              </a:rPr>
              <a:t>μ</a:t>
            </a:r>
            <a:r>
              <a:rPr lang="en-US" sz="2400" dirty="0">
                <a:cs typeface="Arial" charset="0"/>
              </a:rPr>
              <a:t>s and the context switch takes 50 </a:t>
            </a:r>
            <a:r>
              <a:rPr lang="el-GR" sz="2400" dirty="0">
                <a:cs typeface="Arial" charset="0"/>
              </a:rPr>
              <a:t>μ</a:t>
            </a:r>
            <a:r>
              <a:rPr lang="en-US" sz="2400" dirty="0">
                <a:cs typeface="Arial" charset="0"/>
              </a:rPr>
              <a:t>s ?   Assume that interrupts are never disabled for more than 120 </a:t>
            </a:r>
            <a:r>
              <a:rPr lang="el-GR" sz="2400" dirty="0">
                <a:cs typeface="Arial" charset="0"/>
              </a:rPr>
              <a:t>μ</a:t>
            </a:r>
            <a:r>
              <a:rPr lang="en-US" sz="2400" dirty="0">
                <a:cs typeface="Arial" charset="0"/>
              </a:rPr>
              <a:t>s and that signal propagation delay is 100 ns. </a:t>
            </a:r>
            <a:endParaRPr lang="el-GR" sz="2400" dirty="0">
              <a:cs typeface="Arial" charset="0"/>
            </a:endParaRPr>
          </a:p>
        </p:txBody>
      </p:sp>
      <p:sp>
        <p:nvSpPr>
          <p:cNvPr id="6" name="Text Box 7"/>
          <p:cNvSpPr txBox="1">
            <a:spLocks noChangeArrowheads="1"/>
          </p:cNvSpPr>
          <p:nvPr/>
        </p:nvSpPr>
        <p:spPr bwMode="auto">
          <a:xfrm>
            <a:off x="571472" y="3857628"/>
            <a:ext cx="7854977" cy="830997"/>
          </a:xfrm>
          <a:prstGeom prst="rect">
            <a:avLst/>
          </a:prstGeom>
          <a:noFill/>
          <a:ln w="9525">
            <a:noFill/>
            <a:miter lim="800000"/>
            <a:headEnd/>
            <a:tailEnd/>
          </a:ln>
          <a:effectLst/>
        </p:spPr>
        <p:txBody>
          <a:bodyPr wrap="square">
            <a:spAutoFit/>
          </a:bodyPr>
          <a:lstStyle/>
          <a:p>
            <a:pPr algn="just"/>
            <a:r>
              <a:rPr lang="en-US" sz="2400" dirty="0">
                <a:cs typeface="Arial" charset="0"/>
              </a:rPr>
              <a:t>How will the result be modified if there is a higher priority interrupt with an ISR having WCET of 200 </a:t>
            </a:r>
            <a:r>
              <a:rPr lang="el-GR" sz="2400" dirty="0">
                <a:cs typeface="Arial" charset="0"/>
              </a:rPr>
              <a:t>μ</a:t>
            </a:r>
            <a:r>
              <a:rPr lang="en-US" sz="2400" dirty="0">
                <a:cs typeface="Arial" charset="0"/>
              </a:rPr>
              <a:t>s? </a:t>
            </a:r>
          </a:p>
        </p:txBody>
      </p:sp>
      <p:sp>
        <p:nvSpPr>
          <p:cNvPr id="9" name="Rectangle 8"/>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cxnSp>
        <p:nvCxnSpPr>
          <p:cNvPr id="13" name="Straight Connector 12"/>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0"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1"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3</a:t>
            </a:r>
            <a:endParaRPr lang="en-GB" sz="1400" i="1" dirty="0">
              <a:solidFill>
                <a:schemeClr val="tx2"/>
              </a:solidFill>
              <a:latin typeface="+mn-lt"/>
            </a:endParaRPr>
          </a:p>
        </p:txBody>
      </p:sp>
      <p:pic>
        <p:nvPicPr>
          <p:cNvPr id="2" name="Interrupt Latency-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012275" y="289424"/>
            <a:ext cx="609600" cy="609600"/>
          </a:xfrm>
          <a:prstGeom prst="rect">
            <a:avLst/>
          </a:prstGeom>
        </p:spPr>
      </p:pic>
    </p:spTree>
    <p:extLst>
      <p:ext uri="{BB962C8B-B14F-4D97-AF65-F5344CB8AC3E}">
        <p14:creationId xmlns:p14="http://schemas.microsoft.com/office/powerpoint/2010/main" val="15656193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524"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cxnSp>
        <p:nvCxnSpPr>
          <p:cNvPr id="3" name="Straight Connector 12"/>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6" name="TextBox 5"/>
          <p:cNvSpPr txBox="1"/>
          <p:nvPr/>
        </p:nvSpPr>
        <p:spPr>
          <a:xfrm>
            <a:off x="469515" y="1390503"/>
            <a:ext cx="2165914" cy="461665"/>
          </a:xfrm>
          <a:prstGeom prst="rect">
            <a:avLst/>
          </a:prstGeom>
          <a:noFill/>
        </p:spPr>
        <p:txBody>
          <a:bodyPr wrap="none" rtlCol="0">
            <a:spAutoFit/>
          </a:bodyPr>
          <a:lstStyle/>
          <a:p>
            <a:r>
              <a:rPr lang="en-US" sz="2300" dirty="0" smtClean="0"/>
              <a:t>In the first case:</a:t>
            </a:r>
            <a:endParaRPr lang="en-GB" sz="2300" dirty="0"/>
          </a:p>
        </p:txBody>
      </p:sp>
      <p:sp>
        <p:nvSpPr>
          <p:cNvPr id="8" name="TextBox 7"/>
          <p:cNvSpPr txBox="1"/>
          <p:nvPr/>
        </p:nvSpPr>
        <p:spPr>
          <a:xfrm>
            <a:off x="469515" y="2112610"/>
            <a:ext cx="8112542" cy="446276"/>
          </a:xfrm>
          <a:prstGeom prst="rect">
            <a:avLst/>
          </a:prstGeom>
          <a:noFill/>
        </p:spPr>
        <p:txBody>
          <a:bodyPr wrap="none" rtlCol="0">
            <a:spAutoFit/>
          </a:bodyPr>
          <a:lstStyle/>
          <a:p>
            <a:r>
              <a:rPr lang="en-US" sz="2300" dirty="0">
                <a:cs typeface="Arial" charset="0"/>
              </a:rPr>
              <a:t>worst-case interrupt </a:t>
            </a:r>
            <a:r>
              <a:rPr lang="en-US" sz="2300" dirty="0" smtClean="0">
                <a:cs typeface="Arial" charset="0"/>
              </a:rPr>
              <a:t>latency= Max (100 </a:t>
            </a:r>
            <a:r>
              <a:rPr lang="el-GR" sz="2300" dirty="0">
                <a:cs typeface="Arial" charset="0"/>
              </a:rPr>
              <a:t>μ</a:t>
            </a:r>
            <a:r>
              <a:rPr lang="en-US" sz="2300" dirty="0" smtClean="0">
                <a:cs typeface="Arial" charset="0"/>
              </a:rPr>
              <a:t>s,</a:t>
            </a:r>
            <a:r>
              <a:rPr lang="en-US" sz="2300" dirty="0">
                <a:cs typeface="Arial" charset="0"/>
              </a:rPr>
              <a:t> </a:t>
            </a:r>
            <a:r>
              <a:rPr lang="en-US" sz="2300" dirty="0" smtClean="0">
                <a:cs typeface="Arial" charset="0"/>
              </a:rPr>
              <a:t>120 </a:t>
            </a:r>
            <a:r>
              <a:rPr lang="el-GR" sz="2300" dirty="0">
                <a:cs typeface="Arial" charset="0"/>
              </a:rPr>
              <a:t>μ</a:t>
            </a:r>
            <a:r>
              <a:rPr lang="en-US" sz="2300" dirty="0" smtClean="0">
                <a:cs typeface="Arial" charset="0"/>
              </a:rPr>
              <a:t>s)+</a:t>
            </a:r>
            <a:r>
              <a:rPr lang="en-US" sz="2300" dirty="0">
                <a:cs typeface="Arial" charset="0"/>
              </a:rPr>
              <a:t> 50 </a:t>
            </a:r>
            <a:r>
              <a:rPr lang="el-GR" sz="2300" dirty="0">
                <a:cs typeface="Arial" charset="0"/>
              </a:rPr>
              <a:t>μ</a:t>
            </a:r>
            <a:r>
              <a:rPr lang="en-US" sz="2300" dirty="0" smtClean="0">
                <a:cs typeface="Arial" charset="0"/>
              </a:rPr>
              <a:t>s+</a:t>
            </a:r>
            <a:r>
              <a:rPr lang="en-US" sz="2300" dirty="0">
                <a:cs typeface="Arial" charset="0"/>
              </a:rPr>
              <a:t> 100 ns</a:t>
            </a:r>
            <a:endParaRPr lang="en-GB" sz="2300" dirty="0"/>
          </a:p>
        </p:txBody>
      </p:sp>
      <p:sp>
        <p:nvSpPr>
          <p:cNvPr id="9" name="TextBox 8"/>
          <p:cNvSpPr txBox="1"/>
          <p:nvPr/>
        </p:nvSpPr>
        <p:spPr>
          <a:xfrm>
            <a:off x="3800704" y="2596190"/>
            <a:ext cx="1481496" cy="446276"/>
          </a:xfrm>
          <a:prstGeom prst="rect">
            <a:avLst/>
          </a:prstGeom>
          <a:noFill/>
        </p:spPr>
        <p:txBody>
          <a:bodyPr wrap="none" rtlCol="0">
            <a:spAutoFit/>
          </a:bodyPr>
          <a:lstStyle/>
          <a:p>
            <a:r>
              <a:rPr lang="en-US" sz="2300" dirty="0" smtClean="0"/>
              <a:t>= 170.1 </a:t>
            </a:r>
            <a:r>
              <a:rPr lang="el-GR" sz="2300" dirty="0">
                <a:cs typeface="Arial" charset="0"/>
              </a:rPr>
              <a:t>μ</a:t>
            </a:r>
            <a:r>
              <a:rPr lang="en-US" sz="2300" dirty="0">
                <a:cs typeface="Arial" charset="0"/>
              </a:rPr>
              <a:t>s</a:t>
            </a:r>
            <a:r>
              <a:rPr lang="en-US" sz="2300" dirty="0" smtClean="0"/>
              <a:t> </a:t>
            </a:r>
            <a:endParaRPr lang="en-GB" sz="2300" dirty="0"/>
          </a:p>
        </p:txBody>
      </p:sp>
      <p:sp>
        <p:nvSpPr>
          <p:cNvPr id="10" name="TextBox 9"/>
          <p:cNvSpPr txBox="1"/>
          <p:nvPr/>
        </p:nvSpPr>
        <p:spPr>
          <a:xfrm>
            <a:off x="469515" y="3367459"/>
            <a:ext cx="8143875" cy="800219"/>
          </a:xfrm>
          <a:prstGeom prst="rect">
            <a:avLst/>
          </a:prstGeom>
          <a:noFill/>
        </p:spPr>
        <p:txBody>
          <a:bodyPr wrap="square" rtlCol="0">
            <a:spAutoFit/>
          </a:bodyPr>
          <a:lstStyle/>
          <a:p>
            <a:pPr algn="just"/>
            <a:r>
              <a:rPr lang="en-US" sz="2300" dirty="0" smtClean="0"/>
              <a:t>In the second case, higher priority interrupt runs first, and context switching occurs two times:</a:t>
            </a:r>
            <a:endParaRPr lang="en-GB" sz="2300" dirty="0"/>
          </a:p>
        </p:txBody>
      </p:sp>
      <p:sp>
        <p:nvSpPr>
          <p:cNvPr id="11" name="TextBox 10"/>
          <p:cNvSpPr txBox="1"/>
          <p:nvPr/>
        </p:nvSpPr>
        <p:spPr>
          <a:xfrm>
            <a:off x="469515" y="4442341"/>
            <a:ext cx="3697422" cy="446276"/>
          </a:xfrm>
          <a:prstGeom prst="rect">
            <a:avLst/>
          </a:prstGeom>
          <a:noFill/>
        </p:spPr>
        <p:txBody>
          <a:bodyPr wrap="none" rtlCol="0">
            <a:spAutoFit/>
          </a:bodyPr>
          <a:lstStyle/>
          <a:p>
            <a:r>
              <a:rPr lang="en-US" sz="2300" dirty="0">
                <a:cs typeface="Arial" charset="0"/>
              </a:rPr>
              <a:t>worst-case interrupt </a:t>
            </a:r>
            <a:r>
              <a:rPr lang="en-US" sz="2300" dirty="0" smtClean="0">
                <a:cs typeface="Arial" charset="0"/>
              </a:rPr>
              <a:t>latency=</a:t>
            </a:r>
            <a:endParaRPr lang="en-GB" sz="2300" dirty="0"/>
          </a:p>
        </p:txBody>
      </p:sp>
      <p:sp>
        <p:nvSpPr>
          <p:cNvPr id="12" name="TextBox 11"/>
          <p:cNvSpPr txBox="1"/>
          <p:nvPr/>
        </p:nvSpPr>
        <p:spPr>
          <a:xfrm>
            <a:off x="1095272" y="4905629"/>
            <a:ext cx="5883790" cy="446276"/>
          </a:xfrm>
          <a:prstGeom prst="rect">
            <a:avLst/>
          </a:prstGeom>
          <a:noFill/>
        </p:spPr>
        <p:txBody>
          <a:bodyPr wrap="none" rtlCol="0">
            <a:spAutoFit/>
          </a:bodyPr>
          <a:lstStyle/>
          <a:p>
            <a:r>
              <a:rPr lang="en-US" sz="2300" dirty="0" smtClean="0">
                <a:cs typeface="Arial" charset="0"/>
              </a:rPr>
              <a:t>Max (100 </a:t>
            </a:r>
            <a:r>
              <a:rPr lang="el-GR" sz="2300" dirty="0">
                <a:cs typeface="Arial" charset="0"/>
              </a:rPr>
              <a:t>μ</a:t>
            </a:r>
            <a:r>
              <a:rPr lang="en-US" sz="2300" dirty="0" smtClean="0">
                <a:cs typeface="Arial" charset="0"/>
              </a:rPr>
              <a:t>s,</a:t>
            </a:r>
            <a:r>
              <a:rPr lang="en-US" sz="2300" dirty="0">
                <a:cs typeface="Arial" charset="0"/>
              </a:rPr>
              <a:t> </a:t>
            </a:r>
            <a:r>
              <a:rPr lang="en-US" sz="2300" dirty="0" smtClean="0">
                <a:cs typeface="Arial" charset="0"/>
              </a:rPr>
              <a:t>120 </a:t>
            </a:r>
            <a:r>
              <a:rPr lang="el-GR" sz="2300" dirty="0">
                <a:cs typeface="Arial" charset="0"/>
              </a:rPr>
              <a:t>μ</a:t>
            </a:r>
            <a:r>
              <a:rPr lang="en-US" sz="2300" dirty="0" smtClean="0">
                <a:cs typeface="Arial" charset="0"/>
              </a:rPr>
              <a:t>s)+</a:t>
            </a:r>
            <a:r>
              <a:rPr lang="en-US" sz="2300" dirty="0">
                <a:cs typeface="Arial" charset="0"/>
              </a:rPr>
              <a:t> </a:t>
            </a:r>
            <a:r>
              <a:rPr lang="en-US" sz="2300" dirty="0" smtClean="0">
                <a:cs typeface="Arial" charset="0"/>
              </a:rPr>
              <a:t>200 </a:t>
            </a:r>
            <a:r>
              <a:rPr lang="el-GR" sz="2300" dirty="0">
                <a:cs typeface="Arial" charset="0"/>
              </a:rPr>
              <a:t>μ</a:t>
            </a:r>
            <a:r>
              <a:rPr lang="en-US" sz="2300" dirty="0">
                <a:cs typeface="Arial" charset="0"/>
              </a:rPr>
              <a:t>s </a:t>
            </a:r>
            <a:r>
              <a:rPr lang="en-US" sz="2300" dirty="0" smtClean="0">
                <a:cs typeface="Arial" charset="0"/>
              </a:rPr>
              <a:t>+ 2x50 </a:t>
            </a:r>
            <a:r>
              <a:rPr lang="el-GR" sz="2300" dirty="0">
                <a:cs typeface="Arial" charset="0"/>
              </a:rPr>
              <a:t>μ</a:t>
            </a:r>
            <a:r>
              <a:rPr lang="en-US" sz="2300" dirty="0" smtClean="0">
                <a:cs typeface="Arial" charset="0"/>
              </a:rPr>
              <a:t>s+</a:t>
            </a:r>
            <a:r>
              <a:rPr lang="en-US" sz="2300" dirty="0">
                <a:cs typeface="Arial" charset="0"/>
              </a:rPr>
              <a:t> 100 ns</a:t>
            </a:r>
            <a:endParaRPr lang="en-GB" sz="2300" dirty="0"/>
          </a:p>
        </p:txBody>
      </p:sp>
      <p:sp>
        <p:nvSpPr>
          <p:cNvPr id="13" name="TextBox 12"/>
          <p:cNvSpPr txBox="1"/>
          <p:nvPr/>
        </p:nvSpPr>
        <p:spPr>
          <a:xfrm>
            <a:off x="6843262" y="4918792"/>
            <a:ext cx="1481496" cy="446276"/>
          </a:xfrm>
          <a:prstGeom prst="rect">
            <a:avLst/>
          </a:prstGeom>
          <a:noFill/>
        </p:spPr>
        <p:txBody>
          <a:bodyPr wrap="none" rtlCol="0">
            <a:spAutoFit/>
          </a:bodyPr>
          <a:lstStyle/>
          <a:p>
            <a:r>
              <a:rPr lang="en-US" sz="2300" dirty="0" smtClean="0"/>
              <a:t>= 420.1 </a:t>
            </a:r>
            <a:r>
              <a:rPr lang="el-GR" sz="2300" dirty="0">
                <a:cs typeface="Arial" charset="0"/>
              </a:rPr>
              <a:t>μ</a:t>
            </a:r>
            <a:r>
              <a:rPr lang="en-US" sz="2300" dirty="0">
                <a:cs typeface="Arial" charset="0"/>
              </a:rPr>
              <a:t>s</a:t>
            </a:r>
            <a:r>
              <a:rPr lang="en-US" sz="2300" dirty="0" smtClean="0"/>
              <a:t> </a:t>
            </a:r>
            <a:endParaRPr lang="en-GB" sz="2300" dirty="0"/>
          </a:p>
        </p:txBody>
      </p:sp>
      <p:sp>
        <p:nvSpPr>
          <p:cNvPr id="14"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4</a:t>
            </a:r>
            <a:endParaRPr lang="en-GB" sz="1400" i="1" dirty="0">
              <a:solidFill>
                <a:schemeClr val="tx2"/>
              </a:solidFill>
              <a:latin typeface="+mn-lt"/>
            </a:endParaRPr>
          </a:p>
        </p:txBody>
      </p:sp>
    </p:spTree>
    <p:extLst>
      <p:ext uri="{BB962C8B-B14F-4D97-AF65-F5344CB8AC3E}">
        <p14:creationId xmlns:p14="http://schemas.microsoft.com/office/powerpoint/2010/main" val="2706985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28624" y="1490723"/>
            <a:ext cx="8184765" cy="1200329"/>
          </a:xfrm>
          <a:prstGeom prst="rect">
            <a:avLst/>
          </a:prstGeom>
          <a:noFill/>
          <a:ln w="9525">
            <a:noFill/>
            <a:miter lim="800000"/>
            <a:headEnd/>
            <a:tailEnd/>
          </a:ln>
          <a:effectLst/>
        </p:spPr>
        <p:txBody>
          <a:bodyPr wrap="square">
            <a:spAutoFit/>
          </a:bodyPr>
          <a:lstStyle/>
          <a:p>
            <a:pPr algn="just"/>
            <a:r>
              <a:rPr lang="en-US" sz="2400" dirty="0">
                <a:cs typeface="Arial" charset="0"/>
              </a:rPr>
              <a:t>Some of the previous factors depend on processor design and are not controlled by software.  On the other hand, good programming practices can minimize the effect of other factors.</a:t>
            </a:r>
          </a:p>
        </p:txBody>
      </p:sp>
      <p:sp>
        <p:nvSpPr>
          <p:cNvPr id="5" name="Text Box 4"/>
          <p:cNvSpPr txBox="1">
            <a:spLocks noChangeArrowheads="1"/>
          </p:cNvSpPr>
          <p:nvPr/>
        </p:nvSpPr>
        <p:spPr bwMode="auto">
          <a:xfrm>
            <a:off x="898085" y="2900787"/>
            <a:ext cx="7440370" cy="1938992"/>
          </a:xfrm>
          <a:prstGeom prst="rect">
            <a:avLst/>
          </a:prstGeom>
          <a:noFill/>
          <a:ln w="9525">
            <a:noFill/>
            <a:miter lim="800000"/>
            <a:headEnd/>
            <a:tailEnd/>
          </a:ln>
          <a:effectLst/>
        </p:spPr>
        <p:txBody>
          <a:bodyPr wrap="square">
            <a:spAutoFit/>
          </a:bodyPr>
          <a:lstStyle/>
          <a:p>
            <a:pPr algn="just">
              <a:buSzPct val="130000"/>
              <a:buFont typeface="Wingdings" pitchFamily="2" charset="2"/>
              <a:buChar char="§"/>
            </a:pPr>
            <a:r>
              <a:rPr lang="en-US" sz="2400" dirty="0">
                <a:cs typeface="Arial" charset="0"/>
              </a:rPr>
              <a:t> ISRs should be as short as possible: long routine will affect the response time for every other interrupt at lower priority. Any nonessential code should be removed from the ISR, moving as much processing as possible into background tasks.</a:t>
            </a:r>
          </a:p>
        </p:txBody>
      </p:sp>
      <p:sp>
        <p:nvSpPr>
          <p:cNvPr id="6" name="Text Box 8"/>
          <p:cNvSpPr txBox="1">
            <a:spLocks noChangeArrowheads="1"/>
          </p:cNvSpPr>
          <p:nvPr/>
        </p:nvSpPr>
        <p:spPr bwMode="auto">
          <a:xfrm>
            <a:off x="898085" y="5049514"/>
            <a:ext cx="7440370" cy="461665"/>
          </a:xfrm>
          <a:prstGeom prst="rect">
            <a:avLst/>
          </a:prstGeom>
          <a:noFill/>
          <a:ln w="9525">
            <a:noFill/>
            <a:miter lim="800000"/>
            <a:headEnd/>
            <a:tailEnd/>
          </a:ln>
          <a:effectLst/>
        </p:spPr>
        <p:txBody>
          <a:bodyPr wrap="none">
            <a:spAutoFit/>
          </a:bodyPr>
          <a:lstStyle/>
          <a:p>
            <a:pPr algn="just">
              <a:buSzPct val="130000"/>
              <a:buFont typeface="Wingdings" pitchFamily="2" charset="2"/>
              <a:buChar char="§"/>
            </a:pPr>
            <a:r>
              <a:rPr lang="en-US" sz="2400" dirty="0">
                <a:cs typeface="Arial" charset="0"/>
              </a:rPr>
              <a:t> Time intervals of interrupt disabling must be minimized.</a:t>
            </a:r>
          </a:p>
        </p:txBody>
      </p:sp>
      <p:sp>
        <p:nvSpPr>
          <p:cNvPr id="9" name="Rectangle 8"/>
          <p:cNvSpPr/>
          <p:nvPr/>
        </p:nvSpPr>
        <p:spPr>
          <a:xfrm>
            <a:off x="428625" y="342656"/>
            <a:ext cx="2831865" cy="507831"/>
          </a:xfrm>
          <a:prstGeom prst="rect">
            <a:avLst/>
          </a:prstGeom>
        </p:spPr>
        <p:txBody>
          <a:bodyPr wrap="none">
            <a:spAutoFit/>
          </a:bodyPr>
          <a:lstStyle/>
          <a:p>
            <a:pPr algn="just" defTabSz="1008063">
              <a:buClr>
                <a:srgbClr val="000000"/>
              </a:buClr>
              <a:buSzPct val="38000"/>
              <a:buFont typeface="StarBats" pitchFamily="10" charset="2"/>
              <a:buNone/>
              <a:tabLst>
                <a:tab pos="798513" algn="l"/>
                <a:tab pos="1595438" algn="l"/>
                <a:tab pos="2393950" algn="l"/>
                <a:tab pos="3192463" algn="l"/>
                <a:tab pos="3989388" algn="l"/>
                <a:tab pos="4787900" algn="l"/>
                <a:tab pos="5586413" algn="l"/>
                <a:tab pos="6383338" algn="l"/>
              </a:tabLst>
            </a:pPr>
            <a:r>
              <a:rPr lang="en-GB" sz="2700" dirty="0" smtClean="0">
                <a:cs typeface="Arial" charset="0"/>
              </a:rPr>
              <a:t>Interrupt Latencies</a:t>
            </a:r>
            <a:endParaRPr lang="en-GB" sz="2700" dirty="0">
              <a:cs typeface="Arial" charset="0"/>
            </a:endParaRPr>
          </a:p>
        </p:txBody>
      </p:sp>
      <p:cxnSp>
        <p:nvCxnSpPr>
          <p:cNvPr id="13" name="Straight Connector 12"/>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0"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1"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5</a:t>
            </a:r>
            <a:endParaRPr lang="en-GB" sz="1400" i="1" dirty="0">
              <a:solidFill>
                <a:schemeClr val="tx2"/>
              </a:solidFill>
              <a:latin typeface="+mn-lt"/>
            </a:endParaRPr>
          </a:p>
        </p:txBody>
      </p:sp>
    </p:spTree>
    <p:extLst>
      <p:ext uri="{BB962C8B-B14F-4D97-AF65-F5344CB8AC3E}">
        <p14:creationId xmlns:p14="http://schemas.microsoft.com/office/powerpoint/2010/main" val="423789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0034" y="342342"/>
            <a:ext cx="6021328" cy="507831"/>
          </a:xfrm>
          <a:prstGeom prst="rect">
            <a:avLst/>
          </a:prstGeom>
          <a:noFill/>
          <a:ln w="9525">
            <a:noFill/>
            <a:miter lim="800000"/>
            <a:headEnd/>
            <a:tailEnd/>
          </a:ln>
          <a:effectLst/>
        </p:spPr>
        <p:txBody>
          <a:bodyPr wrap="none">
            <a:spAutoFit/>
          </a:bodyPr>
          <a:lstStyle/>
          <a:p>
            <a:pPr algn="just"/>
            <a:r>
              <a:rPr lang="en-US" sz="2700" dirty="0">
                <a:cs typeface="Arial" charset="0"/>
              </a:rPr>
              <a:t>Interrupt latencies in RTOS </a:t>
            </a:r>
            <a:r>
              <a:rPr lang="en-US" sz="2700" dirty="0" smtClean="0">
                <a:cs typeface="Arial" charset="0"/>
              </a:rPr>
              <a:t>environments</a:t>
            </a:r>
            <a:endParaRPr lang="en-US" sz="2700" dirty="0">
              <a:cs typeface="Arial" charset="0"/>
            </a:endParaRPr>
          </a:p>
        </p:txBody>
      </p:sp>
      <p:sp>
        <p:nvSpPr>
          <p:cNvPr id="5" name="Text Box 4"/>
          <p:cNvSpPr txBox="1">
            <a:spLocks noChangeArrowheads="1"/>
          </p:cNvSpPr>
          <p:nvPr/>
        </p:nvSpPr>
        <p:spPr bwMode="auto">
          <a:xfrm>
            <a:off x="500034" y="4000503"/>
            <a:ext cx="8113356" cy="830997"/>
          </a:xfrm>
          <a:prstGeom prst="rect">
            <a:avLst/>
          </a:prstGeom>
          <a:noFill/>
          <a:ln w="9525">
            <a:noFill/>
            <a:miter lim="800000"/>
            <a:headEnd/>
            <a:tailEnd/>
          </a:ln>
          <a:effectLst/>
        </p:spPr>
        <p:txBody>
          <a:bodyPr wrap="square">
            <a:spAutoFit/>
          </a:bodyPr>
          <a:lstStyle/>
          <a:p>
            <a:pPr algn="just"/>
            <a:r>
              <a:rPr lang="en-US" sz="2400" dirty="0">
                <a:cs typeface="Arial" charset="0"/>
              </a:rPr>
              <a:t>An interrupt routine must not call any RTOS function that might block the caller.</a:t>
            </a:r>
          </a:p>
        </p:txBody>
      </p:sp>
      <p:sp>
        <p:nvSpPr>
          <p:cNvPr id="6" name="Text Box 6"/>
          <p:cNvSpPr txBox="1">
            <a:spLocks noChangeArrowheads="1"/>
          </p:cNvSpPr>
          <p:nvPr/>
        </p:nvSpPr>
        <p:spPr bwMode="auto">
          <a:xfrm>
            <a:off x="469515" y="1517205"/>
            <a:ext cx="8152360" cy="1200329"/>
          </a:xfrm>
          <a:prstGeom prst="rect">
            <a:avLst/>
          </a:prstGeom>
          <a:noFill/>
          <a:ln w="9525">
            <a:noFill/>
            <a:miter lim="800000"/>
            <a:headEnd/>
            <a:tailEnd/>
          </a:ln>
          <a:effectLst/>
        </p:spPr>
        <p:txBody>
          <a:bodyPr wrap="square">
            <a:spAutoFit/>
          </a:bodyPr>
          <a:lstStyle/>
          <a:p>
            <a:pPr algn="just"/>
            <a:r>
              <a:rPr lang="en-US" sz="2400" dirty="0">
                <a:cs typeface="Arial" charset="0"/>
              </a:rPr>
              <a:t>RTOS must have guaranteed worst-case interrupt latency and context switch times.  These are usually considered among the selection criteria for an RTOS.</a:t>
            </a:r>
          </a:p>
        </p:txBody>
      </p:sp>
      <p:sp>
        <p:nvSpPr>
          <p:cNvPr id="7" name="Text Box 7"/>
          <p:cNvSpPr txBox="1">
            <a:spLocks noChangeArrowheads="1"/>
          </p:cNvSpPr>
          <p:nvPr/>
        </p:nvSpPr>
        <p:spPr bwMode="auto">
          <a:xfrm>
            <a:off x="469515" y="2943520"/>
            <a:ext cx="8031575" cy="830997"/>
          </a:xfrm>
          <a:prstGeom prst="rect">
            <a:avLst/>
          </a:prstGeom>
          <a:noFill/>
          <a:ln w="9525">
            <a:noFill/>
            <a:miter lim="800000"/>
            <a:headEnd/>
            <a:tailEnd/>
          </a:ln>
          <a:effectLst/>
        </p:spPr>
        <p:txBody>
          <a:bodyPr wrap="square">
            <a:spAutoFit/>
          </a:bodyPr>
          <a:lstStyle/>
          <a:p>
            <a:pPr algn="just"/>
            <a:r>
              <a:rPr lang="en-US" sz="2400" dirty="0">
                <a:cs typeface="Arial" charset="0"/>
              </a:rPr>
              <a:t>RTOS will typically reduce the times of interrupt disabling in its functions.</a:t>
            </a:r>
          </a:p>
        </p:txBody>
      </p:sp>
      <p:cxnSp>
        <p:nvCxnSpPr>
          <p:cNvPr id="16" name="Straight Connector 15"/>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9"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0" name="TextBox 13"/>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6</a:t>
            </a:r>
            <a:endParaRPr lang="en-GB" sz="1400" i="1" dirty="0">
              <a:solidFill>
                <a:schemeClr val="tx2"/>
              </a:solidFill>
              <a:latin typeface="+mn-lt"/>
            </a:endParaRPr>
          </a:p>
        </p:txBody>
      </p:sp>
    </p:spTree>
    <p:extLst>
      <p:ext uri="{BB962C8B-B14F-4D97-AF65-F5344CB8AC3E}">
        <p14:creationId xmlns:p14="http://schemas.microsoft.com/office/powerpoint/2010/main" val="25535948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08abc842-2a3c-4904-99ae-1f99658011fa"/>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TotalTime>
  <Words>803</Words>
  <Application>Microsoft Office PowerPoint</Application>
  <PresentationFormat>On-screen Show (4:3)</PresentationFormat>
  <Paragraphs>58</Paragraphs>
  <Slides>8</Slides>
  <Notes>4</Notes>
  <HiddenSlides>0</HiddenSlides>
  <MMClips>4</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StarBats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Hany El Sayed</dc:creator>
  <cp:lastModifiedBy>Hany Elsayed</cp:lastModifiedBy>
  <cp:revision>43</cp:revision>
  <dcterms:created xsi:type="dcterms:W3CDTF">2015-03-12T12:23:01Z</dcterms:created>
  <dcterms:modified xsi:type="dcterms:W3CDTF">2020-03-27T18:36:21Z</dcterms:modified>
</cp:coreProperties>
</file>