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58"/>
  </p:notesMasterIdLst>
  <p:handoutMasterIdLst>
    <p:handoutMasterId r:id="rId59"/>
  </p:handoutMasterIdLst>
  <p:sldIdLst>
    <p:sldId id="304" r:id="rId2"/>
    <p:sldId id="493" r:id="rId3"/>
    <p:sldId id="609" r:id="rId4"/>
    <p:sldId id="547" r:id="rId5"/>
    <p:sldId id="497" r:id="rId6"/>
    <p:sldId id="549" r:id="rId7"/>
    <p:sldId id="606" r:id="rId8"/>
    <p:sldId id="550" r:id="rId9"/>
    <p:sldId id="551" r:id="rId10"/>
    <p:sldId id="552" r:id="rId11"/>
    <p:sldId id="553" r:id="rId12"/>
    <p:sldId id="554" r:id="rId13"/>
    <p:sldId id="555" r:id="rId14"/>
    <p:sldId id="556" r:id="rId15"/>
    <p:sldId id="557" r:id="rId16"/>
    <p:sldId id="596" r:id="rId17"/>
    <p:sldId id="607" r:id="rId18"/>
    <p:sldId id="608" r:id="rId19"/>
    <p:sldId id="598" r:id="rId20"/>
    <p:sldId id="559" r:id="rId21"/>
    <p:sldId id="560" r:id="rId22"/>
    <p:sldId id="561" r:id="rId23"/>
    <p:sldId id="562" r:id="rId24"/>
    <p:sldId id="563" r:id="rId25"/>
    <p:sldId id="564" r:id="rId26"/>
    <p:sldId id="597" r:id="rId27"/>
    <p:sldId id="599" r:id="rId28"/>
    <p:sldId id="600" r:id="rId29"/>
    <p:sldId id="601" r:id="rId30"/>
    <p:sldId id="602" r:id="rId31"/>
    <p:sldId id="605" r:id="rId32"/>
    <p:sldId id="565" r:id="rId33"/>
    <p:sldId id="610" r:id="rId34"/>
    <p:sldId id="566" r:id="rId35"/>
    <p:sldId id="567" r:id="rId36"/>
    <p:sldId id="611" r:id="rId37"/>
    <p:sldId id="568" r:id="rId38"/>
    <p:sldId id="581" r:id="rId39"/>
    <p:sldId id="569" r:id="rId40"/>
    <p:sldId id="570" r:id="rId41"/>
    <p:sldId id="571" r:id="rId42"/>
    <p:sldId id="589" r:id="rId43"/>
    <p:sldId id="590" r:id="rId44"/>
    <p:sldId id="573" r:id="rId45"/>
    <p:sldId id="574" r:id="rId46"/>
    <p:sldId id="582" r:id="rId47"/>
    <p:sldId id="583" r:id="rId48"/>
    <p:sldId id="584" r:id="rId49"/>
    <p:sldId id="575" r:id="rId50"/>
    <p:sldId id="585" r:id="rId51"/>
    <p:sldId id="591" r:id="rId52"/>
    <p:sldId id="592" r:id="rId53"/>
    <p:sldId id="593" r:id="rId54"/>
    <p:sldId id="594" r:id="rId55"/>
    <p:sldId id="595" r:id="rId56"/>
    <p:sldId id="546" r:id="rId57"/>
  </p:sldIdLst>
  <p:sldSz cx="9105900" cy="6832600"/>
  <p:notesSz cx="7099300" cy="10236200"/>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52">
          <p15:clr>
            <a:srgbClr val="A4A3A4"/>
          </p15:clr>
        </p15:guide>
        <p15:guide id="2" pos="2868">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00FF"/>
    <a:srgbClr val="00FFFF"/>
    <a:srgbClr val="0000FF"/>
    <a:srgbClr val="00FF00"/>
    <a:srgbClr val="FF0000"/>
    <a:srgbClr val="FFFFFF"/>
    <a:srgbClr val="E001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788" autoAdjust="0"/>
  </p:normalViewPr>
  <p:slideViewPr>
    <p:cSldViewPr>
      <p:cViewPr varScale="1">
        <p:scale>
          <a:sx n="65" d="100"/>
          <a:sy n="65" d="100"/>
        </p:scale>
        <p:origin x="1542" y="78"/>
      </p:cViewPr>
      <p:guideLst>
        <p:guide orient="horz" pos="2152"/>
        <p:guide pos="28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4" d="100"/>
          <a:sy n="44" d="100"/>
        </p:scale>
        <p:origin x="-2094" y="-96"/>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85885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57250" y="4864100"/>
            <a:ext cx="5384800" cy="4319588"/>
          </a:xfrm>
          <a:prstGeom prst="rect">
            <a:avLst/>
          </a:prstGeom>
          <a:noFill/>
          <a:ln w="12700">
            <a:noFill/>
            <a:miter lim="800000"/>
            <a:headEnd/>
            <a:tailEnd/>
          </a:ln>
          <a:effectLst/>
        </p:spPr>
        <p:txBody>
          <a:bodyPr vert="horz" wrap="square" lIns="95746" tIns="47034" rIns="95746" bIns="47034" numCol="1" anchor="t" anchorCtr="0" compatLnSpc="1">
            <a:prstTxWarp prst="textNoShape">
              <a:avLst/>
            </a:prstTxWarp>
          </a:bodyPr>
          <a:lstStyle/>
          <a:p>
            <a:pPr lvl="0"/>
            <a:r>
              <a:rPr lang="en-GB" smtClean="0"/>
              <a:t>Click to edit Master notes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051" name="Rectangle 3"/>
          <p:cNvSpPr>
            <a:spLocks noGrp="1" noRot="1" noChangeAspect="1" noChangeArrowheads="1" noTextEdit="1"/>
          </p:cNvSpPr>
          <p:nvPr>
            <p:ph type="sldImg" idx="2"/>
          </p:nvPr>
        </p:nvSpPr>
        <p:spPr bwMode="auto">
          <a:xfrm>
            <a:off x="1160463" y="893763"/>
            <a:ext cx="4778375" cy="3584575"/>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40137136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Arial" pitchFamily="34" charset="0"/>
      </a:defRPr>
    </a:lvl1pPr>
    <a:lvl2pPr marL="457200" algn="l" rtl="0" fontAlgn="base">
      <a:spcBef>
        <a:spcPct val="30000"/>
      </a:spcBef>
      <a:spcAft>
        <a:spcPct val="0"/>
      </a:spcAft>
      <a:defRPr sz="1200" kern="1200">
        <a:solidFill>
          <a:schemeClr val="tx1"/>
        </a:solidFill>
        <a:latin typeface="Times" charset="0"/>
        <a:ea typeface="+mn-ea"/>
        <a:cs typeface="Arial" pitchFamily="34" charset="0"/>
      </a:defRPr>
    </a:lvl2pPr>
    <a:lvl3pPr marL="914400" algn="l" rtl="0" fontAlgn="base">
      <a:spcBef>
        <a:spcPct val="30000"/>
      </a:spcBef>
      <a:spcAft>
        <a:spcPct val="0"/>
      </a:spcAft>
      <a:defRPr sz="1200" kern="1200">
        <a:solidFill>
          <a:schemeClr val="tx1"/>
        </a:solidFill>
        <a:latin typeface="Times" charset="0"/>
        <a:ea typeface="+mn-ea"/>
        <a:cs typeface="Arial" pitchFamily="34" charset="0"/>
      </a:defRPr>
    </a:lvl3pPr>
    <a:lvl4pPr marL="1371600" algn="l" rtl="0" fontAlgn="base">
      <a:spcBef>
        <a:spcPct val="30000"/>
      </a:spcBef>
      <a:spcAft>
        <a:spcPct val="0"/>
      </a:spcAft>
      <a:defRPr sz="1200" kern="1200">
        <a:solidFill>
          <a:schemeClr val="tx1"/>
        </a:solidFill>
        <a:latin typeface="Times" charset="0"/>
        <a:ea typeface="+mn-ea"/>
        <a:cs typeface="Arial" pitchFamily="34" charset="0"/>
      </a:defRPr>
    </a:lvl4pPr>
    <a:lvl5pPr marL="1828800" algn="l" rtl="0" fontAlgn="base">
      <a:spcBef>
        <a:spcPct val="30000"/>
      </a:spcBef>
      <a:spcAft>
        <a:spcPct val="0"/>
      </a:spcAft>
      <a:defRPr sz="1200" kern="1200">
        <a:solidFill>
          <a:schemeClr val="tx1"/>
        </a:solidFill>
        <a:latin typeface="Times"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76458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is a nested Relation </a:t>
            </a:r>
            <a:endParaRPr lang="en-US" dirty="0"/>
          </a:p>
        </p:txBody>
      </p:sp>
    </p:spTree>
    <p:extLst>
      <p:ext uri="{BB962C8B-B14F-4D97-AF65-F5344CB8AC3E}">
        <p14:creationId xmlns:p14="http://schemas.microsoft.com/office/powerpoint/2010/main" val="6329840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8050" name="Rectangle 2"/>
          <p:cNvSpPr>
            <a:spLocks noGrp="1" noRot="1" noChangeAspect="1" noChangeArrowheads="1" noTextEdit="1"/>
          </p:cNvSpPr>
          <p:nvPr>
            <p:ph type="sldImg"/>
          </p:nvPr>
        </p:nvSpPr>
        <p:spPr>
          <a:xfrm>
            <a:off x="992188" y="768350"/>
            <a:ext cx="5114925" cy="3838575"/>
          </a:xfrm>
          <a:ln/>
        </p:spPr>
      </p:sp>
      <p:sp>
        <p:nvSpPr>
          <p:cNvPr id="898051" name="Rectangle 3"/>
          <p:cNvSpPr>
            <a:spLocks noGrp="1" noChangeArrowheads="1"/>
          </p:cNvSpPr>
          <p:nvPr>
            <p:ph type="body" idx="1"/>
          </p:nvPr>
        </p:nvSpPr>
        <p:spPr>
          <a:xfrm>
            <a:off x="946150" y="4862513"/>
            <a:ext cx="5207000" cy="4605337"/>
          </a:xfrm>
        </p:spPr>
        <p:txBody>
          <a:bodyPr/>
          <a:lstStyle/>
          <a:p>
            <a:endParaRPr lang="en-US"/>
          </a:p>
        </p:txBody>
      </p:sp>
    </p:spTree>
    <p:extLst>
      <p:ext uri="{BB962C8B-B14F-4D97-AF65-F5344CB8AC3E}">
        <p14:creationId xmlns:p14="http://schemas.microsoft.com/office/powerpoint/2010/main" val="1972471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170" name="Rectangle 2"/>
          <p:cNvSpPr>
            <a:spLocks noGrp="1" noRot="1" noChangeAspect="1" noChangeArrowheads="1" noTextEdit="1"/>
          </p:cNvSpPr>
          <p:nvPr>
            <p:ph type="sldImg"/>
          </p:nvPr>
        </p:nvSpPr>
        <p:spPr>
          <a:xfrm>
            <a:off x="992188" y="768350"/>
            <a:ext cx="5114925" cy="3838575"/>
          </a:xfrm>
          <a:ln/>
        </p:spPr>
      </p:sp>
      <p:sp>
        <p:nvSpPr>
          <p:cNvPr id="903171" name="Rectangle 3"/>
          <p:cNvSpPr>
            <a:spLocks noGrp="1" noChangeArrowheads="1"/>
          </p:cNvSpPr>
          <p:nvPr>
            <p:ph type="body" idx="1"/>
          </p:nvPr>
        </p:nvSpPr>
        <p:spPr>
          <a:xfrm>
            <a:off x="946150" y="4862513"/>
            <a:ext cx="5207000" cy="4605337"/>
          </a:xfrm>
        </p:spPr>
        <p:txBody>
          <a:bodyPr/>
          <a:lstStyle/>
          <a:p>
            <a:endParaRPr lang="en-US"/>
          </a:p>
        </p:txBody>
      </p:sp>
    </p:spTree>
    <p:extLst>
      <p:ext uri="{BB962C8B-B14F-4D97-AF65-F5344CB8AC3E}">
        <p14:creationId xmlns:p14="http://schemas.microsoft.com/office/powerpoint/2010/main" val="17422719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Grp="1" noRot="1" noChangeAspect="1" noChangeArrowheads="1" noTextEdit="1"/>
          </p:cNvSpPr>
          <p:nvPr>
            <p:ph type="sldImg"/>
          </p:nvPr>
        </p:nvSpPr>
        <p:spPr>
          <a:xfrm>
            <a:off x="992188" y="768350"/>
            <a:ext cx="5114925" cy="3838575"/>
          </a:xfrm>
          <a:ln/>
        </p:spPr>
      </p:sp>
      <p:sp>
        <p:nvSpPr>
          <p:cNvPr id="861187" name="Rectangle 3"/>
          <p:cNvSpPr>
            <a:spLocks noGrp="1" noChangeArrowheads="1"/>
          </p:cNvSpPr>
          <p:nvPr>
            <p:ph type="body" idx="1"/>
          </p:nvPr>
        </p:nvSpPr>
        <p:spPr>
          <a:xfrm>
            <a:off x="946150" y="4862513"/>
            <a:ext cx="5207000" cy="4605337"/>
          </a:xfrm>
        </p:spPr>
        <p:txBody>
          <a:bodyPr/>
          <a:lstStyle/>
          <a:p>
            <a:endParaRPr lang="en-US"/>
          </a:p>
        </p:txBody>
      </p:sp>
    </p:spTree>
    <p:extLst>
      <p:ext uri="{BB962C8B-B14F-4D97-AF65-F5344CB8AC3E}">
        <p14:creationId xmlns:p14="http://schemas.microsoft.com/office/powerpoint/2010/main" val="216837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Rot="1" noChangeAspect="1" noChangeArrowheads="1" noTextEdit="1"/>
          </p:cNvSpPr>
          <p:nvPr>
            <p:ph type="sldImg"/>
          </p:nvPr>
        </p:nvSpPr>
        <p:spPr>
          <a:xfrm>
            <a:off x="992188" y="768350"/>
            <a:ext cx="5114925" cy="3838575"/>
          </a:xfrm>
          <a:ln/>
        </p:spPr>
      </p:sp>
      <p:sp>
        <p:nvSpPr>
          <p:cNvPr id="764931" name="Rectangle 3"/>
          <p:cNvSpPr>
            <a:spLocks noGrp="1" noChangeArrowheads="1"/>
          </p:cNvSpPr>
          <p:nvPr>
            <p:ph type="body" idx="1"/>
          </p:nvPr>
        </p:nvSpPr>
        <p:spPr>
          <a:xfrm>
            <a:off x="946150" y="4862513"/>
            <a:ext cx="5207000" cy="4605337"/>
          </a:xfrm>
        </p:spPr>
        <p:txBody>
          <a:bodyPr/>
          <a:lstStyle/>
          <a:p>
            <a:endParaRPr lang="en-US"/>
          </a:p>
        </p:txBody>
      </p:sp>
    </p:spTree>
    <p:extLst>
      <p:ext uri="{BB962C8B-B14F-4D97-AF65-F5344CB8AC3E}">
        <p14:creationId xmlns:p14="http://schemas.microsoft.com/office/powerpoint/2010/main" val="210271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Rot="1" noChangeAspect="1" noChangeArrowheads="1" noTextEdit="1"/>
          </p:cNvSpPr>
          <p:nvPr>
            <p:ph type="sldImg"/>
          </p:nvPr>
        </p:nvSpPr>
        <p:spPr>
          <a:xfrm>
            <a:off x="992188" y="768350"/>
            <a:ext cx="5114925" cy="3838575"/>
          </a:xfrm>
          <a:ln/>
        </p:spPr>
      </p:sp>
      <p:sp>
        <p:nvSpPr>
          <p:cNvPr id="764931" name="Rectangle 3"/>
          <p:cNvSpPr>
            <a:spLocks noGrp="1" noChangeArrowheads="1"/>
          </p:cNvSpPr>
          <p:nvPr>
            <p:ph type="body" idx="1"/>
          </p:nvPr>
        </p:nvSpPr>
        <p:spPr>
          <a:xfrm>
            <a:off x="946150" y="4862513"/>
            <a:ext cx="5207000" cy="4605337"/>
          </a:xfrm>
        </p:spPr>
        <p:txBody>
          <a:bodyPr/>
          <a:lstStyle/>
          <a:p>
            <a:endParaRPr lang="en-US"/>
          </a:p>
        </p:txBody>
      </p:sp>
    </p:spTree>
    <p:extLst>
      <p:ext uri="{BB962C8B-B14F-4D97-AF65-F5344CB8AC3E}">
        <p14:creationId xmlns:p14="http://schemas.microsoft.com/office/powerpoint/2010/main" val="332372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a:xfrm>
            <a:off x="992188" y="768350"/>
            <a:ext cx="5114925" cy="3838575"/>
          </a:xfrm>
          <a:ln/>
        </p:spPr>
      </p:sp>
      <p:sp>
        <p:nvSpPr>
          <p:cNvPr id="773123" name="Rectangle 3"/>
          <p:cNvSpPr>
            <a:spLocks noGrp="1" noChangeArrowheads="1"/>
          </p:cNvSpPr>
          <p:nvPr>
            <p:ph type="body" idx="1"/>
          </p:nvPr>
        </p:nvSpPr>
        <p:spPr>
          <a:xfrm>
            <a:off x="946150" y="4862513"/>
            <a:ext cx="5207000" cy="4605337"/>
          </a:xfrm>
        </p:spPr>
        <p:txBody>
          <a:bodyPr/>
          <a:lstStyle/>
          <a:p>
            <a:endParaRPr lang="en-US"/>
          </a:p>
        </p:txBody>
      </p:sp>
    </p:spTree>
    <p:extLst>
      <p:ext uri="{BB962C8B-B14F-4D97-AF65-F5344CB8AC3E}">
        <p14:creationId xmlns:p14="http://schemas.microsoft.com/office/powerpoint/2010/main" val="1538222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149338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6962" name="Rectangle 2"/>
          <p:cNvSpPr>
            <a:spLocks noGrp="1" noRot="1" noChangeAspect="1" noChangeArrowheads="1" noTextEdit="1"/>
          </p:cNvSpPr>
          <p:nvPr>
            <p:ph type="sldImg"/>
          </p:nvPr>
        </p:nvSpPr>
        <p:spPr>
          <a:ln/>
        </p:spPr>
      </p:sp>
      <p:sp>
        <p:nvSpPr>
          <p:cNvPr id="936963" name="Rectangle 3"/>
          <p:cNvSpPr>
            <a:spLocks noGrp="1" noChangeArrowheads="1"/>
          </p:cNvSpPr>
          <p:nvPr>
            <p:ph type="body" idx="1"/>
          </p:nvPr>
        </p:nvSpPr>
        <p:spPr/>
        <p:txBody>
          <a:bodyPr/>
          <a:lstStyle/>
          <a:p>
            <a:r>
              <a:rPr lang="en-GB"/>
              <a:t>Anomaly: departure from the regular arrangement, general rule, or usual method; abnormality </a:t>
            </a:r>
          </a:p>
          <a:p>
            <a:r>
              <a:rPr lang="en-GB"/>
              <a:t>anything anomalous </a:t>
            </a:r>
          </a:p>
        </p:txBody>
      </p:sp>
    </p:spTree>
    <p:extLst>
      <p:ext uri="{BB962C8B-B14F-4D97-AF65-F5344CB8AC3E}">
        <p14:creationId xmlns:p14="http://schemas.microsoft.com/office/powerpoint/2010/main" val="3518226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986" name="Rectangle 2"/>
          <p:cNvSpPr>
            <a:spLocks noGrp="1" noRot="1" noChangeAspect="1" noChangeArrowheads="1" noTextEdit="1"/>
          </p:cNvSpPr>
          <p:nvPr>
            <p:ph type="sldImg"/>
          </p:nvPr>
        </p:nvSpPr>
        <p:spPr>
          <a:ln/>
        </p:spPr>
      </p:sp>
      <p:sp>
        <p:nvSpPr>
          <p:cNvPr id="937987" name="Rectangle 3"/>
          <p:cNvSpPr>
            <a:spLocks noGrp="1" noChangeArrowheads="1"/>
          </p:cNvSpPr>
          <p:nvPr>
            <p:ph type="body" idx="1"/>
          </p:nvPr>
        </p:nvSpPr>
        <p:spPr/>
        <p:txBody>
          <a:bodyPr/>
          <a:lstStyle/>
          <a:p>
            <a:r>
              <a:rPr lang="en-GB"/>
              <a:t>Spurious: not true or genuine; false; counterfeit </a:t>
            </a:r>
          </a:p>
        </p:txBody>
      </p:sp>
    </p:spTree>
    <p:extLst>
      <p:ext uri="{BB962C8B-B14F-4D97-AF65-F5344CB8AC3E}">
        <p14:creationId xmlns:p14="http://schemas.microsoft.com/office/powerpoint/2010/main" val="2637214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674" name="Rectangle 2"/>
          <p:cNvSpPr>
            <a:spLocks noGrp="1" noRot="1" noChangeAspect="1" noChangeArrowheads="1" noTextEdit="1"/>
          </p:cNvSpPr>
          <p:nvPr>
            <p:ph type="sldImg"/>
          </p:nvPr>
        </p:nvSpPr>
        <p:spPr>
          <a:xfrm>
            <a:off x="992188" y="768350"/>
            <a:ext cx="5114925" cy="3838575"/>
          </a:xfrm>
          <a:ln/>
        </p:spPr>
      </p:sp>
      <p:sp>
        <p:nvSpPr>
          <p:cNvPr id="924675" name="Rectangle 3"/>
          <p:cNvSpPr>
            <a:spLocks noGrp="1" noChangeArrowheads="1"/>
          </p:cNvSpPr>
          <p:nvPr>
            <p:ph type="body" idx="1"/>
          </p:nvPr>
        </p:nvSpPr>
        <p:spPr>
          <a:xfrm>
            <a:off x="946150" y="4862513"/>
            <a:ext cx="5207000" cy="4605337"/>
          </a:xfrm>
        </p:spPr>
        <p:txBody>
          <a:bodyPr/>
          <a:lstStyle/>
          <a:p>
            <a:endParaRPr lang="en-US"/>
          </a:p>
        </p:txBody>
      </p:sp>
    </p:spTree>
    <p:extLst>
      <p:ext uri="{BB962C8B-B14F-4D97-AF65-F5344CB8AC3E}">
        <p14:creationId xmlns:p14="http://schemas.microsoft.com/office/powerpoint/2010/main" val="23851861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Nested Relations:</a:t>
            </a:r>
            <a:r>
              <a:rPr lang="en-US" baseline="0" dirty="0" smtClean="0"/>
              <a:t> Multivalued and Composite (it </a:t>
            </a:r>
            <a:r>
              <a:rPr lang="en-US" baseline="0" dirty="0" err="1" smtClean="0"/>
              <a:t>eemd</a:t>
            </a:r>
            <a:r>
              <a:rPr lang="en-US" baseline="0" dirty="0" smtClean="0"/>
              <a:t> to e a table inside and table )</a:t>
            </a:r>
            <a:endParaRPr lang="en-US" dirty="0"/>
          </a:p>
        </p:txBody>
      </p:sp>
    </p:spTree>
    <p:extLst>
      <p:ext uri="{BB962C8B-B14F-4D97-AF65-F5344CB8AC3E}">
        <p14:creationId xmlns:p14="http://schemas.microsoft.com/office/powerpoint/2010/main" val="1458615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2625" y="2122488"/>
            <a:ext cx="7740650" cy="14652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365250" y="3871913"/>
            <a:ext cx="6375400" cy="17462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a:p>
            <a:r>
              <a:rPr lang="en-US"/>
              <a:t>Database Systems</a:t>
            </a:r>
          </a:p>
        </p:txBody>
      </p:sp>
      <p:sp>
        <p:nvSpPr>
          <p:cNvPr id="5" name="Footer Placeholder 4"/>
          <p:cNvSpPr>
            <a:spLocks noGrp="1"/>
          </p:cNvSpPr>
          <p:nvPr>
            <p:ph type="ftr" sz="quarter" idx="11"/>
          </p:nvPr>
        </p:nvSpPr>
        <p:spPr/>
        <p:txBody>
          <a:bodyPr/>
          <a:lstStyle>
            <a:lvl1pPr>
              <a:defRPr/>
            </a:lvl1pPr>
          </a:lstStyle>
          <a:p>
            <a:endParaRPr lang="en-US"/>
          </a:p>
          <a:p>
            <a:r>
              <a:rPr lang="en-US"/>
              <a:t>Functional Dependency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a:p>
            <a:r>
              <a:rPr lang="en-US"/>
              <a:t>Database Systems</a:t>
            </a:r>
          </a:p>
        </p:txBody>
      </p:sp>
      <p:sp>
        <p:nvSpPr>
          <p:cNvPr id="5" name="Footer Placeholder 4"/>
          <p:cNvSpPr>
            <a:spLocks noGrp="1"/>
          </p:cNvSpPr>
          <p:nvPr>
            <p:ph type="ftr" sz="quarter" idx="11"/>
          </p:nvPr>
        </p:nvSpPr>
        <p:spPr/>
        <p:txBody>
          <a:bodyPr/>
          <a:lstStyle>
            <a:lvl1pPr>
              <a:defRPr/>
            </a:lvl1pPr>
          </a:lstStyle>
          <a:p>
            <a:endParaRPr lang="en-US"/>
          </a:p>
          <a:p>
            <a:r>
              <a:rPr lang="en-US"/>
              <a:t>Functional Dependency</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4325" y="261938"/>
            <a:ext cx="2093913" cy="5522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79413" y="261938"/>
            <a:ext cx="6132512" cy="5522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a:p>
            <a:r>
              <a:rPr lang="en-US"/>
              <a:t>Database Systems</a:t>
            </a:r>
          </a:p>
        </p:txBody>
      </p:sp>
      <p:sp>
        <p:nvSpPr>
          <p:cNvPr id="5" name="Footer Placeholder 4"/>
          <p:cNvSpPr>
            <a:spLocks noGrp="1"/>
          </p:cNvSpPr>
          <p:nvPr>
            <p:ph type="ftr" sz="quarter" idx="11"/>
          </p:nvPr>
        </p:nvSpPr>
        <p:spPr/>
        <p:txBody>
          <a:bodyPr/>
          <a:lstStyle>
            <a:lvl1pPr>
              <a:defRPr/>
            </a:lvl1pPr>
          </a:lstStyle>
          <a:p>
            <a:endParaRPr lang="en-US"/>
          </a:p>
          <a:p>
            <a:r>
              <a:rPr lang="en-US"/>
              <a:t>Functional Dependency</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79413" y="261938"/>
            <a:ext cx="8364537" cy="11049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670050"/>
            <a:ext cx="4111625"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70050"/>
            <a:ext cx="4113213"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61950" y="6251575"/>
            <a:ext cx="2667000" cy="457200"/>
          </a:xfrm>
        </p:spPr>
        <p:txBody>
          <a:bodyPr/>
          <a:lstStyle>
            <a:lvl1pPr>
              <a:defRPr/>
            </a:lvl1pPr>
          </a:lstStyle>
          <a:p>
            <a:endParaRPr lang="en-US"/>
          </a:p>
          <a:p>
            <a:r>
              <a:rPr lang="en-US"/>
              <a:t>Database Systems</a:t>
            </a:r>
          </a:p>
        </p:txBody>
      </p:sp>
      <p:sp>
        <p:nvSpPr>
          <p:cNvPr id="6" name="Footer Placeholder 5"/>
          <p:cNvSpPr>
            <a:spLocks noGrp="1"/>
          </p:cNvSpPr>
          <p:nvPr>
            <p:ph type="ftr" sz="quarter" idx="11"/>
          </p:nvPr>
        </p:nvSpPr>
        <p:spPr>
          <a:xfrm>
            <a:off x="3257550" y="6248400"/>
            <a:ext cx="2971800" cy="457200"/>
          </a:xfrm>
        </p:spPr>
        <p:txBody>
          <a:bodyPr/>
          <a:lstStyle>
            <a:lvl1pPr>
              <a:defRPr/>
            </a:lvl1pPr>
          </a:lstStyle>
          <a:p>
            <a:endParaRPr lang="en-US"/>
          </a:p>
          <a:p>
            <a:r>
              <a:rPr lang="en-US"/>
              <a:t>Functional Dependency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a:p>
            <a:r>
              <a:rPr lang="en-US"/>
              <a:t>Database Systems</a:t>
            </a:r>
          </a:p>
        </p:txBody>
      </p:sp>
      <p:sp>
        <p:nvSpPr>
          <p:cNvPr id="5" name="Footer Placeholder 4"/>
          <p:cNvSpPr>
            <a:spLocks noGrp="1"/>
          </p:cNvSpPr>
          <p:nvPr>
            <p:ph type="ftr" sz="quarter" idx="11"/>
          </p:nvPr>
        </p:nvSpPr>
        <p:spPr/>
        <p:txBody>
          <a:bodyPr/>
          <a:lstStyle>
            <a:lvl1pPr>
              <a:defRPr/>
            </a:lvl1pPr>
          </a:lstStyle>
          <a:p>
            <a:endParaRPr lang="en-US"/>
          </a:p>
          <a:p>
            <a:r>
              <a:rPr lang="en-US"/>
              <a:t>Functional Dependency</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19138" y="4391025"/>
            <a:ext cx="7740650" cy="135731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19138" y="2895600"/>
            <a:ext cx="7740650" cy="14954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a:p>
            <a:r>
              <a:rPr lang="en-US"/>
              <a:t>Database Systems</a:t>
            </a:r>
          </a:p>
        </p:txBody>
      </p:sp>
      <p:sp>
        <p:nvSpPr>
          <p:cNvPr id="5" name="Footer Placeholder 4"/>
          <p:cNvSpPr>
            <a:spLocks noGrp="1"/>
          </p:cNvSpPr>
          <p:nvPr>
            <p:ph type="ftr" sz="quarter" idx="11"/>
          </p:nvPr>
        </p:nvSpPr>
        <p:spPr/>
        <p:txBody>
          <a:bodyPr/>
          <a:lstStyle>
            <a:lvl1pPr>
              <a:defRPr/>
            </a:lvl1pPr>
          </a:lstStyle>
          <a:p>
            <a:endParaRPr lang="en-US"/>
          </a:p>
          <a:p>
            <a:r>
              <a:rPr lang="en-US"/>
              <a:t>Functional Dependency</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670050"/>
            <a:ext cx="41116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70050"/>
            <a:ext cx="411321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a:p>
            <a:r>
              <a:rPr lang="en-US"/>
              <a:t>Database Systems</a:t>
            </a:r>
          </a:p>
        </p:txBody>
      </p:sp>
      <p:sp>
        <p:nvSpPr>
          <p:cNvPr id="6" name="Footer Placeholder 5"/>
          <p:cNvSpPr>
            <a:spLocks noGrp="1"/>
          </p:cNvSpPr>
          <p:nvPr>
            <p:ph type="ftr" sz="quarter" idx="11"/>
          </p:nvPr>
        </p:nvSpPr>
        <p:spPr/>
        <p:txBody>
          <a:bodyPr/>
          <a:lstStyle>
            <a:lvl1pPr>
              <a:defRPr/>
            </a:lvl1pPr>
          </a:lstStyle>
          <a:p>
            <a:endParaRPr lang="en-US"/>
          </a:p>
          <a:p>
            <a:r>
              <a:rPr lang="en-US"/>
              <a:t>Functional Dependency</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194675" cy="113982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5613" y="1528763"/>
            <a:ext cx="4022725" cy="6381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5613" y="2166938"/>
            <a:ext cx="4022725" cy="3937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5975" y="1528763"/>
            <a:ext cx="4024313" cy="6381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5975" y="2166938"/>
            <a:ext cx="4024313" cy="3937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a:p>
            <a:r>
              <a:rPr lang="en-US"/>
              <a:t>Database Systems</a:t>
            </a:r>
          </a:p>
        </p:txBody>
      </p:sp>
      <p:sp>
        <p:nvSpPr>
          <p:cNvPr id="8" name="Footer Placeholder 7"/>
          <p:cNvSpPr>
            <a:spLocks noGrp="1"/>
          </p:cNvSpPr>
          <p:nvPr>
            <p:ph type="ftr" sz="quarter" idx="11"/>
          </p:nvPr>
        </p:nvSpPr>
        <p:spPr/>
        <p:txBody>
          <a:bodyPr/>
          <a:lstStyle>
            <a:lvl1pPr>
              <a:defRPr/>
            </a:lvl1pPr>
          </a:lstStyle>
          <a:p>
            <a:endParaRPr lang="en-US"/>
          </a:p>
          <a:p>
            <a:r>
              <a:rPr lang="en-US"/>
              <a:t>Functional Dependency</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a:p>
            <a:r>
              <a:rPr lang="en-US"/>
              <a:t>Database Systems</a:t>
            </a:r>
          </a:p>
        </p:txBody>
      </p:sp>
      <p:sp>
        <p:nvSpPr>
          <p:cNvPr id="4" name="Footer Placeholder 3"/>
          <p:cNvSpPr>
            <a:spLocks noGrp="1"/>
          </p:cNvSpPr>
          <p:nvPr>
            <p:ph type="ftr" sz="quarter" idx="11"/>
          </p:nvPr>
        </p:nvSpPr>
        <p:spPr/>
        <p:txBody>
          <a:bodyPr/>
          <a:lstStyle>
            <a:lvl1pPr>
              <a:defRPr/>
            </a:lvl1pPr>
          </a:lstStyle>
          <a:p>
            <a:endParaRPr lang="en-US"/>
          </a:p>
          <a:p>
            <a:r>
              <a:rPr lang="en-US"/>
              <a:t>Functional Dependency</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a:p>
            <a:r>
              <a:rPr lang="en-US"/>
              <a:t>Database Systems</a:t>
            </a:r>
          </a:p>
        </p:txBody>
      </p:sp>
      <p:sp>
        <p:nvSpPr>
          <p:cNvPr id="3" name="Footer Placeholder 2"/>
          <p:cNvSpPr>
            <a:spLocks noGrp="1"/>
          </p:cNvSpPr>
          <p:nvPr>
            <p:ph type="ftr" sz="quarter" idx="11"/>
          </p:nvPr>
        </p:nvSpPr>
        <p:spPr/>
        <p:txBody>
          <a:bodyPr/>
          <a:lstStyle>
            <a:lvl1pPr>
              <a:defRPr/>
            </a:lvl1pPr>
          </a:lstStyle>
          <a:p>
            <a:endParaRPr lang="en-US"/>
          </a:p>
          <a:p>
            <a:r>
              <a:rPr lang="en-US"/>
              <a:t>Functional Dependency</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5613" y="271463"/>
            <a:ext cx="2995612" cy="1158875"/>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60763" y="271463"/>
            <a:ext cx="5089525" cy="58324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5613" y="1430338"/>
            <a:ext cx="2995612" cy="4673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a:p>
            <a:r>
              <a:rPr lang="en-US"/>
              <a:t>Database Systems</a:t>
            </a:r>
          </a:p>
        </p:txBody>
      </p:sp>
      <p:sp>
        <p:nvSpPr>
          <p:cNvPr id="6" name="Footer Placeholder 5"/>
          <p:cNvSpPr>
            <a:spLocks noGrp="1"/>
          </p:cNvSpPr>
          <p:nvPr>
            <p:ph type="ftr" sz="quarter" idx="11"/>
          </p:nvPr>
        </p:nvSpPr>
        <p:spPr/>
        <p:txBody>
          <a:bodyPr/>
          <a:lstStyle>
            <a:lvl1pPr>
              <a:defRPr/>
            </a:lvl1pPr>
          </a:lstStyle>
          <a:p>
            <a:endParaRPr lang="en-US"/>
          </a:p>
          <a:p>
            <a:r>
              <a:rPr lang="en-US"/>
              <a:t>Functional Dependency</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84350" y="4783138"/>
            <a:ext cx="5464175" cy="563562"/>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84350" y="611188"/>
            <a:ext cx="5464175" cy="40989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84350" y="5346700"/>
            <a:ext cx="5464175" cy="8032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a:p>
            <a:r>
              <a:rPr lang="en-US"/>
              <a:t>Database Systems</a:t>
            </a:r>
          </a:p>
        </p:txBody>
      </p:sp>
      <p:sp>
        <p:nvSpPr>
          <p:cNvPr id="6" name="Footer Placeholder 5"/>
          <p:cNvSpPr>
            <a:spLocks noGrp="1"/>
          </p:cNvSpPr>
          <p:nvPr>
            <p:ph type="ftr" sz="quarter" idx="11"/>
          </p:nvPr>
        </p:nvSpPr>
        <p:spPr/>
        <p:txBody>
          <a:bodyPr/>
          <a:lstStyle>
            <a:lvl1pPr>
              <a:defRPr/>
            </a:lvl1pPr>
          </a:lstStyle>
          <a:p>
            <a:endParaRPr lang="en-US"/>
          </a:p>
          <a:p>
            <a:r>
              <a:rPr lang="en-US"/>
              <a:t>Functional Dependency</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379413" y="261938"/>
            <a:ext cx="8364537" cy="1104900"/>
          </a:xfrm>
          <a:prstGeom prst="rect">
            <a:avLst/>
          </a:prstGeom>
          <a:noFill/>
          <a:ln w="12700">
            <a:noFill/>
            <a:miter lim="800000"/>
            <a:headEnd/>
            <a:tailEnd/>
          </a:ln>
          <a:effectLst/>
        </p:spPr>
        <p:txBody>
          <a:bodyPr vert="horz" wrap="square" lIns="90487" tIns="44450" rIns="90487" bIns="44450" numCol="1" anchor="b" anchorCtr="0" compatLnSpc="1">
            <a:prstTxWarp prst="textNoShape">
              <a:avLst/>
            </a:prstTxWarp>
          </a:bodyPr>
          <a:lstStyle/>
          <a:p>
            <a:pPr lvl="0"/>
            <a:r>
              <a:rPr lang="en-GB" smtClean="0"/>
              <a:t>Click to edit Master title style</a:t>
            </a:r>
          </a:p>
        </p:txBody>
      </p:sp>
      <p:sp>
        <p:nvSpPr>
          <p:cNvPr id="1028" name="Rectangle 4"/>
          <p:cNvSpPr>
            <a:spLocks noGrp="1" noChangeArrowheads="1"/>
          </p:cNvSpPr>
          <p:nvPr>
            <p:ph type="body" idx="1"/>
          </p:nvPr>
        </p:nvSpPr>
        <p:spPr bwMode="auto">
          <a:xfrm>
            <a:off x="381000" y="1670050"/>
            <a:ext cx="8377238"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33" name="Rectangle 9"/>
          <p:cNvSpPr>
            <a:spLocks noGrp="1" noChangeArrowheads="1"/>
          </p:cNvSpPr>
          <p:nvPr>
            <p:ph type="dt" sz="half" idx="2"/>
          </p:nvPr>
        </p:nvSpPr>
        <p:spPr bwMode="auto">
          <a:xfrm>
            <a:off x="361950" y="6251575"/>
            <a:ext cx="2667000" cy="457200"/>
          </a:xfrm>
          <a:prstGeom prst="rect">
            <a:avLst/>
          </a:prstGeom>
          <a:noFill/>
          <a:ln w="9525">
            <a:noFill/>
            <a:miter lim="800000"/>
            <a:headEnd/>
            <a:tailEnd/>
          </a:ln>
          <a:effectLst/>
        </p:spPr>
        <p:txBody>
          <a:bodyPr vert="horz" wrap="square" lIns="91420" tIns="45708" rIns="91420" bIns="45708" numCol="1" anchor="t" anchorCtr="0" compatLnSpc="1">
            <a:prstTxWarp prst="textNoShape">
              <a:avLst/>
            </a:prstTxWarp>
          </a:bodyPr>
          <a:lstStyle>
            <a:lvl1pPr eaLnBrk="1" hangingPunct="1">
              <a:defRPr sz="1000">
                <a:latin typeface="+mn-lt"/>
                <a:cs typeface="Arial" pitchFamily="34" charset="0"/>
              </a:defRPr>
            </a:lvl1pPr>
          </a:lstStyle>
          <a:p>
            <a:endParaRPr lang="en-US"/>
          </a:p>
          <a:p>
            <a:r>
              <a:rPr lang="en-US"/>
              <a:t>Database Systems</a:t>
            </a:r>
          </a:p>
        </p:txBody>
      </p:sp>
      <p:sp>
        <p:nvSpPr>
          <p:cNvPr id="1034" name="Rectangle 10"/>
          <p:cNvSpPr>
            <a:spLocks noGrp="1" noChangeArrowheads="1"/>
          </p:cNvSpPr>
          <p:nvPr>
            <p:ph type="ftr" sz="quarter" idx="3"/>
          </p:nvPr>
        </p:nvSpPr>
        <p:spPr bwMode="auto">
          <a:xfrm>
            <a:off x="3257550" y="6248400"/>
            <a:ext cx="2971800" cy="457200"/>
          </a:xfrm>
          <a:prstGeom prst="rect">
            <a:avLst/>
          </a:prstGeom>
          <a:noFill/>
          <a:ln w="9525">
            <a:noFill/>
            <a:miter lim="800000"/>
            <a:headEnd/>
            <a:tailEnd/>
          </a:ln>
          <a:effectLst/>
        </p:spPr>
        <p:txBody>
          <a:bodyPr vert="horz" wrap="square" lIns="91420" tIns="45708" rIns="91420" bIns="45708" numCol="1" anchor="t" anchorCtr="0" compatLnSpc="1">
            <a:prstTxWarp prst="textNoShape">
              <a:avLst/>
            </a:prstTxWarp>
          </a:bodyPr>
          <a:lstStyle>
            <a:lvl1pPr algn="ctr" eaLnBrk="1" hangingPunct="1">
              <a:defRPr sz="1000">
                <a:latin typeface="+mn-lt"/>
                <a:cs typeface="Arial" pitchFamily="34" charset="0"/>
              </a:defRPr>
            </a:lvl1pPr>
          </a:lstStyle>
          <a:p>
            <a:endParaRPr lang="en-US"/>
          </a:p>
          <a:p>
            <a:r>
              <a:rPr lang="en-US"/>
              <a:t>Functional Dependency</a:t>
            </a:r>
          </a:p>
        </p:txBody>
      </p:sp>
      <p:sp>
        <p:nvSpPr>
          <p:cNvPr id="1047" name="Rectangle 23"/>
          <p:cNvSpPr>
            <a:spLocks noChangeArrowheads="1"/>
          </p:cNvSpPr>
          <p:nvPr/>
        </p:nvSpPr>
        <p:spPr bwMode="auto">
          <a:xfrm>
            <a:off x="6457950" y="6311900"/>
            <a:ext cx="2209800" cy="457200"/>
          </a:xfrm>
          <a:prstGeom prst="rect">
            <a:avLst/>
          </a:prstGeom>
          <a:noFill/>
          <a:ln w="9525">
            <a:noFill/>
            <a:miter lim="800000"/>
            <a:headEnd/>
            <a:tailEnd/>
          </a:ln>
          <a:effectLst/>
        </p:spPr>
        <p:txBody>
          <a:bodyPr lIns="91420" tIns="45708" rIns="91420" bIns="45708"/>
          <a:lstStyle/>
          <a:p>
            <a:pPr algn="r" eaLnBrk="1" hangingPunct="1"/>
            <a:endParaRPr lang="en-US" sz="1000">
              <a:latin typeface="Arial" pitchFamily="34" charset="0"/>
              <a:cs typeface="Arial" pitchFamily="34" charset="0"/>
            </a:endParaRPr>
          </a:p>
          <a:p>
            <a:pPr algn="r" eaLnBrk="1" hangingPunct="1"/>
            <a:fld id="{72EFF394-6569-4D14-B13B-10046F385279}" type="slidenum">
              <a:rPr lang="ar-SA" sz="1000">
                <a:latin typeface="Arial" pitchFamily="34" charset="0"/>
                <a:cs typeface="Arial" pitchFamily="34" charset="0"/>
              </a:rPr>
              <a:pPr algn="r" eaLnBrk="1" hangingPunct="1"/>
              <a:t>‹#›</a:t>
            </a:fld>
            <a:endParaRPr lang="en-US" sz="1000">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p:txStyles>
    <p:titleStyle>
      <a:lvl1pPr algn="ctr"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4000" b="1">
          <a:solidFill>
            <a:schemeClr val="tx1"/>
          </a:solidFill>
          <a:latin typeface="Arial" pitchFamily="34" charset="0"/>
        </a:defRPr>
      </a:lvl2pPr>
      <a:lvl3pPr algn="ctr" rtl="0" eaLnBrk="0" fontAlgn="base" hangingPunct="0">
        <a:spcBef>
          <a:spcPct val="0"/>
        </a:spcBef>
        <a:spcAft>
          <a:spcPct val="0"/>
        </a:spcAft>
        <a:defRPr sz="4000" b="1">
          <a:solidFill>
            <a:schemeClr val="tx1"/>
          </a:solidFill>
          <a:latin typeface="Arial" pitchFamily="34" charset="0"/>
        </a:defRPr>
      </a:lvl3pPr>
      <a:lvl4pPr algn="ctr" rtl="0" eaLnBrk="0" fontAlgn="base" hangingPunct="0">
        <a:spcBef>
          <a:spcPct val="0"/>
        </a:spcBef>
        <a:spcAft>
          <a:spcPct val="0"/>
        </a:spcAft>
        <a:defRPr sz="4000" b="1">
          <a:solidFill>
            <a:schemeClr val="tx1"/>
          </a:solidFill>
          <a:latin typeface="Arial" pitchFamily="34" charset="0"/>
        </a:defRPr>
      </a:lvl4pPr>
      <a:lvl5pPr algn="ctr" rtl="0" eaLnBrk="0" fontAlgn="base" hangingPunct="0">
        <a:spcBef>
          <a:spcPct val="0"/>
        </a:spcBef>
        <a:spcAft>
          <a:spcPct val="0"/>
        </a:spcAft>
        <a:defRPr sz="4000" b="1">
          <a:solidFill>
            <a:schemeClr val="tx1"/>
          </a:solidFill>
          <a:latin typeface="Arial" pitchFamily="34" charset="0"/>
        </a:defRPr>
      </a:lvl5pPr>
      <a:lvl6pPr marL="457200" algn="ctr" rtl="0" eaLnBrk="0" fontAlgn="base" hangingPunct="0">
        <a:spcBef>
          <a:spcPct val="0"/>
        </a:spcBef>
        <a:spcAft>
          <a:spcPct val="0"/>
        </a:spcAft>
        <a:defRPr sz="4000" b="1">
          <a:solidFill>
            <a:schemeClr val="tx1"/>
          </a:solidFill>
          <a:latin typeface="Arial" pitchFamily="34" charset="0"/>
        </a:defRPr>
      </a:lvl6pPr>
      <a:lvl7pPr marL="914400" algn="ctr" rtl="0" eaLnBrk="0" fontAlgn="base" hangingPunct="0">
        <a:spcBef>
          <a:spcPct val="0"/>
        </a:spcBef>
        <a:spcAft>
          <a:spcPct val="0"/>
        </a:spcAft>
        <a:defRPr sz="4000" b="1">
          <a:solidFill>
            <a:schemeClr val="tx1"/>
          </a:solidFill>
          <a:latin typeface="Arial" pitchFamily="34" charset="0"/>
        </a:defRPr>
      </a:lvl7pPr>
      <a:lvl8pPr marL="1371600" algn="ctr" rtl="0" eaLnBrk="0" fontAlgn="base" hangingPunct="0">
        <a:spcBef>
          <a:spcPct val="0"/>
        </a:spcBef>
        <a:spcAft>
          <a:spcPct val="0"/>
        </a:spcAft>
        <a:defRPr sz="4000" b="1">
          <a:solidFill>
            <a:schemeClr val="tx1"/>
          </a:solidFill>
          <a:latin typeface="Arial" pitchFamily="34" charset="0"/>
        </a:defRPr>
      </a:lvl8pPr>
      <a:lvl9pPr marL="1828800" algn="ctr" rtl="0" eaLnBrk="0" fontAlgn="base" hangingPunct="0">
        <a:spcBef>
          <a:spcPct val="0"/>
        </a:spcBef>
        <a:spcAft>
          <a:spcPct val="0"/>
        </a:spcAft>
        <a:defRPr sz="4000" b="1">
          <a:solidFill>
            <a:schemeClr val="tx1"/>
          </a:solidFill>
          <a:latin typeface="Arial" pitchFamily="34" charset="0"/>
        </a:defRPr>
      </a:lvl9pPr>
    </p:titleStyle>
    <p:bodyStyle>
      <a:lvl1pPr marL="465138" indent="-465138" algn="l" rtl="0" eaLnBrk="0" fontAlgn="base" hangingPunct="0">
        <a:spcBef>
          <a:spcPct val="20000"/>
        </a:spcBef>
        <a:spcAft>
          <a:spcPct val="0"/>
        </a:spcAft>
        <a:buClr>
          <a:schemeClr val="tx2"/>
        </a:buClr>
        <a:buSzPct val="50000"/>
        <a:buFont typeface="Zapf Dingbats" charset="2"/>
        <a:buChar char="l"/>
        <a:defRPr sz="2400">
          <a:solidFill>
            <a:schemeClr val="tx1"/>
          </a:solidFill>
          <a:latin typeface="+mn-lt"/>
          <a:ea typeface="+mn-ea"/>
          <a:cs typeface="+mn-cs"/>
        </a:defRPr>
      </a:lvl1pPr>
      <a:lvl2pPr marL="1035050" indent="-455613" algn="l" rtl="0" eaLnBrk="0" fontAlgn="base" hangingPunct="0">
        <a:spcBef>
          <a:spcPct val="20000"/>
        </a:spcBef>
        <a:spcAft>
          <a:spcPct val="0"/>
        </a:spcAft>
        <a:buClr>
          <a:schemeClr val="tx1"/>
        </a:buClr>
        <a:buSzPct val="100000"/>
        <a:buChar char="•"/>
        <a:defRPr sz="2000">
          <a:solidFill>
            <a:schemeClr val="tx1"/>
          </a:solidFill>
          <a:latin typeface="+mn-lt"/>
        </a:defRPr>
      </a:lvl2pPr>
      <a:lvl3pPr marL="1377950" indent="-228600" algn="l" rtl="0" eaLnBrk="0" fontAlgn="base" hangingPunct="0">
        <a:spcBef>
          <a:spcPct val="20000"/>
        </a:spcBef>
        <a:spcAft>
          <a:spcPct val="0"/>
        </a:spcAft>
        <a:buClr>
          <a:schemeClr val="tx1"/>
        </a:buClr>
        <a:buSzPct val="100000"/>
        <a:buChar char="•"/>
        <a:defRPr>
          <a:solidFill>
            <a:schemeClr val="tx1"/>
          </a:solidFill>
          <a:latin typeface="+mn-lt"/>
        </a:defRPr>
      </a:lvl3pPr>
      <a:lvl4pPr marL="1720850" indent="-228600" algn="l" rtl="0" eaLnBrk="0" fontAlgn="base" hangingPunct="0">
        <a:spcBef>
          <a:spcPct val="20000"/>
        </a:spcBef>
        <a:spcAft>
          <a:spcPct val="0"/>
        </a:spcAft>
        <a:buClr>
          <a:schemeClr val="accent2"/>
        </a:buClr>
        <a:buSzPct val="65000"/>
        <a:buFont typeface="Monotype Sorts" charset="2"/>
        <a:buChar char=""/>
        <a:defRPr sz="2000">
          <a:solidFill>
            <a:schemeClr val="tx1"/>
          </a:solidFill>
          <a:latin typeface="+mn-lt"/>
        </a:defRPr>
      </a:lvl4pPr>
      <a:lvl5pPr marL="2063750" indent="-228600" algn="l" rtl="0" eaLnBrk="0" fontAlgn="base" hangingPunct="0">
        <a:spcBef>
          <a:spcPct val="20000"/>
        </a:spcBef>
        <a:spcAft>
          <a:spcPct val="0"/>
        </a:spcAft>
        <a:buClr>
          <a:schemeClr val="tx1"/>
        </a:buClr>
        <a:buSzPct val="100000"/>
        <a:buChar char="•"/>
        <a:defRPr sz="2000">
          <a:solidFill>
            <a:schemeClr val="tx1"/>
          </a:solidFill>
          <a:latin typeface="+mn-lt"/>
        </a:defRPr>
      </a:lvl5pPr>
      <a:lvl6pPr marL="2520950" indent="-228600" algn="l" rtl="0" eaLnBrk="0" fontAlgn="base" hangingPunct="0">
        <a:spcBef>
          <a:spcPct val="20000"/>
        </a:spcBef>
        <a:spcAft>
          <a:spcPct val="0"/>
        </a:spcAft>
        <a:buClr>
          <a:schemeClr val="tx1"/>
        </a:buClr>
        <a:buSzPct val="100000"/>
        <a:buChar char="•"/>
        <a:defRPr sz="2000">
          <a:solidFill>
            <a:schemeClr val="tx1"/>
          </a:solidFill>
          <a:latin typeface="+mn-lt"/>
        </a:defRPr>
      </a:lvl6pPr>
      <a:lvl7pPr marL="2978150" indent="-228600" algn="l" rtl="0" eaLnBrk="0" fontAlgn="base" hangingPunct="0">
        <a:spcBef>
          <a:spcPct val="20000"/>
        </a:spcBef>
        <a:spcAft>
          <a:spcPct val="0"/>
        </a:spcAft>
        <a:buClr>
          <a:schemeClr val="tx1"/>
        </a:buClr>
        <a:buSzPct val="100000"/>
        <a:buChar char="•"/>
        <a:defRPr sz="2000">
          <a:solidFill>
            <a:schemeClr val="tx1"/>
          </a:solidFill>
          <a:latin typeface="+mn-lt"/>
        </a:defRPr>
      </a:lvl7pPr>
      <a:lvl8pPr marL="3435350" indent="-228600" algn="l" rtl="0" eaLnBrk="0" fontAlgn="base" hangingPunct="0">
        <a:spcBef>
          <a:spcPct val="20000"/>
        </a:spcBef>
        <a:spcAft>
          <a:spcPct val="0"/>
        </a:spcAft>
        <a:buClr>
          <a:schemeClr val="tx1"/>
        </a:buClr>
        <a:buSzPct val="100000"/>
        <a:buChar char="•"/>
        <a:defRPr sz="2000">
          <a:solidFill>
            <a:schemeClr val="tx1"/>
          </a:solidFill>
          <a:latin typeface="+mn-lt"/>
        </a:defRPr>
      </a:lvl8pPr>
      <a:lvl9pPr marL="3892550" indent="-228600" algn="l" rtl="0" eaLnBrk="0" fontAlgn="base" hangingPunct="0">
        <a:spcBef>
          <a:spcPct val="20000"/>
        </a:spcBef>
        <a:spcAft>
          <a:spcPct val="0"/>
        </a:spcAft>
        <a:buClr>
          <a:schemeClr val="tx1"/>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14.wmf"/></Relationships>
</file>

<file path=ppt/slides/_rels/slide43.xml.rels><?xml version="1.0" encoding="UTF-8" standalone="yes"?>
<Relationships xmlns="http://schemas.openxmlformats.org/package/2006/relationships"><Relationship Id="rId3" Type="http://schemas.openxmlformats.org/officeDocument/2006/relationships/oleObject" Target="../embeddings/Microsoft_Word_97_-_2003_Document2.doc"/><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16.wmf"/><Relationship Id="rId5" Type="http://schemas.openxmlformats.org/officeDocument/2006/relationships/oleObject" Target="../embeddings/Microsoft_Word_97_-_2003_Document3.doc"/><Relationship Id="rId4" Type="http://schemas.openxmlformats.org/officeDocument/2006/relationships/image" Target="../media/image15.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0" y="2197100"/>
            <a:ext cx="9105900" cy="1143000"/>
          </a:xfrm>
        </p:spPr>
        <p:txBody>
          <a:bodyPr lIns="86912" tIns="43455" rIns="86912" bIns="43455" anchor="t"/>
          <a:lstStyle/>
          <a:p>
            <a:r>
              <a:rPr lang="en-US" dirty="0"/>
              <a:t> </a:t>
            </a:r>
            <a:r>
              <a:rPr lang="en-US" sz="4400" b="0" dirty="0"/>
              <a:t>Unit 4: Functional Dependency</a:t>
            </a:r>
            <a:r>
              <a:rPr lang="en-US" sz="2800" dirty="0"/>
              <a:t> </a:t>
            </a:r>
            <a:br>
              <a:rPr lang="en-US" sz="2800" dirty="0"/>
            </a:br>
            <a:r>
              <a:rPr lang="en-US" sz="2000" dirty="0"/>
              <a:t>Chapter 10: </a:t>
            </a:r>
            <a:r>
              <a:rPr lang="en-US" sz="1600" dirty="0"/>
              <a:t>Functional Dependencies and Normalization for Relational Databases</a:t>
            </a:r>
          </a:p>
        </p:txBody>
      </p:sp>
      <p:sp>
        <p:nvSpPr>
          <p:cNvPr id="92164" name="Rectangle 4"/>
          <p:cNvSpPr>
            <a:spLocks noChangeArrowheads="1"/>
          </p:cNvSpPr>
          <p:nvPr/>
        </p:nvSpPr>
        <p:spPr bwMode="auto">
          <a:xfrm>
            <a:off x="590550" y="6159500"/>
            <a:ext cx="8001000" cy="454025"/>
          </a:xfrm>
          <a:prstGeom prst="rect">
            <a:avLst/>
          </a:prstGeom>
          <a:noFill/>
          <a:ln w="12700">
            <a:noFill/>
            <a:miter lim="800000"/>
            <a:headEnd/>
            <a:tailEnd/>
          </a:ln>
          <a:effectLst/>
        </p:spPr>
        <p:txBody>
          <a:bodyPr lIns="90467" tIns="44440" rIns="90467" bIns="44440">
            <a:spAutoFit/>
          </a:bodyPr>
          <a:lstStyle/>
          <a:p>
            <a:pPr algn="ctr"/>
            <a:r>
              <a:rPr lang="en-GB" sz="1200">
                <a:solidFill>
                  <a:schemeClr val="tx2"/>
                </a:solidFill>
              </a:rPr>
              <a:t>This material is a modified version of the slides provided by Ramez Elmasri and Shamkant Navathe for their book “Fundamentals of Database Systems”, 5th edition.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endParaRPr lang="en-US"/>
          </a:p>
          <a:p>
            <a:r>
              <a:rPr lang="en-US"/>
              <a:t>Database Systems</a:t>
            </a:r>
          </a:p>
        </p:txBody>
      </p:sp>
      <p:sp>
        <p:nvSpPr>
          <p:cNvPr id="5" name="Footer Placeholder 2"/>
          <p:cNvSpPr>
            <a:spLocks noGrp="1"/>
          </p:cNvSpPr>
          <p:nvPr>
            <p:ph type="ftr" sz="quarter" idx="11"/>
          </p:nvPr>
        </p:nvSpPr>
        <p:spPr/>
        <p:txBody>
          <a:bodyPr/>
          <a:lstStyle/>
          <a:p>
            <a:endParaRPr lang="en-US"/>
          </a:p>
          <a:p>
            <a:r>
              <a:rPr lang="en-US"/>
              <a:t>Functional Dependency</a:t>
            </a:r>
          </a:p>
        </p:txBody>
      </p:sp>
      <p:pic>
        <p:nvPicPr>
          <p:cNvPr id="867330" name="Picture 2"/>
          <p:cNvPicPr>
            <a:picLocks noChangeAspect="1" noChangeArrowheads="1"/>
          </p:cNvPicPr>
          <p:nvPr/>
        </p:nvPicPr>
        <p:blipFill>
          <a:blip r:embed="rId2"/>
          <a:srcRect/>
          <a:stretch>
            <a:fillRect/>
          </a:stretch>
        </p:blipFill>
        <p:spPr bwMode="auto">
          <a:xfrm>
            <a:off x="250825" y="901700"/>
            <a:ext cx="8855075" cy="4287838"/>
          </a:xfrm>
          <a:prstGeom prst="rect">
            <a:avLst/>
          </a:prstGeom>
          <a:noFill/>
          <a:ln w="9525">
            <a:noFill/>
            <a:miter lim="800000"/>
            <a:headEnd/>
            <a:tailEnd/>
          </a:ln>
          <a:effectLst/>
        </p:spPr>
      </p:pic>
      <p:sp>
        <p:nvSpPr>
          <p:cNvPr id="867331" name="Text Box 3"/>
          <p:cNvSpPr txBox="1">
            <a:spLocks noChangeArrowheads="1"/>
          </p:cNvSpPr>
          <p:nvPr/>
        </p:nvSpPr>
        <p:spPr bwMode="auto">
          <a:xfrm>
            <a:off x="133350" y="5473700"/>
            <a:ext cx="8686800" cy="1006475"/>
          </a:xfrm>
          <a:prstGeom prst="rect">
            <a:avLst/>
          </a:prstGeom>
          <a:noFill/>
          <a:ln w="12700">
            <a:noFill/>
            <a:miter lim="800000"/>
            <a:headEnd/>
            <a:tailEnd/>
          </a:ln>
          <a:effectLst/>
        </p:spPr>
        <p:txBody>
          <a:bodyPr>
            <a:spAutoFit/>
          </a:bodyPr>
          <a:lstStyle/>
          <a:p>
            <a:r>
              <a:rPr lang="en-US" sz="2000" i="1"/>
              <a:t>Note: Attributes of different entities are mixed in one relation. </a:t>
            </a:r>
          </a:p>
          <a:p>
            <a:pPr lvl="1">
              <a:buFontTx/>
              <a:buChar char="•"/>
            </a:pPr>
            <a:r>
              <a:rPr lang="en-US" sz="2000" i="1"/>
              <a:t>(Employee and Department) in EMP_DEPT</a:t>
            </a:r>
          </a:p>
          <a:p>
            <a:pPr lvl="1">
              <a:buFontTx/>
              <a:buChar char="•"/>
            </a:pPr>
            <a:r>
              <a:rPr lang="en-US" sz="2000" i="1"/>
              <a:t>(Employee and Project) in EMP_PROJ</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endParaRPr lang="en-US"/>
          </a:p>
          <a:p>
            <a:r>
              <a:rPr lang="en-US"/>
              <a:t>Database Systems</a:t>
            </a:r>
          </a:p>
        </p:txBody>
      </p:sp>
      <p:sp>
        <p:nvSpPr>
          <p:cNvPr id="4" name="Footer Placeholder 2"/>
          <p:cNvSpPr>
            <a:spLocks noGrp="1"/>
          </p:cNvSpPr>
          <p:nvPr>
            <p:ph type="ftr" sz="quarter" idx="11"/>
          </p:nvPr>
        </p:nvSpPr>
        <p:spPr/>
        <p:txBody>
          <a:bodyPr/>
          <a:lstStyle/>
          <a:p>
            <a:endParaRPr lang="en-US"/>
          </a:p>
          <a:p>
            <a:r>
              <a:rPr lang="en-US"/>
              <a:t>Functional Dependency</a:t>
            </a:r>
          </a:p>
        </p:txBody>
      </p:sp>
      <p:pic>
        <p:nvPicPr>
          <p:cNvPr id="868354" name="Picture 2"/>
          <p:cNvPicPr>
            <a:picLocks noChangeAspect="1" noChangeArrowheads="1"/>
          </p:cNvPicPr>
          <p:nvPr/>
        </p:nvPicPr>
        <p:blipFill>
          <a:blip r:embed="rId2"/>
          <a:srcRect/>
          <a:stretch>
            <a:fillRect/>
          </a:stretch>
        </p:blipFill>
        <p:spPr bwMode="auto">
          <a:xfrm>
            <a:off x="227013" y="303213"/>
            <a:ext cx="8878887" cy="56562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869378" name="Rectangle 2"/>
          <p:cNvSpPr>
            <a:spLocks noGrp="1" noChangeArrowheads="1"/>
          </p:cNvSpPr>
          <p:nvPr>
            <p:ph type="title"/>
          </p:nvPr>
        </p:nvSpPr>
        <p:spPr/>
        <p:txBody>
          <a:bodyPr/>
          <a:lstStyle/>
          <a:p>
            <a:r>
              <a:rPr lang="en-US" b="0">
                <a:cs typeface="Times New Roman" pitchFamily="18" charset="0"/>
              </a:rPr>
              <a:t>EXAMPLE OF AN UPDATE ANOMALY</a:t>
            </a:r>
            <a:r>
              <a:rPr lang="en-US"/>
              <a:t> </a:t>
            </a:r>
          </a:p>
        </p:txBody>
      </p:sp>
      <p:sp>
        <p:nvSpPr>
          <p:cNvPr id="869379" name="Rectangle 3"/>
          <p:cNvSpPr>
            <a:spLocks noGrp="1" noChangeArrowheads="1"/>
          </p:cNvSpPr>
          <p:nvPr>
            <p:ph type="body" idx="1"/>
          </p:nvPr>
        </p:nvSpPr>
        <p:spPr/>
        <p:txBody>
          <a:bodyPr/>
          <a:lstStyle/>
          <a:p>
            <a:pPr>
              <a:buFont typeface="Zapf Dingbats" charset="2"/>
              <a:buNone/>
            </a:pPr>
            <a:r>
              <a:rPr lang="en-US" sz="2800" dirty="0"/>
              <a:t> </a:t>
            </a:r>
            <a:r>
              <a:rPr lang="en-US" sz="2800" dirty="0">
                <a:cs typeface="Times New Roman" pitchFamily="18" charset="0"/>
              </a:rPr>
              <a:t>Consider the relation:</a:t>
            </a:r>
          </a:p>
          <a:p>
            <a:pPr>
              <a:buFont typeface="Zapf Dingbats" charset="2"/>
              <a:buNone/>
            </a:pPr>
            <a:r>
              <a:rPr lang="en-US" sz="2000" dirty="0">
                <a:cs typeface="Times New Roman" pitchFamily="18" charset="0"/>
              </a:rPr>
              <a:t>    </a:t>
            </a:r>
            <a:r>
              <a:rPr lang="en-US" sz="2000" b="1" dirty="0">
                <a:cs typeface="Times New Roman" pitchFamily="18" charset="0"/>
              </a:rPr>
              <a:t>EMP_PROJ ( </a:t>
            </a:r>
            <a:r>
              <a:rPr lang="en-US" sz="2000" b="1" u="sng" dirty="0" err="1">
                <a:cs typeface="Times New Roman" pitchFamily="18" charset="0"/>
              </a:rPr>
              <a:t>Emp</a:t>
            </a:r>
            <a:r>
              <a:rPr lang="en-US" sz="2000" b="1" u="sng" dirty="0">
                <a:cs typeface="Times New Roman" pitchFamily="18" charset="0"/>
              </a:rPr>
              <a:t>#, </a:t>
            </a:r>
            <a:r>
              <a:rPr lang="en-US" sz="2000" b="1" u="sng" dirty="0" err="1">
                <a:cs typeface="Times New Roman" pitchFamily="18" charset="0"/>
              </a:rPr>
              <a:t>Proj</a:t>
            </a:r>
            <a:r>
              <a:rPr lang="en-US" sz="2000" b="1" u="sng" dirty="0">
                <a:cs typeface="Times New Roman" pitchFamily="18" charset="0"/>
              </a:rPr>
              <a:t>#,</a:t>
            </a:r>
            <a:r>
              <a:rPr lang="en-US" sz="2000" b="1" dirty="0">
                <a:cs typeface="Times New Roman" pitchFamily="18" charset="0"/>
              </a:rPr>
              <a:t> </a:t>
            </a:r>
            <a:r>
              <a:rPr lang="en-US" sz="2000" b="1" dirty="0" err="1">
                <a:cs typeface="Times New Roman" pitchFamily="18" charset="0"/>
              </a:rPr>
              <a:t>Ename</a:t>
            </a:r>
            <a:r>
              <a:rPr lang="en-US" sz="2000" b="1" dirty="0">
                <a:cs typeface="Times New Roman" pitchFamily="18" charset="0"/>
              </a:rPr>
              <a:t>, </a:t>
            </a:r>
            <a:r>
              <a:rPr lang="en-US" sz="2000" b="1" dirty="0" err="1">
                <a:cs typeface="Times New Roman" pitchFamily="18" charset="0"/>
              </a:rPr>
              <a:t>Pname</a:t>
            </a:r>
            <a:r>
              <a:rPr lang="en-US" sz="2000" b="1" dirty="0">
                <a:cs typeface="Times New Roman" pitchFamily="18" charset="0"/>
              </a:rPr>
              <a:t>, </a:t>
            </a:r>
            <a:r>
              <a:rPr lang="en-US" sz="2000" b="1" dirty="0" err="1">
                <a:cs typeface="Times New Roman" pitchFamily="18" charset="0"/>
              </a:rPr>
              <a:t>No_hours</a:t>
            </a:r>
            <a:r>
              <a:rPr lang="en-US" sz="2000" b="1" dirty="0">
                <a:cs typeface="Times New Roman" pitchFamily="18" charset="0"/>
              </a:rPr>
              <a:t>)</a:t>
            </a:r>
            <a:r>
              <a:rPr lang="en-US" sz="2000" b="1" dirty="0"/>
              <a:t> </a:t>
            </a:r>
          </a:p>
          <a:p>
            <a:pPr lvl="1"/>
            <a:r>
              <a:rPr lang="en-US" sz="2400" b="1" dirty="0">
                <a:cs typeface="Times New Roman" pitchFamily="18" charset="0"/>
              </a:rPr>
              <a:t>Update Anomaly</a:t>
            </a:r>
            <a:r>
              <a:rPr lang="en-US" sz="2400" dirty="0"/>
              <a:t> </a:t>
            </a:r>
          </a:p>
          <a:p>
            <a:pPr lvl="2"/>
            <a:r>
              <a:rPr lang="en-US" sz="2000" dirty="0">
                <a:cs typeface="Times New Roman" pitchFamily="18" charset="0"/>
              </a:rPr>
              <a:t>Changing the name of  project number P1 from “Billing” to “Customer-Accounting” may cause this update to be made for all 100 employees working on project P1</a:t>
            </a:r>
          </a:p>
          <a:p>
            <a:pPr lvl="1"/>
            <a:r>
              <a:rPr lang="en-US" sz="2400" b="1" dirty="0">
                <a:cs typeface="Times New Roman" pitchFamily="18" charset="0"/>
              </a:rPr>
              <a:t>Insert Anomaly</a:t>
            </a:r>
            <a:r>
              <a:rPr lang="en-US" sz="2400" dirty="0"/>
              <a:t> </a:t>
            </a:r>
          </a:p>
          <a:p>
            <a:pPr lvl="2"/>
            <a:r>
              <a:rPr lang="en-US" sz="2000" dirty="0">
                <a:cs typeface="Times New Roman" pitchFamily="18" charset="0"/>
              </a:rPr>
              <a:t>Cannot insert a project unless an employee is assigned to .</a:t>
            </a:r>
          </a:p>
          <a:p>
            <a:pPr lvl="2"/>
            <a:r>
              <a:rPr lang="en-US" sz="2000" dirty="0">
                <a:cs typeface="Times New Roman" pitchFamily="18" charset="0"/>
              </a:rPr>
              <a:t>Inversely- Cannot insert an employee unless he/she is assigned to a project.</a:t>
            </a:r>
            <a:r>
              <a:rPr lang="en-US" sz="2000" dirty="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870402" name="Rectangle 2"/>
          <p:cNvSpPr>
            <a:spLocks noGrp="1" noChangeArrowheads="1"/>
          </p:cNvSpPr>
          <p:nvPr>
            <p:ph type="title"/>
          </p:nvPr>
        </p:nvSpPr>
        <p:spPr/>
        <p:txBody>
          <a:bodyPr/>
          <a:lstStyle/>
          <a:p>
            <a:r>
              <a:rPr lang="en-US" b="0">
                <a:cs typeface="Times New Roman" pitchFamily="18" charset="0"/>
              </a:rPr>
              <a:t>EXAMPLE OF AN UPDATE ANOMALY (2)</a:t>
            </a:r>
          </a:p>
        </p:txBody>
      </p:sp>
      <p:sp>
        <p:nvSpPr>
          <p:cNvPr id="870403" name="Rectangle 3"/>
          <p:cNvSpPr>
            <a:spLocks noGrp="1" noChangeArrowheads="1"/>
          </p:cNvSpPr>
          <p:nvPr>
            <p:ph type="body" idx="1"/>
          </p:nvPr>
        </p:nvSpPr>
        <p:spPr>
          <a:xfrm>
            <a:off x="806450" y="1739900"/>
            <a:ext cx="7924800" cy="4333875"/>
          </a:xfrm>
        </p:spPr>
        <p:txBody>
          <a:bodyPr/>
          <a:lstStyle/>
          <a:p>
            <a:r>
              <a:rPr lang="en-US" b="1">
                <a:cs typeface="Times New Roman" pitchFamily="18" charset="0"/>
              </a:rPr>
              <a:t>Delete Anomaly</a:t>
            </a:r>
            <a:r>
              <a:rPr lang="en-US">
                <a:cs typeface="Times New Roman" pitchFamily="18" charset="0"/>
              </a:rPr>
              <a:t> </a:t>
            </a:r>
          </a:p>
          <a:p>
            <a:pPr lvl="1"/>
            <a:r>
              <a:rPr lang="en-US">
                <a:cs typeface="Times New Roman" pitchFamily="18" charset="0"/>
              </a:rPr>
              <a:t>When a project is deleted, it will result in deleting all the employees who work on that project. Alternately, if an employee is the sole employee on a project, deleting that employee would result in deleting the corresponding project.</a:t>
            </a:r>
          </a:p>
          <a:p>
            <a:pPr>
              <a:buFont typeface="Zapf Dingbats" charset="2"/>
              <a:buNone/>
            </a:pPr>
            <a:r>
              <a:rPr lang="en-US" b="1" u="sng">
                <a:solidFill>
                  <a:srgbClr val="0000FF"/>
                </a:solidFill>
                <a:cs typeface="Times New Roman" pitchFamily="18" charset="0"/>
              </a:rPr>
              <a:t>Guideline 2:</a:t>
            </a:r>
            <a:r>
              <a:rPr lang="en-US">
                <a:solidFill>
                  <a:srgbClr val="0000FF"/>
                </a:solidFill>
                <a:cs typeface="Times New Roman" pitchFamily="18" charset="0"/>
              </a:rPr>
              <a:t> </a:t>
            </a:r>
          </a:p>
          <a:p>
            <a:r>
              <a:rPr lang="en-US">
                <a:solidFill>
                  <a:srgbClr val="0000FF"/>
                </a:solidFill>
                <a:cs typeface="Times New Roman" pitchFamily="18" charset="0"/>
              </a:rPr>
              <a:t>Design a schema that does not suffer from the insertion, deletion and update anomalies. </a:t>
            </a:r>
          </a:p>
          <a:p>
            <a:r>
              <a:rPr lang="en-US">
                <a:solidFill>
                  <a:srgbClr val="0000FF"/>
                </a:solidFill>
                <a:cs typeface="Times New Roman" pitchFamily="18" charset="0"/>
              </a:rPr>
              <a:t>If there are any present, then note them so that applications can be made to take them into account</a:t>
            </a:r>
            <a:endParaRPr lang="en-US">
              <a:solidFill>
                <a:srgbClr val="0000FF"/>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871426" name="Rectangle 2"/>
          <p:cNvSpPr>
            <a:spLocks noGrp="1" noChangeArrowheads="1"/>
          </p:cNvSpPr>
          <p:nvPr>
            <p:ph type="title"/>
          </p:nvPr>
        </p:nvSpPr>
        <p:spPr/>
        <p:txBody>
          <a:bodyPr/>
          <a:lstStyle/>
          <a:p>
            <a:r>
              <a:rPr lang="en-US" b="0">
                <a:cs typeface="Times New Roman" pitchFamily="18" charset="0"/>
              </a:rPr>
              <a:t>Null Values in Tuples</a:t>
            </a:r>
            <a:r>
              <a:rPr lang="en-US"/>
              <a:t> </a:t>
            </a:r>
          </a:p>
        </p:txBody>
      </p:sp>
      <p:sp>
        <p:nvSpPr>
          <p:cNvPr id="871427" name="Rectangle 3"/>
          <p:cNvSpPr>
            <a:spLocks noGrp="1" noChangeArrowheads="1"/>
          </p:cNvSpPr>
          <p:nvPr>
            <p:ph type="body" idx="1"/>
          </p:nvPr>
        </p:nvSpPr>
        <p:spPr/>
        <p:txBody>
          <a:bodyPr/>
          <a:lstStyle/>
          <a:p>
            <a:r>
              <a:rPr lang="en-US" b="1" u="sng" dirty="0">
                <a:solidFill>
                  <a:srgbClr val="0000FF"/>
                </a:solidFill>
                <a:cs typeface="Times New Roman" pitchFamily="18" charset="0"/>
              </a:rPr>
              <a:t>Guideline 3:</a:t>
            </a:r>
            <a:r>
              <a:rPr lang="en-US" dirty="0">
                <a:solidFill>
                  <a:srgbClr val="0000FF"/>
                </a:solidFill>
                <a:cs typeface="Times New Roman" pitchFamily="18" charset="0"/>
              </a:rPr>
              <a:t> Relations should be designed such that their </a:t>
            </a:r>
            <a:r>
              <a:rPr lang="en-US" dirty="0" err="1">
                <a:solidFill>
                  <a:srgbClr val="0000FF"/>
                </a:solidFill>
                <a:cs typeface="Times New Roman" pitchFamily="18" charset="0"/>
              </a:rPr>
              <a:t>tuples</a:t>
            </a:r>
            <a:r>
              <a:rPr lang="en-US" dirty="0">
                <a:solidFill>
                  <a:srgbClr val="0000FF"/>
                </a:solidFill>
                <a:cs typeface="Times New Roman" pitchFamily="18" charset="0"/>
              </a:rPr>
              <a:t> will have as few NULL values as possible</a:t>
            </a:r>
            <a:r>
              <a:rPr lang="en-US" dirty="0"/>
              <a:t> </a:t>
            </a:r>
          </a:p>
          <a:p>
            <a:r>
              <a:rPr lang="en-US" dirty="0">
                <a:solidFill>
                  <a:srgbClr val="0000FF"/>
                </a:solidFill>
                <a:cs typeface="Times New Roman" pitchFamily="18" charset="0"/>
              </a:rPr>
              <a:t>Attributes that are NULL frequently could be placed in separate relations (with the primary key)</a:t>
            </a:r>
          </a:p>
          <a:p>
            <a:endParaRPr lang="en-US" dirty="0">
              <a:solidFill>
                <a:srgbClr val="003366"/>
              </a:solidFill>
              <a:cs typeface="Times New Roman" pitchFamily="18" charset="0"/>
            </a:endParaRPr>
          </a:p>
          <a:p>
            <a:r>
              <a:rPr lang="en-US" dirty="0" smtClean="0">
                <a:cs typeface="Times New Roman" pitchFamily="18" charset="0"/>
              </a:rPr>
              <a:t>NULLs can waste space at the storage level and may also lead to problems with understanding the meaning of the attributes.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872450" name="Rectangle 2"/>
          <p:cNvSpPr>
            <a:spLocks noGrp="1" noChangeArrowheads="1"/>
          </p:cNvSpPr>
          <p:nvPr>
            <p:ph type="title"/>
          </p:nvPr>
        </p:nvSpPr>
        <p:spPr/>
        <p:txBody>
          <a:bodyPr/>
          <a:lstStyle/>
          <a:p>
            <a:r>
              <a:rPr lang="en-US" b="0">
                <a:cs typeface="Times New Roman" pitchFamily="18" charset="0"/>
              </a:rPr>
              <a:t>Spurious Tuples</a:t>
            </a:r>
            <a:r>
              <a:rPr lang="en-US"/>
              <a:t> </a:t>
            </a:r>
          </a:p>
        </p:txBody>
      </p:sp>
      <p:sp>
        <p:nvSpPr>
          <p:cNvPr id="872451" name="Rectangle 3"/>
          <p:cNvSpPr>
            <a:spLocks noGrp="1" noChangeArrowheads="1"/>
          </p:cNvSpPr>
          <p:nvPr>
            <p:ph type="body" idx="1"/>
          </p:nvPr>
        </p:nvSpPr>
        <p:spPr/>
        <p:txBody>
          <a:bodyPr/>
          <a:lstStyle/>
          <a:p>
            <a:r>
              <a:rPr lang="en-US" dirty="0">
                <a:cs typeface="Times New Roman" pitchFamily="18" charset="0"/>
              </a:rPr>
              <a:t>Bad designs for a relational database may result in erroneous results for certain JOIN operations </a:t>
            </a:r>
          </a:p>
          <a:p>
            <a:r>
              <a:rPr lang="en-US" dirty="0">
                <a:cs typeface="Times New Roman" pitchFamily="18" charset="0"/>
              </a:rPr>
              <a:t>The "lossless join" property is used to guarantee meaningful results for join operations</a:t>
            </a:r>
          </a:p>
          <a:p>
            <a:endParaRPr lang="en-US" dirty="0">
              <a:solidFill>
                <a:srgbClr val="0000FF"/>
              </a:solidFill>
              <a:cs typeface="Times New Roman" pitchFamily="18" charset="0"/>
            </a:endParaRPr>
          </a:p>
          <a:p>
            <a:r>
              <a:rPr lang="en-US" b="1" u="sng" dirty="0">
                <a:solidFill>
                  <a:srgbClr val="0000FF"/>
                </a:solidFill>
                <a:cs typeface="Times New Roman" pitchFamily="18" charset="0"/>
              </a:rPr>
              <a:t>Guideline 4: </a:t>
            </a:r>
          </a:p>
          <a:p>
            <a:r>
              <a:rPr lang="en-US" dirty="0" smtClean="0">
                <a:solidFill>
                  <a:srgbClr val="0000FF"/>
                </a:solidFill>
                <a:cs typeface="Times New Roman" pitchFamily="18" charset="0"/>
              </a:rPr>
              <a:t>Design relation schemas so that they can be joined with equality conditions on attributes that are related (PK,FK) pairs in a way that guarantees that no spurious </a:t>
            </a:r>
            <a:r>
              <a:rPr lang="en-US" dirty="0" err="1" smtClean="0">
                <a:solidFill>
                  <a:srgbClr val="0000FF"/>
                </a:solidFill>
                <a:cs typeface="Times New Roman" pitchFamily="18" charset="0"/>
              </a:rPr>
              <a:t>tuples</a:t>
            </a:r>
            <a:r>
              <a:rPr lang="en-US" dirty="0" smtClean="0">
                <a:solidFill>
                  <a:srgbClr val="0000FF"/>
                </a:solidFill>
                <a:cs typeface="Times New Roman" pitchFamily="18" charset="0"/>
              </a:rPr>
              <a:t> are generated</a:t>
            </a:r>
            <a:endParaRPr lang="en-US" dirty="0">
              <a:solidFill>
                <a:srgbClr val="0000FF"/>
              </a:solidFill>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4"/>
          <p:cNvSpPr>
            <a:spLocks noGrp="1"/>
          </p:cNvSpPr>
          <p:nvPr>
            <p:ph type="dt" sz="half" idx="10"/>
          </p:nvPr>
        </p:nvSpPr>
        <p:spPr/>
        <p:txBody>
          <a:bodyPr/>
          <a:lstStyle/>
          <a:p>
            <a:endParaRPr lang="en-US"/>
          </a:p>
          <a:p>
            <a:r>
              <a:rPr lang="en-US"/>
              <a:t>Database Systems</a:t>
            </a:r>
          </a:p>
        </p:txBody>
      </p:sp>
      <p:sp>
        <p:nvSpPr>
          <p:cNvPr id="18" name="Footer Placeholder 5"/>
          <p:cNvSpPr>
            <a:spLocks noGrp="1"/>
          </p:cNvSpPr>
          <p:nvPr>
            <p:ph type="ftr" sz="quarter" idx="11"/>
          </p:nvPr>
        </p:nvSpPr>
        <p:spPr/>
        <p:txBody>
          <a:bodyPr/>
          <a:lstStyle/>
          <a:p>
            <a:endParaRPr lang="en-US"/>
          </a:p>
          <a:p>
            <a:r>
              <a:rPr lang="en-US"/>
              <a:t>Functional Dependency</a:t>
            </a:r>
          </a:p>
        </p:txBody>
      </p:sp>
      <p:graphicFrame>
        <p:nvGraphicFramePr>
          <p:cNvPr id="920580" name="Object 4">
            <a:hlinkClick r:id="" action="ppaction://ole?verb=0"/>
          </p:cNvPr>
          <p:cNvGraphicFramePr>
            <a:graphicFrameLocks/>
          </p:cNvGraphicFramePr>
          <p:nvPr/>
        </p:nvGraphicFramePr>
        <p:xfrm>
          <a:off x="5467350" y="3644900"/>
          <a:ext cx="1939925" cy="2774950"/>
        </p:xfrm>
        <a:graphic>
          <a:graphicData uri="http://schemas.openxmlformats.org/presentationml/2006/ole">
            <mc:AlternateContent xmlns:mc="http://schemas.openxmlformats.org/markup-compatibility/2006">
              <mc:Choice xmlns:v="urn:schemas-microsoft-com:vml" Requires="v">
                <p:oleObj spid="_x0000_s920696" name="Document" r:id="rId3" imgW="1939680" imgH="2774880" progId="Word.Document.8">
                  <p:embed/>
                </p:oleObj>
              </mc:Choice>
              <mc:Fallback>
                <p:oleObj name="Document" r:id="rId3" imgW="1939680" imgH="2774880" progId="Word.Document.8">
                  <p:embed/>
                  <p:pic>
                    <p:nvPicPr>
                      <p:cNvPr id="0" name="Picture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67350" y="3644900"/>
                        <a:ext cx="1939925" cy="277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0581" name="Object 5">
            <a:hlinkClick r:id="" action="ppaction://ole?verb=0"/>
          </p:cNvPr>
          <p:cNvGraphicFramePr>
            <a:graphicFrameLocks/>
          </p:cNvGraphicFramePr>
          <p:nvPr/>
        </p:nvGraphicFramePr>
        <p:xfrm>
          <a:off x="5162550" y="1111250"/>
          <a:ext cx="1939925" cy="1939925"/>
        </p:xfrm>
        <a:graphic>
          <a:graphicData uri="http://schemas.openxmlformats.org/presentationml/2006/ole">
            <mc:AlternateContent xmlns:mc="http://schemas.openxmlformats.org/markup-compatibility/2006">
              <mc:Choice xmlns:v="urn:schemas-microsoft-com:vml" Requires="v">
                <p:oleObj spid="_x0000_s920697" name="Document" r:id="rId5" imgW="1939680" imgH="1939680" progId="Word.Document.8">
                  <p:embed/>
                </p:oleObj>
              </mc:Choice>
              <mc:Fallback>
                <p:oleObj name="Document" r:id="rId5" imgW="1939680" imgH="1939680" progId="Word.Document.8">
                  <p:embed/>
                  <p:pic>
                    <p:nvPicPr>
                      <p:cNvPr id="0" name="Picture 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62550" y="1111250"/>
                        <a:ext cx="1939925" cy="193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0582" name="Object 6">
            <a:hlinkClick r:id="" action="ppaction://ole?verb=0"/>
          </p:cNvPr>
          <p:cNvGraphicFramePr>
            <a:graphicFrameLocks/>
          </p:cNvGraphicFramePr>
          <p:nvPr/>
        </p:nvGraphicFramePr>
        <p:xfrm>
          <a:off x="7677150" y="215900"/>
          <a:ext cx="1330325" cy="1939925"/>
        </p:xfrm>
        <a:graphic>
          <a:graphicData uri="http://schemas.openxmlformats.org/presentationml/2006/ole">
            <mc:AlternateContent xmlns:mc="http://schemas.openxmlformats.org/markup-compatibility/2006">
              <mc:Choice xmlns:v="urn:schemas-microsoft-com:vml" Requires="v">
                <p:oleObj spid="_x0000_s920698" name="Document" r:id="rId7" imgW="1330200" imgH="1939680" progId="Word.Document.8">
                  <p:embed/>
                </p:oleObj>
              </mc:Choice>
              <mc:Fallback>
                <p:oleObj name="Document" r:id="rId7" imgW="1330200" imgH="1939680" progId="Word.Document.8">
                  <p:embed/>
                  <p:pic>
                    <p:nvPicPr>
                      <p:cNvPr id="0" name="Picture 6"/>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77150" y="215900"/>
                        <a:ext cx="1330325" cy="193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20583" name="Object 7">
            <a:hlinkClick r:id="" action="ppaction://ole?verb=0"/>
          </p:cNvPr>
          <p:cNvGraphicFramePr>
            <a:graphicFrameLocks/>
          </p:cNvGraphicFramePr>
          <p:nvPr/>
        </p:nvGraphicFramePr>
        <p:xfrm>
          <a:off x="7677150" y="2197100"/>
          <a:ext cx="1347788" cy="2012950"/>
        </p:xfrm>
        <a:graphic>
          <a:graphicData uri="http://schemas.openxmlformats.org/presentationml/2006/ole">
            <mc:AlternateContent xmlns:mc="http://schemas.openxmlformats.org/markup-compatibility/2006">
              <mc:Choice xmlns:v="urn:schemas-microsoft-com:vml" Requires="v">
                <p:oleObj spid="_x0000_s920699" name="Document" r:id="rId9" imgW="1347480" imgH="2012760" progId="Word.Document.8">
                  <p:embed/>
                </p:oleObj>
              </mc:Choice>
              <mc:Fallback>
                <p:oleObj name="Document" r:id="rId9" imgW="1347480" imgH="2012760" progId="Word.Document.8">
                  <p:embed/>
                  <p:pic>
                    <p:nvPicPr>
                      <p:cNvPr id="0" name="Picture 7"/>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77150" y="2197100"/>
                        <a:ext cx="1347788" cy="201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0584" name="AutoShape 8"/>
          <p:cNvSpPr>
            <a:spLocks noChangeArrowheads="1"/>
          </p:cNvSpPr>
          <p:nvPr/>
        </p:nvSpPr>
        <p:spPr bwMode="auto">
          <a:xfrm>
            <a:off x="7073900" y="1803400"/>
            <a:ext cx="444500" cy="596900"/>
          </a:xfrm>
          <a:prstGeom prst="rightArrow">
            <a:avLst>
              <a:gd name="adj1" fmla="val 50000"/>
              <a:gd name="adj2" fmla="val 50051"/>
            </a:avLst>
          </a:prstGeom>
          <a:solidFill>
            <a:schemeClr val="accent1"/>
          </a:solidFill>
          <a:ln w="12700">
            <a:solidFill>
              <a:schemeClr val="tx1"/>
            </a:solidFill>
            <a:miter lim="800000"/>
            <a:headEnd/>
            <a:tailEnd/>
          </a:ln>
          <a:effectLst/>
        </p:spPr>
        <p:txBody>
          <a:bodyPr wrap="none" anchor="ctr"/>
          <a:lstStyle/>
          <a:p>
            <a:endParaRPr lang="en-US"/>
          </a:p>
        </p:txBody>
      </p:sp>
      <p:sp>
        <p:nvSpPr>
          <p:cNvPr id="920585" name="AutoShape 9"/>
          <p:cNvSpPr>
            <a:spLocks noChangeArrowheads="1"/>
          </p:cNvSpPr>
          <p:nvPr/>
        </p:nvSpPr>
        <p:spPr bwMode="auto">
          <a:xfrm rot="18780000">
            <a:off x="7454900" y="4775200"/>
            <a:ext cx="977900" cy="215900"/>
          </a:xfrm>
          <a:prstGeom prst="leftArrow">
            <a:avLst>
              <a:gd name="adj1" fmla="val 50000"/>
              <a:gd name="adj2" fmla="val 226408"/>
            </a:avLst>
          </a:prstGeom>
          <a:solidFill>
            <a:schemeClr val="accent1"/>
          </a:solidFill>
          <a:ln w="12700">
            <a:solidFill>
              <a:schemeClr val="tx1"/>
            </a:solidFill>
            <a:miter lim="800000"/>
            <a:headEnd/>
            <a:tailEnd/>
          </a:ln>
          <a:effectLst/>
        </p:spPr>
        <p:txBody>
          <a:bodyPr wrap="none" anchor="ctr"/>
          <a:lstStyle/>
          <a:p>
            <a:endParaRPr lang="en-US"/>
          </a:p>
        </p:txBody>
      </p:sp>
      <p:sp>
        <p:nvSpPr>
          <p:cNvPr id="920586" name="Text Box 10"/>
          <p:cNvSpPr txBox="1">
            <a:spLocks noChangeArrowheads="1"/>
          </p:cNvSpPr>
          <p:nvPr/>
        </p:nvSpPr>
        <p:spPr bwMode="auto">
          <a:xfrm>
            <a:off x="5848350" y="520700"/>
            <a:ext cx="471488" cy="457200"/>
          </a:xfrm>
          <a:prstGeom prst="rect">
            <a:avLst/>
          </a:prstGeom>
          <a:noFill/>
          <a:ln w="12700">
            <a:noFill/>
            <a:miter lim="800000"/>
            <a:headEnd/>
            <a:tailEnd/>
          </a:ln>
          <a:effectLst/>
        </p:spPr>
        <p:txBody>
          <a:bodyPr wrap="none">
            <a:spAutoFit/>
          </a:bodyPr>
          <a:lstStyle/>
          <a:p>
            <a:r>
              <a:rPr lang="en-US"/>
              <a:t>Ri</a:t>
            </a:r>
          </a:p>
        </p:txBody>
      </p:sp>
      <p:sp>
        <p:nvSpPr>
          <p:cNvPr id="920587" name="Text Box 11"/>
          <p:cNvSpPr txBox="1">
            <a:spLocks noChangeArrowheads="1"/>
          </p:cNvSpPr>
          <p:nvPr/>
        </p:nvSpPr>
        <p:spPr bwMode="auto">
          <a:xfrm>
            <a:off x="7219950" y="368300"/>
            <a:ext cx="539750" cy="457200"/>
          </a:xfrm>
          <a:prstGeom prst="rect">
            <a:avLst/>
          </a:prstGeom>
          <a:noFill/>
          <a:ln w="12700">
            <a:noFill/>
            <a:miter lim="800000"/>
            <a:headEnd/>
            <a:tailEnd/>
          </a:ln>
          <a:effectLst/>
        </p:spPr>
        <p:txBody>
          <a:bodyPr wrap="none">
            <a:spAutoFit/>
          </a:bodyPr>
          <a:lstStyle/>
          <a:p>
            <a:r>
              <a:rPr lang="en-US"/>
              <a:t>R1</a:t>
            </a:r>
          </a:p>
        </p:txBody>
      </p:sp>
      <p:sp>
        <p:nvSpPr>
          <p:cNvPr id="920588" name="Text Box 12"/>
          <p:cNvSpPr txBox="1">
            <a:spLocks noChangeArrowheads="1"/>
          </p:cNvSpPr>
          <p:nvPr/>
        </p:nvSpPr>
        <p:spPr bwMode="auto">
          <a:xfrm>
            <a:off x="7143750" y="2730500"/>
            <a:ext cx="539750" cy="457200"/>
          </a:xfrm>
          <a:prstGeom prst="rect">
            <a:avLst/>
          </a:prstGeom>
          <a:noFill/>
          <a:ln w="12700">
            <a:noFill/>
            <a:miter lim="800000"/>
            <a:headEnd/>
            <a:tailEnd/>
          </a:ln>
          <a:effectLst/>
        </p:spPr>
        <p:txBody>
          <a:bodyPr wrap="none">
            <a:spAutoFit/>
          </a:bodyPr>
          <a:lstStyle/>
          <a:p>
            <a:r>
              <a:rPr lang="en-US"/>
              <a:t>R2</a:t>
            </a:r>
          </a:p>
        </p:txBody>
      </p:sp>
      <p:sp>
        <p:nvSpPr>
          <p:cNvPr id="920589" name="Text Box 13"/>
          <p:cNvSpPr txBox="1">
            <a:spLocks noChangeArrowheads="1"/>
          </p:cNvSpPr>
          <p:nvPr/>
        </p:nvSpPr>
        <p:spPr bwMode="auto">
          <a:xfrm>
            <a:off x="6153150" y="6159500"/>
            <a:ext cx="539750" cy="457200"/>
          </a:xfrm>
          <a:prstGeom prst="rect">
            <a:avLst/>
          </a:prstGeom>
          <a:noFill/>
          <a:ln w="12700">
            <a:noFill/>
            <a:miter lim="800000"/>
            <a:headEnd/>
            <a:tailEnd/>
          </a:ln>
          <a:effectLst/>
        </p:spPr>
        <p:txBody>
          <a:bodyPr wrap="none">
            <a:spAutoFit/>
          </a:bodyPr>
          <a:lstStyle/>
          <a:p>
            <a:r>
              <a:rPr lang="en-US"/>
              <a:t>Ro</a:t>
            </a:r>
          </a:p>
        </p:txBody>
      </p:sp>
      <p:sp>
        <p:nvSpPr>
          <p:cNvPr id="920590" name="Rectangle 14"/>
          <p:cNvSpPr>
            <a:spLocks noGrp="1" noChangeArrowheads="1"/>
          </p:cNvSpPr>
          <p:nvPr>
            <p:ph type="title"/>
          </p:nvPr>
        </p:nvSpPr>
        <p:spPr>
          <a:xfrm>
            <a:off x="379413" y="261938"/>
            <a:ext cx="4554537" cy="1104900"/>
          </a:xfrm>
        </p:spPr>
        <p:txBody>
          <a:bodyPr/>
          <a:lstStyle/>
          <a:p>
            <a:r>
              <a:rPr lang="en-US" sz="3600"/>
              <a:t>Lossless join example</a:t>
            </a:r>
          </a:p>
        </p:txBody>
      </p:sp>
      <p:sp>
        <p:nvSpPr>
          <p:cNvPr id="920591" name="Rectangle 15"/>
          <p:cNvSpPr>
            <a:spLocks noGrp="1" noChangeArrowheads="1"/>
          </p:cNvSpPr>
          <p:nvPr>
            <p:ph type="body" sz="half" idx="1"/>
          </p:nvPr>
        </p:nvSpPr>
        <p:spPr/>
        <p:txBody>
          <a:bodyPr/>
          <a:lstStyle/>
          <a:p>
            <a:r>
              <a:rPr lang="en-US" sz="2000"/>
              <a:t>Ri is decomposed into R1 and R2</a:t>
            </a:r>
          </a:p>
          <a:p>
            <a:r>
              <a:rPr lang="en-US" sz="2000"/>
              <a:t>Ro is the join of R1 and R2</a:t>
            </a:r>
          </a:p>
          <a:p>
            <a:r>
              <a:rPr lang="en-US" sz="2000"/>
              <a:t>This is lossless join since Ro has erroneous tuples</a:t>
            </a:r>
          </a:p>
          <a:p>
            <a:endParaRPr lang="en-US" sz="2000"/>
          </a:p>
        </p:txBody>
      </p:sp>
      <p:sp>
        <p:nvSpPr>
          <p:cNvPr id="19" name="Content Placeholder 18"/>
          <p:cNvSpPr>
            <a:spLocks noGrp="1"/>
          </p:cNvSpPr>
          <p:nvPr>
            <p:ph sz="half" idx="2"/>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935938" name="Rectangle 2"/>
          <p:cNvSpPr>
            <a:spLocks noGrp="1" noChangeArrowheads="1"/>
          </p:cNvSpPr>
          <p:nvPr>
            <p:ph type="title"/>
          </p:nvPr>
        </p:nvSpPr>
        <p:spPr/>
        <p:txBody>
          <a:bodyPr/>
          <a:lstStyle/>
          <a:p>
            <a:r>
              <a:rPr lang="en-GB"/>
              <a:t>Informal Guidelines</a:t>
            </a:r>
          </a:p>
        </p:txBody>
      </p:sp>
      <p:sp>
        <p:nvSpPr>
          <p:cNvPr id="935939" name="Rectangle 3"/>
          <p:cNvSpPr>
            <a:spLocks noGrp="1" noChangeArrowheads="1"/>
          </p:cNvSpPr>
          <p:nvPr>
            <p:ph type="body" idx="1"/>
          </p:nvPr>
        </p:nvSpPr>
        <p:spPr>
          <a:xfrm>
            <a:off x="381000" y="1670050"/>
            <a:ext cx="8377238" cy="4489450"/>
          </a:xfrm>
        </p:spPr>
        <p:txBody>
          <a:bodyPr/>
          <a:lstStyle/>
          <a:p>
            <a:pPr>
              <a:lnSpc>
                <a:spcPct val="80000"/>
              </a:lnSpc>
              <a:buFont typeface="Zapf Dingbats" charset="2"/>
              <a:buNone/>
            </a:pPr>
            <a:r>
              <a:rPr lang="en-US" sz="1800" b="1" u="sng" dirty="0">
                <a:solidFill>
                  <a:srgbClr val="0000FF"/>
                </a:solidFill>
              </a:rPr>
              <a:t>GUIDELINE 1:</a:t>
            </a:r>
            <a:r>
              <a:rPr lang="en-US" sz="1800" dirty="0">
                <a:solidFill>
                  <a:srgbClr val="0000FF"/>
                </a:solidFill>
              </a:rPr>
              <a:t> </a:t>
            </a:r>
          </a:p>
          <a:p>
            <a:pPr>
              <a:lnSpc>
                <a:spcPct val="80000"/>
              </a:lnSpc>
            </a:pPr>
            <a:r>
              <a:rPr lang="en-US" sz="1800" dirty="0" smtClean="0">
                <a:solidFill>
                  <a:srgbClr val="0000FF"/>
                </a:solidFill>
                <a:cs typeface="Times New Roman" pitchFamily="18" charset="0"/>
              </a:rPr>
              <a:t>design a relation schema so that it is easy to explain its meaning . Don’t combine multiple entity types and relationships into a single relation</a:t>
            </a:r>
          </a:p>
          <a:p>
            <a:pPr>
              <a:lnSpc>
                <a:spcPct val="80000"/>
              </a:lnSpc>
              <a:buFont typeface="Zapf Dingbats" charset="2"/>
              <a:buNone/>
            </a:pPr>
            <a:r>
              <a:rPr lang="en-US" sz="1800" b="1" u="sng" dirty="0" smtClean="0">
                <a:solidFill>
                  <a:srgbClr val="0000FF"/>
                </a:solidFill>
                <a:cs typeface="Times New Roman" pitchFamily="18" charset="0"/>
              </a:rPr>
              <a:t>Guideline 2:</a:t>
            </a:r>
            <a:r>
              <a:rPr lang="en-US" sz="1800" dirty="0" smtClean="0">
                <a:solidFill>
                  <a:srgbClr val="0000FF"/>
                </a:solidFill>
                <a:cs typeface="Times New Roman" pitchFamily="18" charset="0"/>
              </a:rPr>
              <a:t> </a:t>
            </a:r>
          </a:p>
          <a:p>
            <a:pPr>
              <a:lnSpc>
                <a:spcPct val="80000"/>
              </a:lnSpc>
            </a:pPr>
            <a:r>
              <a:rPr lang="en-US" sz="1800" dirty="0" smtClean="0">
                <a:solidFill>
                  <a:srgbClr val="0000FF"/>
                </a:solidFill>
                <a:cs typeface="Times New Roman" pitchFamily="18" charset="0"/>
              </a:rPr>
              <a:t>Design </a:t>
            </a:r>
            <a:r>
              <a:rPr lang="en-US" sz="1800" dirty="0">
                <a:solidFill>
                  <a:srgbClr val="0000FF"/>
                </a:solidFill>
                <a:cs typeface="Times New Roman" pitchFamily="18" charset="0"/>
              </a:rPr>
              <a:t>a schema that does not suffer from the insertion, deletion and update anomalies. </a:t>
            </a:r>
          </a:p>
          <a:p>
            <a:pPr>
              <a:lnSpc>
                <a:spcPct val="80000"/>
              </a:lnSpc>
            </a:pPr>
            <a:r>
              <a:rPr lang="en-US" sz="1800" dirty="0">
                <a:solidFill>
                  <a:srgbClr val="0000FF"/>
                </a:solidFill>
                <a:cs typeface="Times New Roman" pitchFamily="18" charset="0"/>
              </a:rPr>
              <a:t>If there are any present, then note them so that applications can be made to take them into account</a:t>
            </a:r>
            <a:endParaRPr lang="en-US" sz="1800" dirty="0">
              <a:solidFill>
                <a:srgbClr val="0000FF"/>
              </a:solidFill>
            </a:endParaRPr>
          </a:p>
          <a:p>
            <a:pPr>
              <a:lnSpc>
                <a:spcPct val="80000"/>
              </a:lnSpc>
              <a:buFont typeface="Zapf Dingbats" charset="2"/>
              <a:buNone/>
            </a:pPr>
            <a:r>
              <a:rPr lang="en-US" sz="1800" b="1" u="sng" dirty="0">
                <a:solidFill>
                  <a:srgbClr val="0000FF"/>
                </a:solidFill>
                <a:cs typeface="Times New Roman" pitchFamily="18" charset="0"/>
              </a:rPr>
              <a:t>Guideline 3:</a:t>
            </a:r>
            <a:r>
              <a:rPr lang="en-US" sz="1800" dirty="0">
                <a:solidFill>
                  <a:srgbClr val="0000FF"/>
                </a:solidFill>
                <a:cs typeface="Times New Roman" pitchFamily="18" charset="0"/>
              </a:rPr>
              <a:t> </a:t>
            </a:r>
          </a:p>
          <a:p>
            <a:pPr>
              <a:lnSpc>
                <a:spcPct val="80000"/>
              </a:lnSpc>
            </a:pPr>
            <a:r>
              <a:rPr lang="en-US" sz="1800" dirty="0">
                <a:solidFill>
                  <a:srgbClr val="0000FF"/>
                </a:solidFill>
                <a:cs typeface="Times New Roman" pitchFamily="18" charset="0"/>
              </a:rPr>
              <a:t>Relations should be designed such that their </a:t>
            </a:r>
            <a:r>
              <a:rPr lang="en-US" sz="1800" dirty="0" err="1">
                <a:solidFill>
                  <a:srgbClr val="0000FF"/>
                </a:solidFill>
                <a:cs typeface="Times New Roman" pitchFamily="18" charset="0"/>
              </a:rPr>
              <a:t>tuples</a:t>
            </a:r>
            <a:r>
              <a:rPr lang="en-US" sz="1800" dirty="0">
                <a:solidFill>
                  <a:srgbClr val="0000FF"/>
                </a:solidFill>
                <a:cs typeface="Times New Roman" pitchFamily="18" charset="0"/>
              </a:rPr>
              <a:t> will have as few NULL values as possible</a:t>
            </a:r>
            <a:r>
              <a:rPr lang="en-US" sz="1800" dirty="0"/>
              <a:t> </a:t>
            </a:r>
          </a:p>
          <a:p>
            <a:pPr>
              <a:lnSpc>
                <a:spcPct val="80000"/>
              </a:lnSpc>
            </a:pPr>
            <a:r>
              <a:rPr lang="en-US" sz="1800" dirty="0">
                <a:solidFill>
                  <a:srgbClr val="0000FF"/>
                </a:solidFill>
                <a:cs typeface="Times New Roman" pitchFamily="18" charset="0"/>
              </a:rPr>
              <a:t>Attributes that are NULL frequently could be placed in separate relations (with the primary key)</a:t>
            </a:r>
          </a:p>
          <a:p>
            <a:pPr>
              <a:lnSpc>
                <a:spcPct val="80000"/>
              </a:lnSpc>
              <a:buFont typeface="Zapf Dingbats" charset="2"/>
              <a:buNone/>
            </a:pPr>
            <a:r>
              <a:rPr lang="en-US" sz="1800" b="1" u="sng" dirty="0">
                <a:solidFill>
                  <a:srgbClr val="0000FF"/>
                </a:solidFill>
                <a:cs typeface="Times New Roman" pitchFamily="18" charset="0"/>
              </a:rPr>
              <a:t>Guideline 4: </a:t>
            </a:r>
          </a:p>
          <a:p>
            <a:pPr>
              <a:lnSpc>
                <a:spcPct val="80000"/>
              </a:lnSpc>
            </a:pPr>
            <a:r>
              <a:rPr lang="en-US" sz="1800" dirty="0">
                <a:solidFill>
                  <a:srgbClr val="0000FF"/>
                </a:solidFill>
                <a:cs typeface="Times New Roman" pitchFamily="18" charset="0"/>
              </a:rPr>
              <a:t>The relations should be designed to satisfy the lossless join condition. </a:t>
            </a:r>
          </a:p>
          <a:p>
            <a:pPr>
              <a:lnSpc>
                <a:spcPct val="80000"/>
              </a:lnSpc>
            </a:pPr>
            <a:r>
              <a:rPr lang="en-US" sz="1800" dirty="0">
                <a:solidFill>
                  <a:srgbClr val="0000FF"/>
                </a:solidFill>
                <a:cs typeface="Times New Roman" pitchFamily="18" charset="0"/>
              </a:rPr>
              <a:t>No spurious </a:t>
            </a:r>
            <a:r>
              <a:rPr lang="en-US" sz="1800" dirty="0" err="1">
                <a:solidFill>
                  <a:srgbClr val="0000FF"/>
                </a:solidFill>
                <a:cs typeface="Times New Roman" pitchFamily="18" charset="0"/>
              </a:rPr>
              <a:t>tuples</a:t>
            </a:r>
            <a:r>
              <a:rPr lang="en-US" sz="1800" dirty="0">
                <a:solidFill>
                  <a:srgbClr val="0000FF"/>
                </a:solidFill>
                <a:cs typeface="Times New Roman" pitchFamily="18" charset="0"/>
              </a:rPr>
              <a:t> should be generated by doing a natural-join of any relations</a:t>
            </a:r>
            <a:endParaRPr lang="en-GB" sz="1800" dirty="0">
              <a:solidFill>
                <a:srgbClr val="0000FF"/>
              </a:solidFill>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design concepts</a:t>
            </a:r>
            <a:endParaRPr lang="en-US" dirty="0"/>
          </a:p>
        </p:txBody>
      </p:sp>
      <p:sp>
        <p:nvSpPr>
          <p:cNvPr id="3" name="Content Placeholder 2"/>
          <p:cNvSpPr>
            <a:spLocks noGrp="1"/>
          </p:cNvSpPr>
          <p:nvPr>
            <p:ph idx="1"/>
          </p:nvPr>
        </p:nvSpPr>
        <p:spPr/>
        <p:txBody>
          <a:bodyPr/>
          <a:lstStyle/>
          <a:p>
            <a:r>
              <a:rPr lang="en-US" b="1" dirty="0" smtClean="0">
                <a:solidFill>
                  <a:srgbClr val="FF0000"/>
                </a:solidFill>
              </a:rPr>
              <a:t>Used to define the </a:t>
            </a:r>
            <a:r>
              <a:rPr lang="en-US" b="1" i="1" dirty="0" smtClean="0">
                <a:solidFill>
                  <a:srgbClr val="FF0000"/>
                </a:solidFill>
              </a:rPr>
              <a:t>goodness and badness </a:t>
            </a:r>
            <a:r>
              <a:rPr lang="en-US" b="1" dirty="0" smtClean="0">
                <a:solidFill>
                  <a:srgbClr val="FF0000"/>
                </a:solidFill>
              </a:rPr>
              <a:t>of individual relation schemas.</a:t>
            </a:r>
            <a:endParaRPr lang="en-US" b="1" dirty="0">
              <a:solidFill>
                <a:srgbClr val="FF0000"/>
              </a:solidFill>
            </a:endParaRPr>
          </a:p>
        </p:txBody>
      </p:sp>
      <p:sp>
        <p:nvSpPr>
          <p:cNvPr id="4" name="Date Placeholder 3"/>
          <p:cNvSpPr>
            <a:spLocks noGrp="1"/>
          </p:cNvSpPr>
          <p:nvPr>
            <p:ph type="dt" sz="half" idx="10"/>
          </p:nvPr>
        </p:nvSpPr>
        <p:spPr/>
        <p:txBody>
          <a:bodyPr/>
          <a:lstStyle/>
          <a:p>
            <a:endParaRPr lang="en-US" smtClean="0"/>
          </a:p>
          <a:p>
            <a:r>
              <a:rPr lang="en-US" smtClean="0"/>
              <a:t>Database Systems</a:t>
            </a:r>
            <a:endParaRPr lang="en-US"/>
          </a:p>
        </p:txBody>
      </p:sp>
      <p:sp>
        <p:nvSpPr>
          <p:cNvPr id="5" name="Footer Placeholder 4"/>
          <p:cNvSpPr>
            <a:spLocks noGrp="1"/>
          </p:cNvSpPr>
          <p:nvPr>
            <p:ph type="ftr" sz="quarter" idx="11"/>
          </p:nvPr>
        </p:nvSpPr>
        <p:spPr/>
        <p:txBody>
          <a:bodyPr/>
          <a:lstStyle/>
          <a:p>
            <a:endParaRPr lang="en-US" smtClean="0"/>
          </a:p>
          <a:p>
            <a:r>
              <a:rPr lang="en-US" smtClean="0"/>
              <a:t>Functional Dependency</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925699" name="Rectangle 3"/>
          <p:cNvSpPr>
            <a:spLocks noGrp="1" noChangeArrowheads="1"/>
          </p:cNvSpPr>
          <p:nvPr>
            <p:ph type="body" idx="1"/>
          </p:nvPr>
        </p:nvSpPr>
        <p:spPr/>
        <p:txBody>
          <a:bodyPr/>
          <a:lstStyle/>
          <a:p>
            <a:r>
              <a:rPr lang="en-US" dirty="0"/>
              <a:t>Functional dependence is a many to one relationship from one set of attributes to another</a:t>
            </a:r>
          </a:p>
          <a:p>
            <a:r>
              <a:rPr lang="en-US" dirty="0"/>
              <a:t>Let r be a relation, and let X and Y be subsets of the attributes of r</a:t>
            </a:r>
          </a:p>
          <a:p>
            <a:r>
              <a:rPr lang="en-US" b="1" dirty="0">
                <a:solidFill>
                  <a:srgbClr val="FF0000"/>
                </a:solidFill>
              </a:rPr>
              <a:t>X </a:t>
            </a:r>
            <a:r>
              <a:rPr lang="en-US" b="1" dirty="0">
                <a:solidFill>
                  <a:srgbClr val="FF0000"/>
                </a:solidFill>
                <a:sym typeface="Symbol" pitchFamily="18" charset="2"/>
              </a:rPr>
              <a:t> Y says </a:t>
            </a:r>
          </a:p>
          <a:p>
            <a:pPr>
              <a:buFont typeface="Zapf Dingbats" charset="2"/>
              <a:buNone/>
            </a:pPr>
            <a:r>
              <a:rPr lang="en-US" dirty="0">
                <a:sym typeface="Symbol" pitchFamily="18" charset="2"/>
              </a:rPr>
              <a:t>	“</a:t>
            </a:r>
            <a:r>
              <a:rPr lang="en-US" b="1" dirty="0">
                <a:sym typeface="Symbol" pitchFamily="18" charset="2"/>
              </a:rPr>
              <a:t>Y is functionally dependent on X</a:t>
            </a:r>
            <a:r>
              <a:rPr lang="en-US" dirty="0">
                <a:sym typeface="Symbol" pitchFamily="18" charset="2"/>
              </a:rPr>
              <a:t>”, or</a:t>
            </a:r>
          </a:p>
          <a:p>
            <a:pPr>
              <a:buFont typeface="Zapf Dingbats" charset="2"/>
              <a:buNone/>
            </a:pPr>
            <a:r>
              <a:rPr lang="en-US" dirty="0">
                <a:sym typeface="Symbol" pitchFamily="18" charset="2"/>
              </a:rPr>
              <a:t>	“</a:t>
            </a:r>
            <a:r>
              <a:rPr lang="en-US" b="1" dirty="0">
                <a:sym typeface="Symbol" pitchFamily="18" charset="2"/>
              </a:rPr>
              <a:t>X functionally determines Y</a:t>
            </a:r>
            <a:r>
              <a:rPr lang="en-US" dirty="0">
                <a:sym typeface="Symbol" pitchFamily="18" charset="2"/>
              </a:rPr>
              <a:t>”</a:t>
            </a:r>
          </a:p>
          <a:p>
            <a:r>
              <a:rPr lang="en-US" dirty="0"/>
              <a:t>X is the determinant; Y the dependent</a:t>
            </a:r>
          </a:p>
        </p:txBody>
      </p:sp>
      <p:sp>
        <p:nvSpPr>
          <p:cNvPr id="925701" name="Rectangle 5"/>
          <p:cNvSpPr>
            <a:spLocks noGrp="1" noChangeArrowheads="1"/>
          </p:cNvSpPr>
          <p:nvPr>
            <p:ph type="title"/>
          </p:nvPr>
        </p:nvSpPr>
        <p:spPr>
          <a:noFill/>
          <a:ln/>
        </p:spPr>
        <p:txBody>
          <a:bodyPr/>
          <a:lstStyle/>
          <a:p>
            <a:r>
              <a:rPr lang="en-US" dirty="0"/>
              <a:t>Functional Dependencies (1)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763906" name="Rectangle 2"/>
          <p:cNvSpPr>
            <a:spLocks noGrp="1" noChangeArrowheads="1"/>
          </p:cNvSpPr>
          <p:nvPr>
            <p:ph type="title"/>
          </p:nvPr>
        </p:nvSpPr>
        <p:spPr/>
        <p:txBody>
          <a:bodyPr/>
          <a:lstStyle/>
          <a:p>
            <a:r>
              <a:rPr lang="en-US"/>
              <a:t>Chapter Outline</a:t>
            </a:r>
          </a:p>
        </p:txBody>
      </p:sp>
      <p:sp>
        <p:nvSpPr>
          <p:cNvPr id="763907" name="Rectangle 3"/>
          <p:cNvSpPr>
            <a:spLocks noGrp="1" noChangeArrowheads="1"/>
          </p:cNvSpPr>
          <p:nvPr>
            <p:ph type="body" idx="1"/>
          </p:nvPr>
        </p:nvSpPr>
        <p:spPr/>
        <p:txBody>
          <a:bodyPr/>
          <a:lstStyle/>
          <a:p>
            <a:pPr>
              <a:lnSpc>
                <a:spcPct val="80000"/>
              </a:lnSpc>
            </a:pPr>
            <a:r>
              <a:rPr lang="en-US" sz="1800" dirty="0"/>
              <a:t>Informal Design Guidelines for Relational Databases</a:t>
            </a:r>
          </a:p>
          <a:p>
            <a:pPr lvl="1">
              <a:lnSpc>
                <a:spcPct val="80000"/>
              </a:lnSpc>
            </a:pPr>
            <a:r>
              <a:rPr lang="en-US" sz="1600" dirty="0"/>
              <a:t>Semantics of the Relation Attributes</a:t>
            </a:r>
          </a:p>
          <a:p>
            <a:pPr lvl="1">
              <a:lnSpc>
                <a:spcPct val="80000"/>
              </a:lnSpc>
            </a:pPr>
            <a:r>
              <a:rPr lang="en-US" sz="1600" dirty="0"/>
              <a:t>Redundant Information in Tuples and Update Anomalies</a:t>
            </a:r>
          </a:p>
          <a:p>
            <a:pPr lvl="1">
              <a:lnSpc>
                <a:spcPct val="80000"/>
              </a:lnSpc>
            </a:pPr>
            <a:r>
              <a:rPr lang="en-US" sz="1600" dirty="0"/>
              <a:t>Null Values in Tuples</a:t>
            </a:r>
          </a:p>
          <a:p>
            <a:pPr lvl="1">
              <a:lnSpc>
                <a:spcPct val="80000"/>
              </a:lnSpc>
            </a:pPr>
            <a:r>
              <a:rPr lang="en-US" sz="1600" dirty="0"/>
              <a:t>Spurious Tuples</a:t>
            </a:r>
          </a:p>
          <a:p>
            <a:pPr lvl="1">
              <a:lnSpc>
                <a:spcPct val="80000"/>
              </a:lnSpc>
            </a:pPr>
            <a:endParaRPr lang="en-US" sz="1600" dirty="0"/>
          </a:p>
          <a:p>
            <a:pPr>
              <a:lnSpc>
                <a:spcPct val="80000"/>
              </a:lnSpc>
            </a:pPr>
            <a:r>
              <a:rPr lang="en-US" sz="1800" dirty="0"/>
              <a:t>Functional Dependencies (FDs)</a:t>
            </a:r>
          </a:p>
          <a:p>
            <a:pPr lvl="1">
              <a:lnSpc>
                <a:spcPct val="80000"/>
              </a:lnSpc>
            </a:pPr>
            <a:r>
              <a:rPr lang="en-US" sz="1600" dirty="0"/>
              <a:t>Definition of FD</a:t>
            </a:r>
          </a:p>
          <a:p>
            <a:pPr lvl="1">
              <a:lnSpc>
                <a:spcPct val="80000"/>
              </a:lnSpc>
            </a:pPr>
            <a:r>
              <a:rPr lang="en-US" sz="1600" dirty="0"/>
              <a:t>Inference Rules for FDs</a:t>
            </a:r>
          </a:p>
          <a:p>
            <a:pPr lvl="1">
              <a:lnSpc>
                <a:spcPct val="80000"/>
              </a:lnSpc>
            </a:pPr>
            <a:endParaRPr lang="en-US" sz="1600" dirty="0"/>
          </a:p>
          <a:p>
            <a:pPr>
              <a:lnSpc>
                <a:spcPct val="80000"/>
              </a:lnSpc>
            </a:pPr>
            <a:r>
              <a:rPr lang="en-US" sz="1800" dirty="0"/>
              <a:t>Normal Forms Based on Primary Keys</a:t>
            </a:r>
          </a:p>
          <a:p>
            <a:pPr lvl="1">
              <a:lnSpc>
                <a:spcPct val="80000"/>
              </a:lnSpc>
            </a:pPr>
            <a:r>
              <a:rPr lang="en-US" sz="1600" dirty="0"/>
              <a:t>Normalization of Relations </a:t>
            </a:r>
          </a:p>
          <a:p>
            <a:pPr lvl="1">
              <a:lnSpc>
                <a:spcPct val="80000"/>
              </a:lnSpc>
            </a:pPr>
            <a:r>
              <a:rPr lang="en-US" sz="1600" dirty="0"/>
              <a:t>Practical Use of Normal Forms </a:t>
            </a:r>
          </a:p>
          <a:p>
            <a:pPr lvl="1">
              <a:lnSpc>
                <a:spcPct val="80000"/>
              </a:lnSpc>
            </a:pPr>
            <a:r>
              <a:rPr lang="en-US" sz="1600" dirty="0"/>
              <a:t>Definitions of Keys and Attributes Participating in Keys</a:t>
            </a:r>
          </a:p>
          <a:p>
            <a:pPr lvl="1">
              <a:lnSpc>
                <a:spcPct val="80000"/>
              </a:lnSpc>
            </a:pPr>
            <a:r>
              <a:rPr lang="en-US" sz="1600" dirty="0"/>
              <a:t>1NF, 2NF, 3NF</a:t>
            </a:r>
          </a:p>
          <a:p>
            <a:pPr lvl="1">
              <a:lnSpc>
                <a:spcPct val="80000"/>
              </a:lnSpc>
            </a:pPr>
            <a:endParaRPr lang="en-US" sz="1600"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874498" name="Rectangle 2"/>
          <p:cNvSpPr>
            <a:spLocks noGrp="1" noChangeArrowheads="1"/>
          </p:cNvSpPr>
          <p:nvPr>
            <p:ph type="title"/>
          </p:nvPr>
        </p:nvSpPr>
        <p:spPr/>
        <p:txBody>
          <a:bodyPr/>
          <a:lstStyle/>
          <a:p>
            <a:r>
              <a:rPr lang="en-US" dirty="0">
                <a:cs typeface="Times New Roman" pitchFamily="18" charset="0"/>
              </a:rPr>
              <a:t>Functional Dependencies (2)</a:t>
            </a:r>
            <a:r>
              <a:rPr lang="en-US" dirty="0"/>
              <a:t> </a:t>
            </a:r>
          </a:p>
        </p:txBody>
      </p:sp>
      <p:sp>
        <p:nvSpPr>
          <p:cNvPr id="874499" name="Rectangle 3"/>
          <p:cNvSpPr>
            <a:spLocks noGrp="1" noChangeArrowheads="1"/>
          </p:cNvSpPr>
          <p:nvPr>
            <p:ph type="body" idx="1"/>
          </p:nvPr>
        </p:nvSpPr>
        <p:spPr/>
        <p:txBody>
          <a:bodyPr/>
          <a:lstStyle/>
          <a:p>
            <a:pPr>
              <a:lnSpc>
                <a:spcPct val="90000"/>
              </a:lnSpc>
            </a:pPr>
            <a:r>
              <a:rPr lang="en-US" sz="2800" dirty="0">
                <a:cs typeface="Times New Roman" pitchFamily="18" charset="0"/>
              </a:rPr>
              <a:t>Functional dependencies (FDs) are used to specify </a:t>
            </a:r>
            <a:r>
              <a:rPr lang="en-US" sz="2800" b="1" i="1" dirty="0">
                <a:cs typeface="Times New Roman" pitchFamily="18" charset="0"/>
              </a:rPr>
              <a:t>formal measures</a:t>
            </a:r>
            <a:r>
              <a:rPr lang="en-US" sz="2800" b="1" dirty="0">
                <a:cs typeface="Times New Roman" pitchFamily="18" charset="0"/>
              </a:rPr>
              <a:t>  of the "goodness" of relational designs</a:t>
            </a:r>
            <a:r>
              <a:rPr lang="en-US" sz="2800" b="1" dirty="0"/>
              <a:t> </a:t>
            </a:r>
          </a:p>
          <a:p>
            <a:pPr>
              <a:lnSpc>
                <a:spcPct val="90000"/>
              </a:lnSpc>
            </a:pPr>
            <a:r>
              <a:rPr lang="en-US" sz="2800" dirty="0">
                <a:cs typeface="Times New Roman" pitchFamily="18" charset="0"/>
              </a:rPr>
              <a:t>FDs and keys are used to define </a:t>
            </a:r>
            <a:r>
              <a:rPr lang="en-US" sz="2800" b="1" dirty="0">
                <a:cs typeface="Times New Roman" pitchFamily="18" charset="0"/>
              </a:rPr>
              <a:t>normal forms</a:t>
            </a:r>
            <a:r>
              <a:rPr lang="en-US" sz="2800" dirty="0">
                <a:cs typeface="Times New Roman" pitchFamily="18" charset="0"/>
              </a:rPr>
              <a:t> for relations</a:t>
            </a:r>
            <a:r>
              <a:rPr lang="en-US" sz="2800" dirty="0"/>
              <a:t> </a:t>
            </a:r>
          </a:p>
          <a:p>
            <a:pPr>
              <a:lnSpc>
                <a:spcPct val="90000"/>
              </a:lnSpc>
            </a:pPr>
            <a:r>
              <a:rPr lang="en-US" sz="2800" dirty="0">
                <a:cs typeface="Times New Roman" pitchFamily="18" charset="0"/>
              </a:rPr>
              <a:t>FDs are </a:t>
            </a:r>
            <a:r>
              <a:rPr lang="en-US" sz="2800" b="1" dirty="0">
                <a:cs typeface="Times New Roman" pitchFamily="18" charset="0"/>
              </a:rPr>
              <a:t>constraints</a:t>
            </a:r>
            <a:r>
              <a:rPr lang="en-US" sz="2800" dirty="0">
                <a:cs typeface="Times New Roman" pitchFamily="18" charset="0"/>
              </a:rPr>
              <a:t> that are derived from the </a:t>
            </a:r>
            <a:r>
              <a:rPr lang="en-US" sz="2800" i="1" dirty="0">
                <a:cs typeface="Times New Roman" pitchFamily="18" charset="0"/>
              </a:rPr>
              <a:t>meaning</a:t>
            </a:r>
            <a:r>
              <a:rPr lang="en-US" sz="2800" dirty="0">
                <a:cs typeface="Times New Roman" pitchFamily="18" charset="0"/>
              </a:rPr>
              <a:t>  and </a:t>
            </a:r>
            <a:r>
              <a:rPr lang="en-US" sz="2800" i="1" dirty="0">
                <a:cs typeface="Times New Roman" pitchFamily="18" charset="0"/>
              </a:rPr>
              <a:t>interrelationships</a:t>
            </a:r>
            <a:r>
              <a:rPr lang="en-US" sz="2800" dirty="0">
                <a:cs typeface="Times New Roman" pitchFamily="18" charset="0"/>
              </a:rPr>
              <a:t>  of the data attributes</a:t>
            </a:r>
            <a:r>
              <a:rPr lang="en-US" sz="2800" dirty="0"/>
              <a:t> </a:t>
            </a:r>
            <a:endParaRPr lang="en-US" sz="2800" dirty="0">
              <a:cs typeface="Times New Roman" pitchFamily="18" charset="0"/>
            </a:endParaRPr>
          </a:p>
          <a:p>
            <a:pPr>
              <a:lnSpc>
                <a:spcPct val="90000"/>
              </a:lnSpc>
            </a:pP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875522" name="Rectangle 2"/>
          <p:cNvSpPr>
            <a:spLocks noGrp="1" noChangeArrowheads="1"/>
          </p:cNvSpPr>
          <p:nvPr>
            <p:ph type="title"/>
          </p:nvPr>
        </p:nvSpPr>
        <p:spPr/>
        <p:txBody>
          <a:bodyPr/>
          <a:lstStyle/>
          <a:p>
            <a:r>
              <a:rPr lang="en-US" dirty="0">
                <a:cs typeface="Times New Roman" pitchFamily="18" charset="0"/>
              </a:rPr>
              <a:t>Functional Dependencies (3)</a:t>
            </a:r>
          </a:p>
        </p:txBody>
      </p:sp>
      <p:sp>
        <p:nvSpPr>
          <p:cNvPr id="875523" name="Rectangle 3"/>
          <p:cNvSpPr>
            <a:spLocks noGrp="1" noChangeArrowheads="1"/>
          </p:cNvSpPr>
          <p:nvPr>
            <p:ph type="body" idx="1"/>
          </p:nvPr>
        </p:nvSpPr>
        <p:spPr>
          <a:xfrm>
            <a:off x="806450" y="1973263"/>
            <a:ext cx="7924800" cy="4100512"/>
          </a:xfrm>
        </p:spPr>
        <p:txBody>
          <a:bodyPr/>
          <a:lstStyle/>
          <a:p>
            <a:r>
              <a:rPr lang="en-US" dirty="0">
                <a:cs typeface="Times New Roman" pitchFamily="18" charset="0"/>
              </a:rPr>
              <a:t>A set of attributes </a:t>
            </a:r>
            <a:r>
              <a:rPr lang="en-US" b="1" dirty="0">
                <a:cs typeface="Times New Roman" pitchFamily="18" charset="0"/>
              </a:rPr>
              <a:t>X </a:t>
            </a:r>
            <a:r>
              <a:rPr lang="en-US" b="1" i="1" dirty="0">
                <a:cs typeface="Times New Roman" pitchFamily="18" charset="0"/>
              </a:rPr>
              <a:t>functionally determines</a:t>
            </a:r>
            <a:r>
              <a:rPr lang="en-US" b="1" dirty="0">
                <a:cs typeface="Times New Roman" pitchFamily="18" charset="0"/>
              </a:rPr>
              <a:t>  a set of attributes Y</a:t>
            </a:r>
            <a:r>
              <a:rPr lang="en-US" dirty="0">
                <a:cs typeface="Times New Roman" pitchFamily="18" charset="0"/>
              </a:rPr>
              <a:t> if </a:t>
            </a:r>
            <a:r>
              <a:rPr lang="en-US" b="1" dirty="0">
                <a:solidFill>
                  <a:srgbClr val="FF0000"/>
                </a:solidFill>
                <a:cs typeface="Times New Roman" pitchFamily="18" charset="0"/>
              </a:rPr>
              <a:t>the value of X determines a unique value for Y</a:t>
            </a:r>
            <a:r>
              <a:rPr lang="en-US" b="1" dirty="0">
                <a:solidFill>
                  <a:srgbClr val="FF0000"/>
                </a:solidFill>
              </a:rPr>
              <a:t> </a:t>
            </a:r>
          </a:p>
          <a:p>
            <a:r>
              <a:rPr lang="en-US" dirty="0">
                <a:cs typeface="Times New Roman" pitchFamily="18" charset="0"/>
              </a:rPr>
              <a:t>X </a:t>
            </a:r>
            <a:r>
              <a:rPr lang="en-US" dirty="0">
                <a:latin typeface="BostonII" charset="0"/>
                <a:cs typeface="Times New Roman" pitchFamily="18" charset="0"/>
                <a:sym typeface="Wingdings" pitchFamily="2" charset="2"/>
              </a:rPr>
              <a:t></a:t>
            </a:r>
            <a:r>
              <a:rPr lang="en-US" dirty="0">
                <a:cs typeface="Times New Roman" pitchFamily="18" charset="0"/>
              </a:rPr>
              <a:t>Y holds if whenever two tuples have the same value for X, they </a:t>
            </a:r>
            <a:r>
              <a:rPr lang="en-US" i="1" dirty="0">
                <a:cs typeface="Times New Roman" pitchFamily="18" charset="0"/>
              </a:rPr>
              <a:t>must have</a:t>
            </a:r>
            <a:r>
              <a:rPr lang="en-US" dirty="0">
                <a:cs typeface="Times New Roman" pitchFamily="18" charset="0"/>
              </a:rPr>
              <a:t>  the same value for Y</a:t>
            </a:r>
          </a:p>
          <a:p>
            <a:pPr lvl="1">
              <a:buFontTx/>
              <a:buNone/>
            </a:pPr>
            <a:r>
              <a:rPr lang="en-US" sz="2400" i="1" dirty="0">
                <a:cs typeface="Times New Roman" pitchFamily="18" charset="0"/>
              </a:rPr>
              <a:t>If</a:t>
            </a:r>
            <a:r>
              <a:rPr lang="en-US" sz="2400" dirty="0">
                <a:cs typeface="Times New Roman" pitchFamily="18" charset="0"/>
              </a:rPr>
              <a:t>  </a:t>
            </a:r>
            <a:r>
              <a:rPr lang="en-US" sz="2400" b="1" dirty="0">
                <a:solidFill>
                  <a:srgbClr val="FF0000"/>
                </a:solidFill>
                <a:cs typeface="Times New Roman" pitchFamily="18" charset="0"/>
              </a:rPr>
              <a:t>t1[X]=t2[X], </a:t>
            </a:r>
            <a:r>
              <a:rPr lang="en-US" sz="2400" b="1" i="1" dirty="0">
                <a:solidFill>
                  <a:srgbClr val="FF0000"/>
                </a:solidFill>
                <a:cs typeface="Times New Roman" pitchFamily="18" charset="0"/>
              </a:rPr>
              <a:t>then</a:t>
            </a:r>
            <a:r>
              <a:rPr lang="en-US" sz="2400" b="1" dirty="0">
                <a:solidFill>
                  <a:srgbClr val="FF0000"/>
                </a:solidFill>
                <a:cs typeface="Times New Roman" pitchFamily="18" charset="0"/>
              </a:rPr>
              <a:t>  t1[Y]=t2[Y] </a:t>
            </a:r>
            <a:r>
              <a:rPr lang="en-US" dirty="0">
                <a:cs typeface="Times New Roman" pitchFamily="18" charset="0"/>
              </a:rPr>
              <a:t>in any relation instance r(R)</a:t>
            </a:r>
            <a:endParaRPr lang="en-US" sz="2400" dirty="0">
              <a:cs typeface="Times New Roman" pitchFamily="18" charset="0"/>
            </a:endParaRPr>
          </a:p>
          <a:p>
            <a:r>
              <a:rPr lang="en-US" dirty="0">
                <a:cs typeface="Times New Roman" pitchFamily="18" charset="0"/>
              </a:rPr>
              <a:t>X </a:t>
            </a:r>
            <a:r>
              <a:rPr lang="en-US" dirty="0">
                <a:latin typeface="BostonII" charset="0"/>
                <a:cs typeface="Times New Roman" pitchFamily="18" charset="0"/>
                <a:sym typeface="Wingdings" pitchFamily="2" charset="2"/>
              </a:rPr>
              <a:t></a:t>
            </a:r>
            <a:r>
              <a:rPr lang="en-US" dirty="0">
                <a:latin typeface="BostonII" charset="0"/>
                <a:cs typeface="Times New Roman" pitchFamily="18" charset="0"/>
              </a:rPr>
              <a:t> </a:t>
            </a:r>
            <a:r>
              <a:rPr lang="en-US" dirty="0">
                <a:cs typeface="Times New Roman" pitchFamily="18" charset="0"/>
              </a:rPr>
              <a:t>Y in R specifies a </a:t>
            </a:r>
            <a:r>
              <a:rPr lang="en-US" i="1" dirty="0">
                <a:cs typeface="Times New Roman" pitchFamily="18" charset="0"/>
              </a:rPr>
              <a:t>constraint</a:t>
            </a:r>
            <a:r>
              <a:rPr lang="en-US" dirty="0">
                <a:cs typeface="Times New Roman" pitchFamily="18" charset="0"/>
              </a:rPr>
              <a:t> on all relation instances r(R)</a:t>
            </a:r>
          </a:p>
          <a:p>
            <a:r>
              <a:rPr lang="en-US" b="1" dirty="0">
                <a:cs typeface="Times New Roman" pitchFamily="18" charset="0"/>
              </a:rPr>
              <a:t>FDs are derived from the real-world constraints on the attributes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876546" name="Rectangle 2"/>
          <p:cNvSpPr>
            <a:spLocks noGrp="1" noChangeArrowheads="1"/>
          </p:cNvSpPr>
          <p:nvPr>
            <p:ph type="title"/>
          </p:nvPr>
        </p:nvSpPr>
        <p:spPr/>
        <p:txBody>
          <a:bodyPr/>
          <a:lstStyle/>
          <a:p>
            <a:r>
              <a:rPr lang="en-US">
                <a:cs typeface="Times New Roman" pitchFamily="18" charset="0"/>
              </a:rPr>
              <a:t>Examples of FD constraints</a:t>
            </a:r>
            <a:r>
              <a:rPr lang="en-US"/>
              <a:t> </a:t>
            </a:r>
          </a:p>
        </p:txBody>
      </p:sp>
      <p:sp>
        <p:nvSpPr>
          <p:cNvPr id="876547" name="Rectangle 3"/>
          <p:cNvSpPr>
            <a:spLocks noGrp="1" noChangeArrowheads="1"/>
          </p:cNvSpPr>
          <p:nvPr>
            <p:ph type="body" idx="1"/>
          </p:nvPr>
        </p:nvSpPr>
        <p:spPr/>
        <p:txBody>
          <a:bodyPr/>
          <a:lstStyle/>
          <a:p>
            <a:pPr>
              <a:lnSpc>
                <a:spcPct val="90000"/>
              </a:lnSpc>
            </a:pPr>
            <a:r>
              <a:rPr lang="en-US" sz="2800" dirty="0"/>
              <a:t>S</a:t>
            </a:r>
            <a:r>
              <a:rPr lang="en-US" sz="2800" dirty="0">
                <a:cs typeface="Times New Roman" pitchFamily="18" charset="0"/>
              </a:rPr>
              <a:t>ocial Security Number determines employee name</a:t>
            </a:r>
          </a:p>
          <a:p>
            <a:pPr lvl="1">
              <a:lnSpc>
                <a:spcPct val="90000"/>
              </a:lnSpc>
              <a:buFontTx/>
              <a:buNone/>
            </a:pPr>
            <a:r>
              <a:rPr lang="en-US" sz="2400" b="1" dirty="0">
                <a:solidFill>
                  <a:srgbClr val="FF0000"/>
                </a:solidFill>
                <a:cs typeface="Times New Roman" pitchFamily="18" charset="0"/>
              </a:rPr>
              <a:t>SSN </a:t>
            </a:r>
            <a:r>
              <a:rPr lang="en-US" sz="2400" b="1" dirty="0">
                <a:solidFill>
                  <a:srgbClr val="FF0000"/>
                </a:solidFill>
                <a:latin typeface="BostonII" charset="0"/>
                <a:cs typeface="Times New Roman" pitchFamily="18" charset="0"/>
                <a:sym typeface="Wingdings" pitchFamily="2" charset="2"/>
              </a:rPr>
              <a:t></a:t>
            </a:r>
            <a:r>
              <a:rPr lang="en-US" sz="2400" b="1" dirty="0">
                <a:solidFill>
                  <a:srgbClr val="FF0000"/>
                </a:solidFill>
                <a:latin typeface="BostonII" charset="0"/>
                <a:cs typeface="Times New Roman" pitchFamily="18" charset="0"/>
              </a:rPr>
              <a:t> </a:t>
            </a:r>
            <a:r>
              <a:rPr lang="en-US" sz="2400" b="1" dirty="0">
                <a:solidFill>
                  <a:srgbClr val="FF0000"/>
                </a:solidFill>
                <a:cs typeface="Times New Roman" pitchFamily="18" charset="0"/>
              </a:rPr>
              <a:t>ENAME</a:t>
            </a:r>
          </a:p>
          <a:p>
            <a:pPr>
              <a:lnSpc>
                <a:spcPct val="90000"/>
              </a:lnSpc>
            </a:pPr>
            <a:r>
              <a:rPr lang="en-US" sz="2800" dirty="0">
                <a:cs typeface="Times New Roman" pitchFamily="18" charset="0"/>
              </a:rPr>
              <a:t>Project Number determines project name and location</a:t>
            </a:r>
          </a:p>
          <a:p>
            <a:pPr lvl="1">
              <a:lnSpc>
                <a:spcPct val="90000"/>
              </a:lnSpc>
              <a:buFontTx/>
              <a:buNone/>
            </a:pPr>
            <a:r>
              <a:rPr lang="en-US" sz="2400" b="1" dirty="0">
                <a:solidFill>
                  <a:srgbClr val="FF0000"/>
                </a:solidFill>
                <a:cs typeface="Times New Roman" pitchFamily="18" charset="0"/>
              </a:rPr>
              <a:t>PNUMBER </a:t>
            </a:r>
            <a:r>
              <a:rPr lang="en-US" sz="2400" b="1" dirty="0">
                <a:solidFill>
                  <a:srgbClr val="FF0000"/>
                </a:solidFill>
                <a:latin typeface="BostonII" charset="0"/>
                <a:cs typeface="Times New Roman" pitchFamily="18" charset="0"/>
                <a:sym typeface="Wingdings" pitchFamily="2" charset="2"/>
              </a:rPr>
              <a:t></a:t>
            </a:r>
            <a:r>
              <a:rPr lang="en-US" sz="2400" b="1" dirty="0">
                <a:solidFill>
                  <a:srgbClr val="FF0000"/>
                </a:solidFill>
                <a:latin typeface="BostonII" charset="0"/>
                <a:cs typeface="Times New Roman" pitchFamily="18" charset="0"/>
              </a:rPr>
              <a:t> </a:t>
            </a:r>
            <a:r>
              <a:rPr lang="en-US" sz="2400" b="1" dirty="0">
                <a:solidFill>
                  <a:srgbClr val="FF0000"/>
                </a:solidFill>
                <a:cs typeface="Times New Roman" pitchFamily="18" charset="0"/>
              </a:rPr>
              <a:t>{PNAME, PLOCATION}</a:t>
            </a:r>
          </a:p>
          <a:p>
            <a:pPr>
              <a:lnSpc>
                <a:spcPct val="90000"/>
              </a:lnSpc>
            </a:pPr>
            <a:r>
              <a:rPr lang="en-US" sz="2800" dirty="0">
                <a:cs typeface="Times New Roman" pitchFamily="18" charset="0"/>
              </a:rPr>
              <a:t>Employee SSN and project number determines the hours per week that the employee works on the project</a:t>
            </a:r>
          </a:p>
          <a:p>
            <a:pPr lvl="1">
              <a:lnSpc>
                <a:spcPct val="90000"/>
              </a:lnSpc>
              <a:buFontTx/>
              <a:buNone/>
            </a:pPr>
            <a:r>
              <a:rPr lang="en-US" sz="2400" b="1" dirty="0">
                <a:solidFill>
                  <a:srgbClr val="FF0000"/>
                </a:solidFill>
                <a:cs typeface="Times New Roman" pitchFamily="18" charset="0"/>
              </a:rPr>
              <a:t>{SSN, PNUMBER} </a:t>
            </a:r>
            <a:r>
              <a:rPr lang="en-US" sz="2400" b="1" dirty="0">
                <a:solidFill>
                  <a:srgbClr val="FF0000"/>
                </a:solidFill>
                <a:cs typeface="Times New Roman" pitchFamily="18" charset="0"/>
                <a:sym typeface="Wingdings" pitchFamily="2" charset="2"/>
              </a:rPr>
              <a:t></a:t>
            </a:r>
            <a:r>
              <a:rPr lang="en-US" sz="2400" b="1" dirty="0">
                <a:solidFill>
                  <a:srgbClr val="FF0000"/>
                </a:solidFill>
                <a:latin typeface="BostonII" charset="0"/>
                <a:cs typeface="Times New Roman" pitchFamily="18" charset="0"/>
              </a:rPr>
              <a:t> </a:t>
            </a:r>
            <a:r>
              <a:rPr lang="en-US" sz="2400" b="1" dirty="0">
                <a:solidFill>
                  <a:srgbClr val="FF0000"/>
                </a:solidFill>
                <a:cs typeface="Times New Roman" pitchFamily="18" charset="0"/>
              </a:rPr>
              <a:t>HOURS</a:t>
            </a:r>
          </a:p>
          <a:p>
            <a:pPr>
              <a:lnSpc>
                <a:spcPct val="90000"/>
              </a:lnSpc>
            </a:pP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877570" name="Rectangle 2"/>
          <p:cNvSpPr>
            <a:spLocks noGrp="1" noChangeArrowheads="1"/>
          </p:cNvSpPr>
          <p:nvPr>
            <p:ph type="title"/>
          </p:nvPr>
        </p:nvSpPr>
        <p:spPr/>
        <p:txBody>
          <a:bodyPr/>
          <a:lstStyle/>
          <a:p>
            <a:r>
              <a:rPr lang="en-US" dirty="0">
                <a:cs typeface="Times New Roman" pitchFamily="18" charset="0"/>
              </a:rPr>
              <a:t>Functional Dependencies (4)</a:t>
            </a:r>
          </a:p>
        </p:txBody>
      </p:sp>
      <p:sp>
        <p:nvSpPr>
          <p:cNvPr id="877571" name="Rectangle 3"/>
          <p:cNvSpPr>
            <a:spLocks noGrp="1" noChangeArrowheads="1"/>
          </p:cNvSpPr>
          <p:nvPr>
            <p:ph type="body" idx="1"/>
          </p:nvPr>
        </p:nvSpPr>
        <p:spPr/>
        <p:txBody>
          <a:bodyPr/>
          <a:lstStyle/>
          <a:p>
            <a:r>
              <a:rPr lang="en-US" sz="3200" dirty="0">
                <a:cs typeface="Times New Roman" pitchFamily="18" charset="0"/>
              </a:rPr>
              <a:t>An FD is a property of the attributes in the schema R </a:t>
            </a:r>
          </a:p>
          <a:p>
            <a:r>
              <a:rPr lang="en-US" sz="3200" dirty="0">
                <a:cs typeface="Times New Roman" pitchFamily="18" charset="0"/>
              </a:rPr>
              <a:t>The constraint must hold on </a:t>
            </a:r>
            <a:r>
              <a:rPr lang="en-US" sz="3200" i="1" dirty="0">
                <a:cs typeface="Times New Roman" pitchFamily="18" charset="0"/>
              </a:rPr>
              <a:t>every relation instance</a:t>
            </a:r>
            <a:r>
              <a:rPr lang="en-US" sz="3200" dirty="0">
                <a:cs typeface="Times New Roman" pitchFamily="18" charset="0"/>
              </a:rPr>
              <a:t>  r(R)</a:t>
            </a:r>
          </a:p>
          <a:p>
            <a:r>
              <a:rPr lang="en-US" sz="3200" dirty="0">
                <a:cs typeface="Times New Roman" pitchFamily="18" charset="0"/>
              </a:rPr>
              <a:t> </a:t>
            </a:r>
            <a:r>
              <a:rPr lang="en-US" sz="3200" b="1" dirty="0">
                <a:solidFill>
                  <a:srgbClr val="FF0000"/>
                </a:solidFill>
                <a:cs typeface="Times New Roman" pitchFamily="18" charset="0"/>
              </a:rPr>
              <a:t>If K is a key of R, then K functionally determines all attributes in R </a:t>
            </a:r>
            <a:r>
              <a:rPr lang="en-US" sz="3200" dirty="0">
                <a:cs typeface="Times New Roman" pitchFamily="18" charset="0"/>
              </a:rPr>
              <a:t>(since we never have two distinct tuples with t1[K]=t2[K])</a:t>
            </a:r>
          </a:p>
          <a:p>
            <a:endParaRPr lang="en-US"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878594" name="Rectangle 2"/>
          <p:cNvSpPr>
            <a:spLocks noGrp="1" noChangeArrowheads="1"/>
          </p:cNvSpPr>
          <p:nvPr>
            <p:ph type="title"/>
          </p:nvPr>
        </p:nvSpPr>
        <p:spPr/>
        <p:txBody>
          <a:bodyPr/>
          <a:lstStyle/>
          <a:p>
            <a:r>
              <a:rPr lang="en-US" dirty="0">
                <a:cs typeface="Times New Roman" pitchFamily="18" charset="0"/>
              </a:rPr>
              <a:t>Inference Rules for FDs</a:t>
            </a:r>
            <a:r>
              <a:rPr lang="en-US" dirty="0"/>
              <a:t> </a:t>
            </a:r>
          </a:p>
        </p:txBody>
      </p:sp>
      <p:sp>
        <p:nvSpPr>
          <p:cNvPr id="878595" name="Rectangle 3"/>
          <p:cNvSpPr>
            <a:spLocks noGrp="1" noChangeArrowheads="1"/>
          </p:cNvSpPr>
          <p:nvPr>
            <p:ph type="body" idx="1"/>
          </p:nvPr>
        </p:nvSpPr>
        <p:spPr/>
        <p:txBody>
          <a:bodyPr/>
          <a:lstStyle/>
          <a:p>
            <a:r>
              <a:rPr lang="en-US">
                <a:cs typeface="Times New Roman" pitchFamily="18" charset="0"/>
              </a:rPr>
              <a:t>Given a set of FDs F, we can </a:t>
            </a:r>
            <a:r>
              <a:rPr lang="en-US" i="1">
                <a:cs typeface="Times New Roman" pitchFamily="18" charset="0"/>
              </a:rPr>
              <a:t>infer</a:t>
            </a:r>
            <a:r>
              <a:rPr lang="en-US">
                <a:cs typeface="Times New Roman" pitchFamily="18" charset="0"/>
              </a:rPr>
              <a:t> additional FDs that hold whenever the FDs in F hold</a:t>
            </a:r>
          </a:p>
          <a:p>
            <a:r>
              <a:rPr lang="en-US">
                <a:cs typeface="Times New Roman" pitchFamily="18" charset="0"/>
              </a:rPr>
              <a:t>Armstrong's inference rules</a:t>
            </a:r>
          </a:p>
          <a:p>
            <a:pPr lvl="1"/>
            <a:r>
              <a:rPr lang="en-US">
                <a:cs typeface="Times New Roman" pitchFamily="18" charset="0"/>
              </a:rPr>
              <a:t>IR1. </a:t>
            </a:r>
            <a:r>
              <a:rPr lang="en-US" b="1">
                <a:cs typeface="Times New Roman" pitchFamily="18" charset="0"/>
              </a:rPr>
              <a:t>(Reflexive)</a:t>
            </a:r>
            <a:r>
              <a:rPr lang="en-US">
                <a:cs typeface="Times New Roman" pitchFamily="18" charset="0"/>
              </a:rPr>
              <a:t> If Y </a:t>
            </a:r>
            <a:r>
              <a:rPr lang="en-US" u="sng">
                <a:latin typeface="BostonII" charset="0"/>
                <a:cs typeface="Times New Roman" pitchFamily="18" charset="0"/>
              </a:rPr>
              <a:t>subset-of</a:t>
            </a:r>
            <a:r>
              <a:rPr lang="en-US">
                <a:cs typeface="Times New Roman" pitchFamily="18" charset="0"/>
              </a:rPr>
              <a:t> X, then X </a:t>
            </a:r>
            <a:r>
              <a:rPr lang="en-US">
                <a:cs typeface="Times New Roman" pitchFamily="18" charset="0"/>
                <a:sym typeface="Wingdings" pitchFamily="2" charset="2"/>
              </a:rPr>
              <a:t></a:t>
            </a:r>
            <a:r>
              <a:rPr lang="en-US">
                <a:latin typeface="BostonII" charset="0"/>
                <a:cs typeface="Times New Roman" pitchFamily="18" charset="0"/>
              </a:rPr>
              <a:t> </a:t>
            </a:r>
            <a:r>
              <a:rPr lang="en-US">
                <a:cs typeface="Times New Roman" pitchFamily="18" charset="0"/>
              </a:rPr>
              <a:t>Y</a:t>
            </a:r>
          </a:p>
          <a:p>
            <a:pPr lvl="1"/>
            <a:r>
              <a:rPr lang="en-US">
                <a:cs typeface="Times New Roman" pitchFamily="18" charset="0"/>
              </a:rPr>
              <a:t>IR2. </a:t>
            </a:r>
            <a:r>
              <a:rPr lang="en-US" b="1">
                <a:cs typeface="Times New Roman" pitchFamily="18" charset="0"/>
              </a:rPr>
              <a:t>(Augmentation)</a:t>
            </a:r>
            <a:r>
              <a:rPr lang="en-US">
                <a:cs typeface="Times New Roman" pitchFamily="18" charset="0"/>
              </a:rPr>
              <a:t> If X </a:t>
            </a:r>
            <a:r>
              <a:rPr lang="en-US">
                <a:cs typeface="Times New Roman" pitchFamily="18" charset="0"/>
                <a:sym typeface="Wingdings" pitchFamily="2" charset="2"/>
              </a:rPr>
              <a:t></a:t>
            </a:r>
            <a:r>
              <a:rPr lang="en-US">
                <a:latin typeface="BostonII" charset="0"/>
                <a:cs typeface="Times New Roman" pitchFamily="18" charset="0"/>
              </a:rPr>
              <a:t> </a:t>
            </a:r>
            <a:r>
              <a:rPr lang="en-US">
                <a:cs typeface="Times New Roman" pitchFamily="18" charset="0"/>
              </a:rPr>
              <a:t>Y, then XZ </a:t>
            </a:r>
            <a:r>
              <a:rPr lang="en-US">
                <a:cs typeface="Times New Roman" pitchFamily="18" charset="0"/>
                <a:sym typeface="Wingdings" pitchFamily="2" charset="2"/>
              </a:rPr>
              <a:t></a:t>
            </a:r>
            <a:r>
              <a:rPr lang="en-US">
                <a:latin typeface="BostonII" charset="0"/>
                <a:cs typeface="Times New Roman" pitchFamily="18" charset="0"/>
              </a:rPr>
              <a:t> </a:t>
            </a:r>
            <a:r>
              <a:rPr lang="en-US">
                <a:cs typeface="Times New Roman" pitchFamily="18" charset="0"/>
              </a:rPr>
              <a:t>YZ</a:t>
            </a:r>
          </a:p>
          <a:p>
            <a:pPr lvl="1">
              <a:buFontTx/>
              <a:buNone/>
            </a:pPr>
            <a:r>
              <a:rPr lang="en-US">
                <a:cs typeface="Times New Roman" pitchFamily="18" charset="0"/>
              </a:rPr>
              <a:t>		(Notation: XZ stands for X </a:t>
            </a:r>
            <a:r>
              <a:rPr lang="en-US">
                <a:latin typeface="BostonII" charset="0"/>
                <a:cs typeface="Times New Roman" pitchFamily="18" charset="0"/>
              </a:rPr>
              <a:t>U</a:t>
            </a:r>
            <a:r>
              <a:rPr lang="en-US">
                <a:cs typeface="Times New Roman" pitchFamily="18" charset="0"/>
              </a:rPr>
              <a:t> Z)</a:t>
            </a:r>
          </a:p>
          <a:p>
            <a:pPr lvl="1"/>
            <a:r>
              <a:rPr lang="en-US">
                <a:cs typeface="Times New Roman" pitchFamily="18" charset="0"/>
              </a:rPr>
              <a:t>IR3. </a:t>
            </a:r>
            <a:r>
              <a:rPr lang="en-US" b="1">
                <a:cs typeface="Times New Roman" pitchFamily="18" charset="0"/>
              </a:rPr>
              <a:t>(Transitive)</a:t>
            </a:r>
            <a:r>
              <a:rPr lang="en-US">
                <a:cs typeface="Times New Roman" pitchFamily="18" charset="0"/>
              </a:rPr>
              <a:t> If X </a:t>
            </a:r>
            <a:r>
              <a:rPr lang="en-US">
                <a:cs typeface="Times New Roman" pitchFamily="18" charset="0"/>
                <a:sym typeface="Wingdings" pitchFamily="2" charset="2"/>
              </a:rPr>
              <a:t></a:t>
            </a:r>
            <a:r>
              <a:rPr lang="en-US">
                <a:latin typeface="BostonII" charset="0"/>
                <a:cs typeface="Times New Roman" pitchFamily="18" charset="0"/>
              </a:rPr>
              <a:t> </a:t>
            </a:r>
            <a:r>
              <a:rPr lang="en-US">
                <a:cs typeface="Times New Roman" pitchFamily="18" charset="0"/>
              </a:rPr>
              <a:t>Y and Y </a:t>
            </a:r>
            <a:r>
              <a:rPr lang="en-US">
                <a:cs typeface="Times New Roman" pitchFamily="18" charset="0"/>
                <a:sym typeface="Wingdings" pitchFamily="2" charset="2"/>
              </a:rPr>
              <a:t></a:t>
            </a:r>
            <a:r>
              <a:rPr lang="en-US">
                <a:latin typeface="BostonII" charset="0"/>
                <a:cs typeface="Times New Roman" pitchFamily="18" charset="0"/>
              </a:rPr>
              <a:t> </a:t>
            </a:r>
            <a:r>
              <a:rPr lang="en-US">
                <a:cs typeface="Times New Roman" pitchFamily="18" charset="0"/>
              </a:rPr>
              <a:t>Z, then X </a:t>
            </a:r>
            <a:r>
              <a:rPr lang="en-US">
                <a:cs typeface="Times New Roman" pitchFamily="18" charset="0"/>
                <a:sym typeface="Wingdings" pitchFamily="2" charset="2"/>
              </a:rPr>
              <a:t></a:t>
            </a:r>
            <a:r>
              <a:rPr lang="en-US">
                <a:latin typeface="BostonII" charset="0"/>
                <a:cs typeface="Times New Roman" pitchFamily="18" charset="0"/>
              </a:rPr>
              <a:t> </a:t>
            </a:r>
            <a:r>
              <a:rPr lang="en-US">
                <a:cs typeface="Times New Roman" pitchFamily="18" charset="0"/>
              </a:rPr>
              <a:t>Z</a:t>
            </a:r>
          </a:p>
          <a:p>
            <a:r>
              <a:rPr lang="en-US">
                <a:cs typeface="Times New Roman" pitchFamily="18" charset="0"/>
              </a:rPr>
              <a:t>IR1, IR2, IR3 form a </a:t>
            </a:r>
            <a:r>
              <a:rPr lang="en-US" i="1">
                <a:cs typeface="Times New Roman" pitchFamily="18" charset="0"/>
              </a:rPr>
              <a:t>sound</a:t>
            </a:r>
            <a:r>
              <a:rPr lang="en-US">
                <a:cs typeface="Times New Roman" pitchFamily="18" charset="0"/>
              </a:rPr>
              <a:t>  and</a:t>
            </a:r>
            <a:r>
              <a:rPr lang="en-US" i="1">
                <a:cs typeface="Times New Roman" pitchFamily="18" charset="0"/>
              </a:rPr>
              <a:t> complete</a:t>
            </a:r>
            <a:r>
              <a:rPr lang="en-US">
                <a:cs typeface="Times New Roman" pitchFamily="18" charset="0"/>
              </a:rPr>
              <a:t>  set of inference rules</a:t>
            </a:r>
          </a:p>
          <a:p>
            <a:r>
              <a:rPr lang="en-US"/>
              <a:t>All other rules can be deduced from them </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879618" name="Rectangle 2"/>
          <p:cNvSpPr>
            <a:spLocks noGrp="1" noChangeArrowheads="1"/>
          </p:cNvSpPr>
          <p:nvPr>
            <p:ph type="title"/>
          </p:nvPr>
        </p:nvSpPr>
        <p:spPr/>
        <p:txBody>
          <a:bodyPr/>
          <a:lstStyle/>
          <a:p>
            <a:r>
              <a:rPr lang="en-US">
                <a:cs typeface="Times New Roman" pitchFamily="18" charset="0"/>
              </a:rPr>
              <a:t>Additional Useful Inference Rules</a:t>
            </a:r>
            <a:r>
              <a:rPr lang="en-US" u="sng">
                <a:cs typeface="Times New Roman" pitchFamily="18" charset="0"/>
              </a:rPr>
              <a:t> </a:t>
            </a:r>
          </a:p>
        </p:txBody>
      </p:sp>
      <p:sp>
        <p:nvSpPr>
          <p:cNvPr id="879619" name="Rectangle 3"/>
          <p:cNvSpPr>
            <a:spLocks noGrp="1" noChangeArrowheads="1"/>
          </p:cNvSpPr>
          <p:nvPr>
            <p:ph type="body" idx="1"/>
          </p:nvPr>
        </p:nvSpPr>
        <p:spPr/>
        <p:txBody>
          <a:bodyPr/>
          <a:lstStyle/>
          <a:p>
            <a:r>
              <a:rPr lang="en-US" sz="2800" b="1">
                <a:cs typeface="Times New Roman" pitchFamily="18" charset="0"/>
              </a:rPr>
              <a:t>Decomposition</a:t>
            </a:r>
          </a:p>
          <a:p>
            <a:pPr lvl="1"/>
            <a:r>
              <a:rPr lang="en-US" sz="2400">
                <a:cs typeface="Times New Roman" pitchFamily="18" charset="0"/>
              </a:rPr>
              <a:t> If X </a:t>
            </a:r>
            <a:r>
              <a:rPr lang="en-US" sz="2400">
                <a:latin typeface="BostonII" charset="0"/>
                <a:cs typeface="Times New Roman" pitchFamily="18" charset="0"/>
                <a:sym typeface="Wingdings" pitchFamily="2" charset="2"/>
              </a:rPr>
              <a:t></a:t>
            </a:r>
            <a:r>
              <a:rPr lang="en-US" sz="2400">
                <a:latin typeface="BostonII" charset="0"/>
                <a:cs typeface="Times New Roman" pitchFamily="18" charset="0"/>
              </a:rPr>
              <a:t> </a:t>
            </a:r>
            <a:r>
              <a:rPr lang="en-US" sz="2400">
                <a:cs typeface="Times New Roman" pitchFamily="18" charset="0"/>
              </a:rPr>
              <a:t>YZ, then X </a:t>
            </a:r>
            <a:r>
              <a:rPr lang="en-US" sz="2400">
                <a:latin typeface="BostonII" charset="0"/>
                <a:cs typeface="Times New Roman" pitchFamily="18" charset="0"/>
                <a:sym typeface="Wingdings" pitchFamily="2" charset="2"/>
              </a:rPr>
              <a:t></a:t>
            </a:r>
            <a:r>
              <a:rPr lang="en-US" sz="2400">
                <a:latin typeface="BostonII" charset="0"/>
                <a:cs typeface="Times New Roman" pitchFamily="18" charset="0"/>
              </a:rPr>
              <a:t> </a:t>
            </a:r>
            <a:r>
              <a:rPr lang="en-US" sz="2400">
                <a:cs typeface="Times New Roman" pitchFamily="18" charset="0"/>
              </a:rPr>
              <a:t>Y and X </a:t>
            </a:r>
            <a:r>
              <a:rPr lang="en-US" sz="2400">
                <a:latin typeface="BostonII" charset="0"/>
                <a:cs typeface="Times New Roman" pitchFamily="18" charset="0"/>
                <a:sym typeface="Wingdings" pitchFamily="2" charset="2"/>
              </a:rPr>
              <a:t></a:t>
            </a:r>
            <a:r>
              <a:rPr lang="en-US" sz="2400">
                <a:latin typeface="BostonII" charset="0"/>
                <a:cs typeface="Times New Roman" pitchFamily="18" charset="0"/>
              </a:rPr>
              <a:t> </a:t>
            </a:r>
            <a:r>
              <a:rPr lang="en-US" sz="2400">
                <a:cs typeface="Times New Roman" pitchFamily="18" charset="0"/>
              </a:rPr>
              <a:t>Z</a:t>
            </a:r>
          </a:p>
          <a:p>
            <a:r>
              <a:rPr lang="en-US" sz="2800" b="1">
                <a:cs typeface="Times New Roman" pitchFamily="18" charset="0"/>
              </a:rPr>
              <a:t>Union</a:t>
            </a:r>
          </a:p>
          <a:p>
            <a:pPr lvl="1"/>
            <a:r>
              <a:rPr lang="en-US" sz="2400">
                <a:cs typeface="Times New Roman" pitchFamily="18" charset="0"/>
              </a:rPr>
              <a:t> If X </a:t>
            </a:r>
            <a:r>
              <a:rPr lang="en-US" sz="2400">
                <a:latin typeface="BostonII" charset="0"/>
                <a:cs typeface="Times New Roman" pitchFamily="18" charset="0"/>
                <a:sym typeface="Wingdings" pitchFamily="2" charset="2"/>
              </a:rPr>
              <a:t></a:t>
            </a:r>
            <a:r>
              <a:rPr lang="en-US" sz="2400">
                <a:latin typeface="BostonII" charset="0"/>
                <a:cs typeface="Times New Roman" pitchFamily="18" charset="0"/>
              </a:rPr>
              <a:t> </a:t>
            </a:r>
            <a:r>
              <a:rPr lang="en-US" sz="2400">
                <a:cs typeface="Times New Roman" pitchFamily="18" charset="0"/>
              </a:rPr>
              <a:t>Y and X </a:t>
            </a:r>
            <a:r>
              <a:rPr lang="en-US" sz="2400">
                <a:latin typeface="BostonII" charset="0"/>
                <a:cs typeface="Times New Roman" pitchFamily="18" charset="0"/>
                <a:sym typeface="Wingdings" pitchFamily="2" charset="2"/>
              </a:rPr>
              <a:t></a:t>
            </a:r>
            <a:r>
              <a:rPr lang="en-US" sz="2400">
                <a:latin typeface="BostonII" charset="0"/>
                <a:cs typeface="Times New Roman" pitchFamily="18" charset="0"/>
              </a:rPr>
              <a:t> </a:t>
            </a:r>
            <a:r>
              <a:rPr lang="en-US" sz="2400">
                <a:cs typeface="Times New Roman" pitchFamily="18" charset="0"/>
              </a:rPr>
              <a:t>Z, then X </a:t>
            </a:r>
            <a:r>
              <a:rPr lang="en-US" sz="2400">
                <a:latin typeface="BostonII" charset="0"/>
                <a:cs typeface="Times New Roman" pitchFamily="18" charset="0"/>
                <a:sym typeface="Wingdings" pitchFamily="2" charset="2"/>
              </a:rPr>
              <a:t></a:t>
            </a:r>
            <a:r>
              <a:rPr lang="en-US" sz="2400">
                <a:latin typeface="BostonII" charset="0"/>
                <a:cs typeface="Times New Roman" pitchFamily="18" charset="0"/>
              </a:rPr>
              <a:t> </a:t>
            </a:r>
            <a:r>
              <a:rPr lang="en-US" sz="2400">
                <a:cs typeface="Times New Roman" pitchFamily="18" charset="0"/>
              </a:rPr>
              <a:t>YZ</a:t>
            </a:r>
          </a:p>
          <a:p>
            <a:r>
              <a:rPr lang="en-US" sz="2800" b="1">
                <a:cs typeface="Times New Roman" pitchFamily="18" charset="0"/>
              </a:rPr>
              <a:t>Psuedotransitivity</a:t>
            </a:r>
          </a:p>
          <a:p>
            <a:pPr lvl="1"/>
            <a:r>
              <a:rPr lang="en-US" sz="2400">
                <a:cs typeface="Times New Roman" pitchFamily="18" charset="0"/>
              </a:rPr>
              <a:t>If X </a:t>
            </a:r>
            <a:r>
              <a:rPr lang="en-US" sz="2400">
                <a:latin typeface="BostonII" charset="0"/>
                <a:cs typeface="Times New Roman" pitchFamily="18" charset="0"/>
                <a:sym typeface="Wingdings" pitchFamily="2" charset="2"/>
              </a:rPr>
              <a:t></a:t>
            </a:r>
            <a:r>
              <a:rPr lang="en-US" sz="2400">
                <a:latin typeface="BostonII" charset="0"/>
                <a:cs typeface="Times New Roman" pitchFamily="18" charset="0"/>
              </a:rPr>
              <a:t> </a:t>
            </a:r>
            <a:r>
              <a:rPr lang="en-US" sz="2400">
                <a:cs typeface="Times New Roman" pitchFamily="18" charset="0"/>
              </a:rPr>
              <a:t>Y and WY </a:t>
            </a:r>
            <a:r>
              <a:rPr lang="en-US" sz="2400">
                <a:latin typeface="BostonII" charset="0"/>
                <a:cs typeface="Times New Roman" pitchFamily="18" charset="0"/>
                <a:sym typeface="Wingdings" pitchFamily="2" charset="2"/>
              </a:rPr>
              <a:t></a:t>
            </a:r>
            <a:r>
              <a:rPr lang="en-US" sz="2400">
                <a:latin typeface="BostonII" charset="0"/>
                <a:cs typeface="Times New Roman" pitchFamily="18" charset="0"/>
              </a:rPr>
              <a:t> </a:t>
            </a:r>
            <a:r>
              <a:rPr lang="en-US" sz="2400">
                <a:cs typeface="Times New Roman" pitchFamily="18" charset="0"/>
              </a:rPr>
              <a:t>Z, then WX </a:t>
            </a:r>
            <a:r>
              <a:rPr lang="en-US" sz="2400">
                <a:latin typeface="BostonII" charset="0"/>
                <a:cs typeface="Times New Roman" pitchFamily="18" charset="0"/>
                <a:sym typeface="Wingdings" pitchFamily="2" charset="2"/>
              </a:rPr>
              <a:t></a:t>
            </a:r>
            <a:r>
              <a:rPr lang="en-US" sz="2400">
                <a:latin typeface="BostonII" charset="0"/>
                <a:cs typeface="Times New Roman" pitchFamily="18" charset="0"/>
              </a:rPr>
              <a:t> </a:t>
            </a:r>
            <a:r>
              <a:rPr lang="en-US" sz="2400">
                <a:cs typeface="Times New Roman" pitchFamily="18" charset="0"/>
              </a:rPr>
              <a:t>Z</a:t>
            </a:r>
            <a:r>
              <a:rPr lang="en-US" sz="2400"/>
              <a:t> </a:t>
            </a:r>
          </a:p>
          <a:p>
            <a:r>
              <a:rPr lang="en-US" sz="2800" b="1">
                <a:cs typeface="Times New Roman" pitchFamily="18" charset="0"/>
              </a:rPr>
              <a:t>Closure</a:t>
            </a:r>
            <a:r>
              <a:rPr lang="en-US" sz="2800">
                <a:cs typeface="Times New Roman" pitchFamily="18" charset="0"/>
              </a:rPr>
              <a:t> of a set F of FDs is the set F+ of all FDs that can be inferred from F</a:t>
            </a:r>
            <a:r>
              <a:rPr lang="en-US" sz="2800"/>
              <a:t>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923650" name="Rectangle 2"/>
          <p:cNvSpPr>
            <a:spLocks noGrp="1" noChangeArrowheads="1"/>
          </p:cNvSpPr>
          <p:nvPr>
            <p:ph type="title"/>
          </p:nvPr>
        </p:nvSpPr>
        <p:spPr/>
        <p:txBody>
          <a:bodyPr/>
          <a:lstStyle/>
          <a:p>
            <a:r>
              <a:rPr lang="en-US"/>
              <a:t>Equivalence of Sets of FDs </a:t>
            </a:r>
          </a:p>
        </p:txBody>
      </p:sp>
      <p:sp>
        <p:nvSpPr>
          <p:cNvPr id="923651" name="Rectangle 3"/>
          <p:cNvSpPr>
            <a:spLocks noGrp="1" noChangeArrowheads="1"/>
          </p:cNvSpPr>
          <p:nvPr>
            <p:ph type="body" idx="1"/>
          </p:nvPr>
        </p:nvSpPr>
        <p:spPr/>
        <p:txBody>
          <a:bodyPr/>
          <a:lstStyle/>
          <a:p>
            <a:r>
              <a:rPr lang="en-US"/>
              <a:t>Two sets of FDs F and G are </a:t>
            </a:r>
            <a:r>
              <a:rPr lang="en-US" b="1"/>
              <a:t>equivalent</a:t>
            </a:r>
            <a:r>
              <a:rPr lang="en-US"/>
              <a:t> if:</a:t>
            </a:r>
          </a:p>
          <a:p>
            <a:pPr lvl="1"/>
            <a:r>
              <a:rPr lang="en-US"/>
              <a:t>Every FD in F can be inferred from G, and</a:t>
            </a:r>
          </a:p>
          <a:p>
            <a:pPr lvl="1"/>
            <a:r>
              <a:rPr lang="en-US"/>
              <a:t>Every FD in G can be inferred from F</a:t>
            </a:r>
          </a:p>
          <a:p>
            <a:pPr lvl="1"/>
            <a:r>
              <a:rPr lang="en-US"/>
              <a:t>Hence, F and G are equivalent if F</a:t>
            </a:r>
            <a:r>
              <a:rPr lang="en-US" baseline="30000"/>
              <a:t>+</a:t>
            </a:r>
            <a:r>
              <a:rPr lang="en-US"/>
              <a:t> =G</a:t>
            </a:r>
            <a:r>
              <a:rPr lang="en-US" baseline="30000"/>
              <a:t>+</a:t>
            </a:r>
          </a:p>
          <a:p>
            <a:r>
              <a:rPr lang="en-US"/>
              <a:t>Definition (</a:t>
            </a:r>
            <a:r>
              <a:rPr lang="en-US" b="1"/>
              <a:t>Covers</a:t>
            </a:r>
            <a:r>
              <a:rPr lang="en-US"/>
              <a:t>):</a:t>
            </a:r>
          </a:p>
          <a:p>
            <a:pPr lvl="1"/>
            <a:r>
              <a:rPr lang="en-US"/>
              <a:t>F </a:t>
            </a:r>
            <a:r>
              <a:rPr lang="en-US" b="1"/>
              <a:t>covers</a:t>
            </a:r>
            <a:r>
              <a:rPr lang="en-US"/>
              <a:t> G if every FD in G can be inferred from F</a:t>
            </a:r>
          </a:p>
          <a:p>
            <a:pPr lvl="2"/>
            <a:r>
              <a:rPr lang="en-US"/>
              <a:t>(i.e., if G</a:t>
            </a:r>
            <a:r>
              <a:rPr lang="en-US" baseline="30000"/>
              <a:t>+</a:t>
            </a:r>
            <a:r>
              <a:rPr lang="en-US"/>
              <a:t> </a:t>
            </a:r>
            <a:r>
              <a:rPr lang="en-US" i="1"/>
              <a:t>subset-of</a:t>
            </a:r>
            <a:r>
              <a:rPr lang="en-US"/>
              <a:t> F</a:t>
            </a:r>
            <a:r>
              <a:rPr lang="en-US" baseline="30000"/>
              <a:t>+</a:t>
            </a:r>
            <a:r>
              <a:rPr lang="en-US"/>
              <a:t>)</a:t>
            </a:r>
          </a:p>
          <a:p>
            <a:r>
              <a:rPr lang="en-US"/>
              <a:t>F and G are equivalent if F covers G and G covers F</a:t>
            </a:r>
          </a:p>
          <a:p>
            <a:r>
              <a:rPr lang="en-US"/>
              <a:t>There is an algorithm for checking equivalence of sets of FDs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926722" name="Rectangle 2"/>
          <p:cNvSpPr>
            <a:spLocks noGrp="1" noChangeArrowheads="1"/>
          </p:cNvSpPr>
          <p:nvPr>
            <p:ph type="title"/>
          </p:nvPr>
        </p:nvSpPr>
        <p:spPr/>
        <p:txBody>
          <a:bodyPr/>
          <a:lstStyle/>
          <a:p>
            <a:r>
              <a:rPr lang="en-US" dirty="0"/>
              <a:t>Example - Using sample data to identify functional dependencies.</a:t>
            </a:r>
          </a:p>
        </p:txBody>
      </p:sp>
      <p:sp>
        <p:nvSpPr>
          <p:cNvPr id="926723" name="Rectangle 3"/>
          <p:cNvSpPr>
            <a:spLocks noGrp="1" noChangeArrowheads="1"/>
          </p:cNvSpPr>
          <p:nvPr>
            <p:ph type="body" idx="1"/>
          </p:nvPr>
        </p:nvSpPr>
        <p:spPr/>
        <p:txBody>
          <a:bodyPr/>
          <a:lstStyle/>
          <a:p>
            <a:pPr>
              <a:lnSpc>
                <a:spcPct val="90000"/>
              </a:lnSpc>
            </a:pPr>
            <a:r>
              <a:rPr lang="en-US" sz="2800"/>
              <a:t>Consider the data for attributes denoted A, B, C, D, and E in the Sample relation (next slide).  </a:t>
            </a:r>
          </a:p>
          <a:p>
            <a:pPr>
              <a:lnSpc>
                <a:spcPct val="90000"/>
              </a:lnSpc>
            </a:pPr>
            <a:endParaRPr lang="en-US" sz="2800"/>
          </a:p>
          <a:p>
            <a:pPr>
              <a:lnSpc>
                <a:spcPct val="90000"/>
              </a:lnSpc>
            </a:pPr>
            <a:r>
              <a:rPr lang="en-US" sz="2800"/>
              <a:t>Important to establish that sample data values shown in relation are representative of all possible values that can be held by attributes A, B, C, D, and E. Assume true despite the relatively small amount of data shown in this relation.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927746" name="Rectangle 2"/>
          <p:cNvSpPr>
            <a:spLocks noGrp="1" noChangeArrowheads="1"/>
          </p:cNvSpPr>
          <p:nvPr>
            <p:ph type="title"/>
          </p:nvPr>
        </p:nvSpPr>
        <p:spPr/>
        <p:txBody>
          <a:bodyPr/>
          <a:lstStyle/>
          <a:p>
            <a:r>
              <a:rPr lang="en-US" dirty="0"/>
              <a:t>Example - Using sample data to identify functional dependencies.</a:t>
            </a:r>
          </a:p>
        </p:txBody>
      </p:sp>
      <p:pic>
        <p:nvPicPr>
          <p:cNvPr id="927747" name="Picture 3" descr="C13NF06"/>
          <p:cNvPicPr>
            <a:picLocks noGrp="1" noChangeAspect="1" noChangeArrowheads="1"/>
          </p:cNvPicPr>
          <p:nvPr>
            <p:ph idx="1"/>
          </p:nvPr>
        </p:nvPicPr>
        <p:blipFill>
          <a:blip r:embed="rId2"/>
          <a:srcRect l="17810" t="-253"/>
          <a:stretch>
            <a:fillRect/>
          </a:stretch>
        </p:blipFill>
        <p:spPr>
          <a:xfrm>
            <a:off x="752475" y="1622425"/>
            <a:ext cx="7456488" cy="4425950"/>
          </a:xfrm>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928770" name="Rectangle 2"/>
          <p:cNvSpPr>
            <a:spLocks noGrp="1" noChangeArrowheads="1"/>
          </p:cNvSpPr>
          <p:nvPr>
            <p:ph type="title"/>
          </p:nvPr>
        </p:nvSpPr>
        <p:spPr/>
        <p:txBody>
          <a:bodyPr/>
          <a:lstStyle/>
          <a:p>
            <a:r>
              <a:rPr lang="en-US" dirty="0"/>
              <a:t>Example - Using sample data to identify functional dependencies.</a:t>
            </a:r>
          </a:p>
        </p:txBody>
      </p:sp>
      <p:sp>
        <p:nvSpPr>
          <p:cNvPr id="928771" name="Rectangle 3"/>
          <p:cNvSpPr>
            <a:spLocks noGrp="1" noChangeArrowheads="1"/>
          </p:cNvSpPr>
          <p:nvPr>
            <p:ph type="body" idx="1"/>
          </p:nvPr>
        </p:nvSpPr>
        <p:spPr/>
        <p:txBody>
          <a:bodyPr/>
          <a:lstStyle/>
          <a:p>
            <a:r>
              <a:rPr lang="en-US" sz="2800"/>
              <a:t>Function dependencies between attributes A to E in the Sample relation.</a:t>
            </a:r>
          </a:p>
          <a:p>
            <a:endParaRPr lang="en-US" sz="2800"/>
          </a:p>
          <a:p>
            <a:pPr>
              <a:buFont typeface="Zapf Dingbats" charset="2"/>
              <a:buNone/>
            </a:pPr>
            <a:r>
              <a:rPr lang="en-US" sz="2800"/>
              <a:t>	A </a:t>
            </a:r>
            <a:r>
              <a:rPr lang="en-US" sz="2800">
                <a:sym typeface="Symbol" pitchFamily="18" charset="2"/>
              </a:rPr>
              <a:t></a:t>
            </a:r>
            <a:r>
              <a:rPr lang="en-US" sz="2800"/>
              <a:t> C			(fd1)</a:t>
            </a:r>
          </a:p>
          <a:p>
            <a:pPr>
              <a:buFont typeface="Zapf Dingbats" charset="2"/>
              <a:buNone/>
            </a:pPr>
            <a:r>
              <a:rPr lang="en-US" sz="2800"/>
              <a:t>	C </a:t>
            </a:r>
            <a:r>
              <a:rPr lang="en-US" sz="2800">
                <a:sym typeface="Symbol" pitchFamily="18" charset="2"/>
              </a:rPr>
              <a:t></a:t>
            </a:r>
            <a:r>
              <a:rPr lang="en-US" sz="2800"/>
              <a:t> A			(fd2)</a:t>
            </a:r>
          </a:p>
          <a:p>
            <a:pPr>
              <a:buFont typeface="Zapf Dingbats" charset="2"/>
              <a:buNone/>
            </a:pPr>
            <a:r>
              <a:rPr lang="en-US" sz="2800"/>
              <a:t>	B  </a:t>
            </a:r>
            <a:r>
              <a:rPr lang="en-US" sz="2800">
                <a:sym typeface="Symbol" pitchFamily="18" charset="2"/>
              </a:rPr>
              <a:t></a:t>
            </a:r>
            <a:r>
              <a:rPr lang="en-US" sz="2800"/>
              <a:t> D			(fd3)</a:t>
            </a:r>
          </a:p>
          <a:p>
            <a:pPr>
              <a:buFont typeface="Zapf Dingbats" charset="2"/>
              <a:buNone/>
            </a:pPr>
            <a:r>
              <a:rPr lang="en-US" sz="2800"/>
              <a:t>	A, B  </a:t>
            </a:r>
            <a:r>
              <a:rPr lang="en-US" sz="2800">
                <a:sym typeface="Symbol" pitchFamily="18" charset="2"/>
              </a:rPr>
              <a:t></a:t>
            </a:r>
            <a:r>
              <a:rPr lang="en-US" sz="2800"/>
              <a:t>  E		(fd4)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763906" name="Rectangle 2"/>
          <p:cNvSpPr>
            <a:spLocks noGrp="1" noChangeArrowheads="1"/>
          </p:cNvSpPr>
          <p:nvPr>
            <p:ph type="title"/>
          </p:nvPr>
        </p:nvSpPr>
        <p:spPr/>
        <p:txBody>
          <a:bodyPr/>
          <a:lstStyle/>
          <a:p>
            <a:r>
              <a:rPr lang="en-US" dirty="0" smtClean="0"/>
              <a:t>Introduction</a:t>
            </a:r>
            <a:endParaRPr lang="en-US" dirty="0"/>
          </a:p>
        </p:txBody>
      </p:sp>
      <p:sp>
        <p:nvSpPr>
          <p:cNvPr id="763907" name="Rectangle 3"/>
          <p:cNvSpPr>
            <a:spLocks noGrp="1" noChangeArrowheads="1"/>
          </p:cNvSpPr>
          <p:nvPr>
            <p:ph type="body" idx="1"/>
          </p:nvPr>
        </p:nvSpPr>
        <p:spPr/>
        <p:txBody>
          <a:bodyPr/>
          <a:lstStyle/>
          <a:p>
            <a:pPr>
              <a:lnSpc>
                <a:spcPct val="80000"/>
              </a:lnSpc>
            </a:pPr>
            <a:r>
              <a:rPr lang="en-US" sz="3200" dirty="0" smtClean="0"/>
              <a:t>Most practical relational design projects take one of the following two approaches:</a:t>
            </a:r>
          </a:p>
          <a:p>
            <a:pPr lvl="1">
              <a:lnSpc>
                <a:spcPct val="80000"/>
              </a:lnSpc>
            </a:pPr>
            <a:r>
              <a:rPr lang="en-US" sz="2400" dirty="0" smtClean="0"/>
              <a:t>Perform a conceptual schema design using a conceptual model (ER) and map the conceptual design into a set of relations</a:t>
            </a:r>
          </a:p>
          <a:p>
            <a:pPr lvl="1">
              <a:lnSpc>
                <a:spcPct val="80000"/>
              </a:lnSpc>
            </a:pPr>
            <a:r>
              <a:rPr lang="en-US" sz="2400" b="1" dirty="0" smtClean="0">
                <a:solidFill>
                  <a:srgbClr val="FF0000"/>
                </a:solidFill>
              </a:rPr>
              <a:t>Design the relations based on external knowledge derived from an existing implementation of files or reports </a:t>
            </a:r>
            <a:endParaRPr lang="en-US" sz="2400" b="1" dirty="0">
              <a:solidFill>
                <a:srgbClr val="FF0000"/>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929794" name="Rectangle 2"/>
          <p:cNvSpPr>
            <a:spLocks noGrp="1" noChangeArrowheads="1"/>
          </p:cNvSpPr>
          <p:nvPr>
            <p:ph type="title"/>
          </p:nvPr>
        </p:nvSpPr>
        <p:spPr/>
        <p:txBody>
          <a:bodyPr/>
          <a:lstStyle/>
          <a:p>
            <a:r>
              <a:rPr lang="en-US" sz="3600" b="0" dirty="0"/>
              <a:t>Identifying the Primary Key for a Relation using Functional Dependencies</a:t>
            </a:r>
          </a:p>
        </p:txBody>
      </p:sp>
      <p:sp>
        <p:nvSpPr>
          <p:cNvPr id="929795" name="Rectangle 3"/>
          <p:cNvSpPr>
            <a:spLocks noGrp="1" noChangeArrowheads="1"/>
          </p:cNvSpPr>
          <p:nvPr>
            <p:ph type="body" idx="1"/>
          </p:nvPr>
        </p:nvSpPr>
        <p:spPr/>
        <p:txBody>
          <a:bodyPr/>
          <a:lstStyle/>
          <a:p>
            <a:r>
              <a:rPr lang="en-US"/>
              <a:t>Main purpose of identifying a set of functional dependencies for a relation is to specify the set of integrity constraints that must hold on a relation.</a:t>
            </a:r>
          </a:p>
          <a:p>
            <a:endParaRPr lang="en-US"/>
          </a:p>
          <a:p>
            <a:r>
              <a:rPr lang="en-US"/>
              <a:t>An important integrity constraint to consider first is the identification of candidate keys, one of which is selected to be the primary key for the relation. </a:t>
            </a:r>
          </a:p>
          <a:p>
            <a:endParaRPr lang="en-US" sz="2000" b="1"/>
          </a:p>
          <a:p>
            <a:r>
              <a:rPr lang="en-US"/>
              <a:t>All attributes that are not part of a candidate key should be functionally dependent on the key.</a:t>
            </a:r>
          </a:p>
          <a:p>
            <a:endParaRPr lang="en-US" sz="280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932866" name="Rectangle 2"/>
          <p:cNvSpPr>
            <a:spLocks noGrp="1" noChangeArrowheads="1"/>
          </p:cNvSpPr>
          <p:nvPr>
            <p:ph type="title"/>
          </p:nvPr>
        </p:nvSpPr>
        <p:spPr/>
        <p:txBody>
          <a:bodyPr/>
          <a:lstStyle/>
          <a:p>
            <a:r>
              <a:rPr lang="en-US" dirty="0"/>
              <a:t>Example - Identifying Primary Key for Sample Relation</a:t>
            </a:r>
          </a:p>
        </p:txBody>
      </p:sp>
      <p:sp>
        <p:nvSpPr>
          <p:cNvPr id="932867" name="Rectangle 3"/>
          <p:cNvSpPr>
            <a:spLocks noGrp="1" noChangeArrowheads="1"/>
          </p:cNvSpPr>
          <p:nvPr>
            <p:ph type="body" idx="1"/>
          </p:nvPr>
        </p:nvSpPr>
        <p:spPr>
          <a:xfrm>
            <a:off x="514350" y="1670050"/>
            <a:ext cx="8212138" cy="4614863"/>
          </a:xfrm>
        </p:spPr>
        <p:txBody>
          <a:bodyPr/>
          <a:lstStyle/>
          <a:p>
            <a:pPr>
              <a:lnSpc>
                <a:spcPct val="90000"/>
              </a:lnSpc>
            </a:pPr>
            <a:r>
              <a:rPr lang="en-US" sz="2800"/>
              <a:t>Sample relation has four functional dependencies (see Slide 25).</a:t>
            </a:r>
          </a:p>
          <a:p>
            <a:pPr>
              <a:lnSpc>
                <a:spcPct val="90000"/>
              </a:lnSpc>
            </a:pPr>
            <a:endParaRPr lang="en-GB" sz="2800"/>
          </a:p>
          <a:p>
            <a:pPr>
              <a:lnSpc>
                <a:spcPct val="90000"/>
              </a:lnSpc>
            </a:pPr>
            <a:r>
              <a:rPr lang="en-US" sz="2800"/>
              <a:t>The determinants in the Sample relation are A, B, C, and (A, B). However, the only determinant that functionally determines all the other attributes of the relation is (A, B). </a:t>
            </a:r>
          </a:p>
          <a:p>
            <a:pPr>
              <a:lnSpc>
                <a:spcPct val="90000"/>
              </a:lnSpc>
            </a:pPr>
            <a:endParaRPr lang="en-GB" sz="2800"/>
          </a:p>
          <a:p>
            <a:pPr>
              <a:lnSpc>
                <a:spcPct val="90000"/>
              </a:lnSpc>
            </a:pPr>
            <a:r>
              <a:rPr lang="en-US" sz="2800"/>
              <a:t>(A, B) is identified as the primary key for this relation. </a:t>
            </a:r>
          </a:p>
          <a:p>
            <a:pPr>
              <a:lnSpc>
                <a:spcPct val="90000"/>
              </a:lnSpc>
            </a:pPr>
            <a:endParaRPr lang="en-US" sz="280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880642" name="Rectangle 2"/>
          <p:cNvSpPr>
            <a:spLocks noGrp="1" noChangeArrowheads="1"/>
          </p:cNvSpPr>
          <p:nvPr>
            <p:ph type="title"/>
          </p:nvPr>
        </p:nvSpPr>
        <p:spPr/>
        <p:txBody>
          <a:bodyPr/>
          <a:lstStyle/>
          <a:p>
            <a:r>
              <a:rPr lang="en-US" dirty="0">
                <a:cs typeface="Times New Roman" pitchFamily="18" charset="0"/>
              </a:rPr>
              <a:t>Introduction to Normalization</a:t>
            </a:r>
            <a:r>
              <a:rPr lang="en-US" dirty="0"/>
              <a:t> </a:t>
            </a:r>
          </a:p>
        </p:txBody>
      </p:sp>
      <p:sp>
        <p:nvSpPr>
          <p:cNvPr id="880643" name="Rectangle 3"/>
          <p:cNvSpPr>
            <a:spLocks noGrp="1" noChangeArrowheads="1"/>
          </p:cNvSpPr>
          <p:nvPr>
            <p:ph type="body" idx="1"/>
          </p:nvPr>
        </p:nvSpPr>
        <p:spPr>
          <a:xfrm>
            <a:off x="381000" y="1670050"/>
            <a:ext cx="8377238" cy="4489450"/>
          </a:xfrm>
        </p:spPr>
        <p:txBody>
          <a:bodyPr/>
          <a:lstStyle/>
          <a:p>
            <a:r>
              <a:rPr lang="en-US" b="1" dirty="0">
                <a:cs typeface="Times New Roman" pitchFamily="18" charset="0"/>
              </a:rPr>
              <a:t>Normalization</a:t>
            </a:r>
            <a:r>
              <a:rPr lang="en-US" dirty="0">
                <a:cs typeface="Times New Roman" pitchFamily="18" charset="0"/>
              </a:rPr>
              <a:t>: </a:t>
            </a:r>
            <a:r>
              <a:rPr lang="en-US" dirty="0">
                <a:solidFill>
                  <a:srgbClr val="FF0000"/>
                </a:solidFill>
                <a:cs typeface="Times New Roman" pitchFamily="18" charset="0"/>
              </a:rPr>
              <a:t>Process of decomposing unsatisfactory "bad" relations by breaking up their attributes into smaller </a:t>
            </a:r>
            <a:r>
              <a:rPr lang="en-US" dirty="0" smtClean="0">
                <a:solidFill>
                  <a:srgbClr val="FF0000"/>
                </a:solidFill>
                <a:cs typeface="Times New Roman" pitchFamily="18" charset="0"/>
              </a:rPr>
              <a:t>relations.</a:t>
            </a:r>
          </a:p>
          <a:p>
            <a:r>
              <a:rPr lang="en-US" dirty="0" smtClean="0">
                <a:cs typeface="Times New Roman" pitchFamily="18" charset="0"/>
              </a:rPr>
              <a:t>The normalization process takes a relation schema through a series of tests to certify if it satisfies a certain normal form.</a:t>
            </a:r>
          </a:p>
          <a:p>
            <a:r>
              <a:rPr lang="en-US" b="1" u="sng" dirty="0" smtClean="0">
                <a:cs typeface="Times New Roman" pitchFamily="18" charset="0"/>
              </a:rPr>
              <a:t>Normalization of data: </a:t>
            </a:r>
            <a:r>
              <a:rPr lang="en-US" dirty="0" smtClean="0">
                <a:solidFill>
                  <a:srgbClr val="FF0000"/>
                </a:solidFill>
                <a:cs typeface="Times New Roman" pitchFamily="18" charset="0"/>
              </a:rPr>
              <a:t>process of analyzing the given relation schemas based on their FDs and PKs to achieve the following properties :</a:t>
            </a:r>
          </a:p>
          <a:p>
            <a:pPr lvl="1"/>
            <a:r>
              <a:rPr lang="en-US" b="1" u="sng" dirty="0" smtClean="0">
                <a:cs typeface="Times New Roman" pitchFamily="18" charset="0"/>
              </a:rPr>
              <a:t>Minimizing redundancy</a:t>
            </a:r>
          </a:p>
          <a:p>
            <a:pPr lvl="1"/>
            <a:r>
              <a:rPr lang="en-US" b="1" u="sng" dirty="0" smtClean="0">
                <a:cs typeface="Times New Roman" pitchFamily="18" charset="0"/>
              </a:rPr>
              <a:t>Minimizing the insertion , deletion and update anomalies </a:t>
            </a:r>
            <a:endParaRPr lang="en-US" b="1" u="sng" dirty="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880642" name="Rectangle 2"/>
          <p:cNvSpPr>
            <a:spLocks noGrp="1" noChangeArrowheads="1"/>
          </p:cNvSpPr>
          <p:nvPr>
            <p:ph type="title"/>
          </p:nvPr>
        </p:nvSpPr>
        <p:spPr/>
        <p:txBody>
          <a:bodyPr/>
          <a:lstStyle/>
          <a:p>
            <a:r>
              <a:rPr lang="en-US" dirty="0">
                <a:cs typeface="Times New Roman" pitchFamily="18" charset="0"/>
              </a:rPr>
              <a:t>Introduction to Normalization</a:t>
            </a:r>
            <a:r>
              <a:rPr lang="en-US" dirty="0"/>
              <a:t> </a:t>
            </a:r>
          </a:p>
        </p:txBody>
      </p:sp>
      <p:sp>
        <p:nvSpPr>
          <p:cNvPr id="880643" name="Rectangle 3"/>
          <p:cNvSpPr>
            <a:spLocks noGrp="1" noChangeArrowheads="1"/>
          </p:cNvSpPr>
          <p:nvPr>
            <p:ph type="body" idx="1"/>
          </p:nvPr>
        </p:nvSpPr>
        <p:spPr>
          <a:xfrm>
            <a:off x="381000" y="1670050"/>
            <a:ext cx="8377238" cy="4489450"/>
          </a:xfrm>
        </p:spPr>
        <p:txBody>
          <a:bodyPr/>
          <a:lstStyle/>
          <a:p>
            <a:r>
              <a:rPr lang="en-US" b="1" dirty="0" smtClean="0">
                <a:cs typeface="Times New Roman" pitchFamily="18" charset="0"/>
              </a:rPr>
              <a:t>Normal </a:t>
            </a:r>
            <a:r>
              <a:rPr lang="en-US" b="1" dirty="0">
                <a:cs typeface="Times New Roman" pitchFamily="18" charset="0"/>
              </a:rPr>
              <a:t>form</a:t>
            </a:r>
            <a:r>
              <a:rPr lang="en-US" dirty="0">
                <a:cs typeface="Times New Roman" pitchFamily="18" charset="0"/>
              </a:rPr>
              <a:t>: </a:t>
            </a:r>
            <a:r>
              <a:rPr lang="en-US" dirty="0">
                <a:solidFill>
                  <a:srgbClr val="FF0000"/>
                </a:solidFill>
                <a:cs typeface="Times New Roman" pitchFamily="18" charset="0"/>
              </a:rPr>
              <a:t>Condition using keys and FDs of a relation to certify whether a relation schema is in a particular normal form</a:t>
            </a:r>
          </a:p>
          <a:p>
            <a:pPr lvl="1"/>
            <a:r>
              <a:rPr lang="en-US" dirty="0">
                <a:cs typeface="Times New Roman" pitchFamily="18" charset="0"/>
              </a:rPr>
              <a:t>2NF, 3NF, BCNF based on keys and FDs of a relation schema</a:t>
            </a:r>
          </a:p>
          <a:p>
            <a:pPr lvl="1"/>
            <a:r>
              <a:rPr lang="en-US" dirty="0">
                <a:cs typeface="Times New Roman" pitchFamily="18" charset="0"/>
              </a:rPr>
              <a:t>4NF based on keys, multi-valued dependencies</a:t>
            </a:r>
          </a:p>
          <a:p>
            <a:r>
              <a:rPr lang="en-US" sz="2000" dirty="0"/>
              <a:t>The database designers </a:t>
            </a:r>
            <a:r>
              <a:rPr lang="en-US" sz="2000" i="1" dirty="0"/>
              <a:t>need not</a:t>
            </a:r>
            <a:r>
              <a:rPr lang="en-US" sz="2000" dirty="0"/>
              <a:t> normalize to the highest possible normal form (</a:t>
            </a:r>
            <a:r>
              <a:rPr lang="en-US" sz="2000" b="1" dirty="0"/>
              <a:t>usually up to 3NF</a:t>
            </a:r>
            <a:r>
              <a:rPr lang="en-US" sz="2000" dirty="0"/>
              <a:t>, BCNF or 4NF)</a:t>
            </a:r>
          </a:p>
          <a:p>
            <a:r>
              <a:rPr lang="en-US" sz="2000" b="1" dirty="0" err="1"/>
              <a:t>Denormalization</a:t>
            </a:r>
            <a:r>
              <a:rPr lang="en-US" sz="2000" dirty="0"/>
              <a:t>: The process of storing the join of higher normal form relations as a base relation—which is in a lower normal form </a:t>
            </a:r>
            <a:endParaRPr lang="en-US"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881666" name="Rectangle 2"/>
          <p:cNvSpPr>
            <a:spLocks noGrp="1" noChangeArrowheads="1"/>
          </p:cNvSpPr>
          <p:nvPr>
            <p:ph type="title"/>
          </p:nvPr>
        </p:nvSpPr>
        <p:spPr/>
        <p:txBody>
          <a:bodyPr/>
          <a:lstStyle/>
          <a:p>
            <a:r>
              <a:rPr lang="en-US" dirty="0">
                <a:cs typeface="Times New Roman" pitchFamily="18" charset="0"/>
              </a:rPr>
              <a:t>First Normal </a:t>
            </a:r>
            <a:r>
              <a:rPr lang="en-US" dirty="0" smtClean="0">
                <a:cs typeface="Times New Roman" pitchFamily="18" charset="0"/>
              </a:rPr>
              <a:t>Form(1NF)</a:t>
            </a:r>
            <a:r>
              <a:rPr lang="en-US" dirty="0" smtClean="0"/>
              <a:t> </a:t>
            </a:r>
            <a:endParaRPr lang="en-US" dirty="0"/>
          </a:p>
        </p:txBody>
      </p:sp>
      <p:sp>
        <p:nvSpPr>
          <p:cNvPr id="881667" name="Rectangle 3"/>
          <p:cNvSpPr>
            <a:spLocks noGrp="1" noChangeArrowheads="1"/>
          </p:cNvSpPr>
          <p:nvPr>
            <p:ph type="body" idx="1"/>
          </p:nvPr>
        </p:nvSpPr>
        <p:spPr/>
        <p:txBody>
          <a:bodyPr/>
          <a:lstStyle/>
          <a:p>
            <a:r>
              <a:rPr lang="en-US" sz="3200" b="1" dirty="0">
                <a:cs typeface="Times New Roman" pitchFamily="18" charset="0"/>
              </a:rPr>
              <a:t>Disallows</a:t>
            </a:r>
            <a:r>
              <a:rPr lang="en-US" sz="3200" dirty="0">
                <a:cs typeface="Times New Roman" pitchFamily="18" charset="0"/>
              </a:rPr>
              <a:t>:</a:t>
            </a:r>
          </a:p>
          <a:p>
            <a:pPr lvl="1"/>
            <a:r>
              <a:rPr lang="en-US" sz="2800" b="1" dirty="0">
                <a:solidFill>
                  <a:srgbClr val="FF0000"/>
                </a:solidFill>
                <a:cs typeface="Times New Roman" pitchFamily="18" charset="0"/>
              </a:rPr>
              <a:t>C</a:t>
            </a:r>
            <a:r>
              <a:rPr lang="en-US" sz="2800" b="1" dirty="0" smtClean="0">
                <a:solidFill>
                  <a:srgbClr val="FF0000"/>
                </a:solidFill>
                <a:cs typeface="Times New Roman" pitchFamily="18" charset="0"/>
              </a:rPr>
              <a:t>omposite </a:t>
            </a:r>
            <a:r>
              <a:rPr lang="en-US" sz="2800" b="1" dirty="0">
                <a:solidFill>
                  <a:srgbClr val="FF0000"/>
                </a:solidFill>
                <a:cs typeface="Times New Roman" pitchFamily="18" charset="0"/>
              </a:rPr>
              <a:t>attributes</a:t>
            </a:r>
            <a:r>
              <a:rPr lang="en-US" sz="2800" dirty="0">
                <a:cs typeface="Times New Roman" pitchFamily="18" charset="0"/>
              </a:rPr>
              <a:t>, </a:t>
            </a:r>
          </a:p>
          <a:p>
            <a:pPr lvl="1"/>
            <a:r>
              <a:rPr lang="en-US" sz="2800" b="1" dirty="0">
                <a:solidFill>
                  <a:srgbClr val="FF0000"/>
                </a:solidFill>
                <a:cs typeface="Times New Roman" pitchFamily="18" charset="0"/>
              </a:rPr>
              <a:t>M</a:t>
            </a:r>
            <a:r>
              <a:rPr lang="en-US" sz="2800" b="1" dirty="0" smtClean="0">
                <a:solidFill>
                  <a:srgbClr val="FF0000"/>
                </a:solidFill>
                <a:cs typeface="Times New Roman" pitchFamily="18" charset="0"/>
              </a:rPr>
              <a:t>ultivalued </a:t>
            </a:r>
            <a:r>
              <a:rPr lang="en-US" sz="2800" b="1" dirty="0">
                <a:solidFill>
                  <a:srgbClr val="FF0000"/>
                </a:solidFill>
                <a:cs typeface="Times New Roman" pitchFamily="18" charset="0"/>
              </a:rPr>
              <a:t>attributes</a:t>
            </a:r>
            <a:r>
              <a:rPr lang="en-US" sz="2800" dirty="0">
                <a:cs typeface="Times New Roman" pitchFamily="18" charset="0"/>
              </a:rPr>
              <a:t>, and </a:t>
            </a:r>
          </a:p>
          <a:p>
            <a:pPr lvl="1"/>
            <a:r>
              <a:rPr lang="en-US" sz="2800" b="1" dirty="0">
                <a:solidFill>
                  <a:srgbClr val="FF0000"/>
                </a:solidFill>
                <a:cs typeface="Times New Roman" pitchFamily="18" charset="0"/>
              </a:rPr>
              <a:t>N</a:t>
            </a:r>
            <a:r>
              <a:rPr lang="en-US" sz="2800" b="1" dirty="0" smtClean="0">
                <a:solidFill>
                  <a:srgbClr val="FF0000"/>
                </a:solidFill>
                <a:cs typeface="Times New Roman" pitchFamily="18" charset="0"/>
              </a:rPr>
              <a:t>ested </a:t>
            </a:r>
            <a:r>
              <a:rPr lang="en-US" sz="2800" b="1" dirty="0">
                <a:solidFill>
                  <a:srgbClr val="FF0000"/>
                </a:solidFill>
                <a:cs typeface="Times New Roman" pitchFamily="18" charset="0"/>
              </a:rPr>
              <a:t>relations</a:t>
            </a:r>
            <a:r>
              <a:rPr lang="en-US" sz="2800" dirty="0">
                <a:cs typeface="Times New Roman" pitchFamily="18" charset="0"/>
              </a:rPr>
              <a:t>; attributes whose values </a:t>
            </a:r>
            <a:r>
              <a:rPr lang="en-US" sz="2800" i="1" dirty="0">
                <a:cs typeface="Times New Roman" pitchFamily="18" charset="0"/>
              </a:rPr>
              <a:t>for an individual tuple</a:t>
            </a:r>
            <a:r>
              <a:rPr lang="en-US" sz="2800" dirty="0">
                <a:cs typeface="Times New Roman" pitchFamily="18" charset="0"/>
              </a:rPr>
              <a:t>  are non-atomic</a:t>
            </a:r>
          </a:p>
          <a:p>
            <a:r>
              <a:rPr lang="en-US" sz="3200" dirty="0">
                <a:cs typeface="Times New Roman" pitchFamily="18" charset="0"/>
              </a:rPr>
              <a:t>Considered to be part of the definition of relation</a:t>
            </a:r>
            <a:r>
              <a:rPr lang="en-US" sz="3200" dirty="0"/>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endParaRPr lang="en-US"/>
          </a:p>
          <a:p>
            <a:r>
              <a:rPr lang="en-US"/>
              <a:t>Database Systems</a:t>
            </a:r>
          </a:p>
        </p:txBody>
      </p:sp>
      <p:sp>
        <p:nvSpPr>
          <p:cNvPr id="5" name="Footer Placeholder 2"/>
          <p:cNvSpPr>
            <a:spLocks noGrp="1"/>
          </p:cNvSpPr>
          <p:nvPr>
            <p:ph type="ftr" sz="quarter" idx="11"/>
          </p:nvPr>
        </p:nvSpPr>
        <p:spPr/>
        <p:txBody>
          <a:bodyPr/>
          <a:lstStyle/>
          <a:p>
            <a:endParaRPr lang="en-US"/>
          </a:p>
          <a:p>
            <a:r>
              <a:rPr lang="en-US"/>
              <a:t>Functional Dependency</a:t>
            </a:r>
          </a:p>
        </p:txBody>
      </p:sp>
      <p:pic>
        <p:nvPicPr>
          <p:cNvPr id="882690" name="Picture 2"/>
          <p:cNvPicPr>
            <a:picLocks noChangeAspect="1" noChangeArrowheads="1"/>
          </p:cNvPicPr>
          <p:nvPr/>
        </p:nvPicPr>
        <p:blipFill>
          <a:blip r:embed="rId2"/>
          <a:srcRect/>
          <a:stretch>
            <a:fillRect/>
          </a:stretch>
        </p:blipFill>
        <p:spPr bwMode="auto">
          <a:xfrm>
            <a:off x="341313" y="531813"/>
            <a:ext cx="8423275" cy="5768975"/>
          </a:xfrm>
          <a:prstGeom prst="rect">
            <a:avLst/>
          </a:prstGeom>
          <a:noFill/>
          <a:ln w="9525">
            <a:noFill/>
            <a:miter lim="800000"/>
            <a:headEnd/>
            <a:tailEnd/>
          </a:ln>
          <a:effectLst/>
        </p:spPr>
      </p:pic>
      <p:sp>
        <p:nvSpPr>
          <p:cNvPr id="882691" name="Text Box 3"/>
          <p:cNvSpPr txBox="1">
            <a:spLocks noChangeArrowheads="1"/>
          </p:cNvSpPr>
          <p:nvPr/>
        </p:nvSpPr>
        <p:spPr bwMode="auto">
          <a:xfrm>
            <a:off x="7272338" y="5314950"/>
            <a:ext cx="1833562" cy="638175"/>
          </a:xfrm>
          <a:prstGeom prst="rect">
            <a:avLst/>
          </a:prstGeom>
          <a:noFill/>
          <a:ln w="9525">
            <a:noFill/>
            <a:miter lim="800000"/>
            <a:headEnd/>
            <a:tailEnd/>
          </a:ln>
          <a:effectLst/>
        </p:spPr>
        <p:txBody>
          <a:bodyPr wrap="none" lIns="91074" tIns="45537" rIns="91074" bIns="45537">
            <a:spAutoFit/>
          </a:bodyPr>
          <a:lstStyle/>
          <a:p>
            <a:pPr algn="ctr" defTabSz="911225" eaLnBrk="1" hangingPunct="1"/>
            <a:r>
              <a:rPr lang="en-US" sz="1800">
                <a:latin typeface="Times New Roman" pitchFamily="18" charset="0"/>
              </a:rPr>
              <a:t>1NF</a:t>
            </a:r>
          </a:p>
          <a:p>
            <a:pPr algn="ctr" defTabSz="911225" eaLnBrk="1" hangingPunct="1"/>
            <a:r>
              <a:rPr lang="en-US" sz="1800">
                <a:latin typeface="Times New Roman" pitchFamily="18" charset="0"/>
              </a:rPr>
              <a:t>With Redundancy</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881666" name="Rectangle 2"/>
          <p:cNvSpPr>
            <a:spLocks noGrp="1" noChangeArrowheads="1"/>
          </p:cNvSpPr>
          <p:nvPr>
            <p:ph type="title"/>
          </p:nvPr>
        </p:nvSpPr>
        <p:spPr/>
        <p:txBody>
          <a:bodyPr/>
          <a:lstStyle/>
          <a:p>
            <a:r>
              <a:rPr lang="en-US" dirty="0">
                <a:cs typeface="Times New Roman" pitchFamily="18" charset="0"/>
              </a:rPr>
              <a:t>First Normal </a:t>
            </a:r>
            <a:r>
              <a:rPr lang="en-US" dirty="0" smtClean="0">
                <a:cs typeface="Times New Roman" pitchFamily="18" charset="0"/>
              </a:rPr>
              <a:t>Form(1NF)</a:t>
            </a:r>
            <a:r>
              <a:rPr lang="en-US" dirty="0" smtClean="0"/>
              <a:t> </a:t>
            </a:r>
            <a:endParaRPr lang="en-US" dirty="0"/>
          </a:p>
        </p:txBody>
      </p:sp>
      <p:sp>
        <p:nvSpPr>
          <p:cNvPr id="881667" name="Rectangle 3"/>
          <p:cNvSpPr>
            <a:spLocks noGrp="1" noChangeArrowheads="1"/>
          </p:cNvSpPr>
          <p:nvPr>
            <p:ph type="body" idx="1"/>
          </p:nvPr>
        </p:nvSpPr>
        <p:spPr/>
        <p:txBody>
          <a:bodyPr/>
          <a:lstStyle/>
          <a:p>
            <a:r>
              <a:rPr lang="en-US" sz="2800" dirty="0" smtClean="0">
                <a:cs typeface="Times New Roman" pitchFamily="18" charset="0"/>
              </a:rPr>
              <a:t>There are three main techniques to achieve 1NF:</a:t>
            </a:r>
          </a:p>
          <a:p>
            <a:pPr lvl="1"/>
            <a:r>
              <a:rPr lang="en-US" sz="2400" dirty="0" smtClean="0">
                <a:cs typeface="Times New Roman" pitchFamily="18" charset="0"/>
              </a:rPr>
              <a:t>Remove Dlocation </a:t>
            </a:r>
            <a:r>
              <a:rPr lang="en-US" sz="2400" i="1" dirty="0" smtClean="0">
                <a:cs typeface="Times New Roman" pitchFamily="18" charset="0"/>
              </a:rPr>
              <a:t>(</a:t>
            </a:r>
            <a:r>
              <a:rPr lang="en-US" sz="2400" i="1" dirty="0" err="1" smtClean="0">
                <a:cs typeface="Times New Roman" pitchFamily="18" charset="0"/>
              </a:rPr>
              <a:t>multivalued</a:t>
            </a:r>
            <a:r>
              <a:rPr lang="en-US" sz="2400" i="1" dirty="0" smtClean="0">
                <a:cs typeface="Times New Roman" pitchFamily="18" charset="0"/>
              </a:rPr>
              <a:t> attribute)</a:t>
            </a:r>
            <a:r>
              <a:rPr lang="en-US" sz="2400" dirty="0" smtClean="0">
                <a:cs typeface="Times New Roman" pitchFamily="18" charset="0"/>
              </a:rPr>
              <a:t>attribute and place it in separate relation. The PK of the new relation is {</a:t>
            </a:r>
            <a:r>
              <a:rPr lang="en-US" sz="2400" dirty="0" err="1" smtClean="0">
                <a:cs typeface="Times New Roman" pitchFamily="18" charset="0"/>
              </a:rPr>
              <a:t>Dnum</a:t>
            </a:r>
            <a:r>
              <a:rPr lang="en-US" sz="2400" dirty="0" smtClean="0">
                <a:cs typeface="Times New Roman" pitchFamily="18" charset="0"/>
              </a:rPr>
              <a:t>, </a:t>
            </a:r>
            <a:r>
              <a:rPr lang="en-US" sz="2400" dirty="0" err="1" smtClean="0">
                <a:cs typeface="Times New Roman" pitchFamily="18" charset="0"/>
              </a:rPr>
              <a:t>Dloc</a:t>
            </a:r>
            <a:r>
              <a:rPr lang="en-US" sz="2400" dirty="0" smtClean="0">
                <a:cs typeface="Times New Roman" pitchFamily="18" charset="0"/>
              </a:rPr>
              <a:t>}</a:t>
            </a:r>
          </a:p>
          <a:p>
            <a:pPr lvl="1"/>
            <a:r>
              <a:rPr lang="en-US" sz="2400" dirty="0" smtClean="0">
                <a:cs typeface="Times New Roman" pitchFamily="18" charset="0"/>
              </a:rPr>
              <a:t>Expand the key so that there will be a separate </a:t>
            </a:r>
            <a:r>
              <a:rPr lang="en-US" sz="2400" dirty="0" err="1" smtClean="0">
                <a:cs typeface="Times New Roman" pitchFamily="18" charset="0"/>
              </a:rPr>
              <a:t>tuple</a:t>
            </a:r>
            <a:r>
              <a:rPr lang="en-US" sz="2400" dirty="0" smtClean="0">
                <a:cs typeface="Times New Roman" pitchFamily="18" charset="0"/>
              </a:rPr>
              <a:t> in the original relation for each location  . The new PK is {Dum, </a:t>
            </a:r>
            <a:r>
              <a:rPr lang="en-US" sz="2400" dirty="0" err="1" smtClean="0">
                <a:cs typeface="Times New Roman" pitchFamily="18" charset="0"/>
              </a:rPr>
              <a:t>Dloc</a:t>
            </a:r>
            <a:r>
              <a:rPr lang="en-US" sz="2400" dirty="0" smtClean="0">
                <a:cs typeface="Times New Roman" pitchFamily="18" charset="0"/>
              </a:rPr>
              <a:t>}</a:t>
            </a:r>
          </a:p>
          <a:p>
            <a:pPr lvl="1"/>
            <a:r>
              <a:rPr lang="en-US" sz="2400" dirty="0" smtClean="0">
                <a:cs typeface="Times New Roman" pitchFamily="18" charset="0"/>
              </a:rPr>
              <a:t>If a max number of values is known for the attribute then replace the </a:t>
            </a:r>
            <a:r>
              <a:rPr lang="en-US" sz="2400" dirty="0" err="1" smtClean="0">
                <a:cs typeface="Times New Roman" pitchFamily="18" charset="0"/>
              </a:rPr>
              <a:t>multivalued</a:t>
            </a:r>
            <a:r>
              <a:rPr lang="en-US" sz="2400" dirty="0" smtClean="0">
                <a:cs typeface="Times New Roman" pitchFamily="18" charset="0"/>
              </a:rPr>
              <a:t> attribute with number of attributes equal max number of possible values.</a:t>
            </a:r>
            <a:endParaRPr lang="en-US"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endParaRPr lang="en-US"/>
          </a:p>
          <a:p>
            <a:r>
              <a:rPr lang="en-US"/>
              <a:t>Database Systems</a:t>
            </a:r>
          </a:p>
        </p:txBody>
      </p:sp>
      <p:sp>
        <p:nvSpPr>
          <p:cNvPr id="5" name="Footer Placeholder 2"/>
          <p:cNvSpPr>
            <a:spLocks noGrp="1"/>
          </p:cNvSpPr>
          <p:nvPr>
            <p:ph type="ftr" sz="quarter" idx="11"/>
          </p:nvPr>
        </p:nvSpPr>
        <p:spPr/>
        <p:txBody>
          <a:bodyPr/>
          <a:lstStyle/>
          <a:p>
            <a:endParaRPr lang="en-US"/>
          </a:p>
          <a:p>
            <a:r>
              <a:rPr lang="en-US"/>
              <a:t>Functional Dependency</a:t>
            </a:r>
          </a:p>
        </p:txBody>
      </p:sp>
      <p:pic>
        <p:nvPicPr>
          <p:cNvPr id="883714" name="Picture 2"/>
          <p:cNvPicPr>
            <a:picLocks noChangeAspect="1" noChangeArrowheads="1"/>
          </p:cNvPicPr>
          <p:nvPr/>
        </p:nvPicPr>
        <p:blipFill>
          <a:blip r:embed="rId3"/>
          <a:srcRect/>
          <a:stretch>
            <a:fillRect/>
          </a:stretch>
        </p:blipFill>
        <p:spPr bwMode="auto">
          <a:xfrm>
            <a:off x="682625" y="0"/>
            <a:ext cx="8196263" cy="6376988"/>
          </a:xfrm>
          <a:prstGeom prst="rect">
            <a:avLst/>
          </a:prstGeom>
          <a:noFill/>
          <a:ln w="9525">
            <a:noFill/>
            <a:miter lim="800000"/>
            <a:headEnd/>
            <a:tailEnd/>
          </a:ln>
          <a:effectLst/>
        </p:spPr>
      </p:pic>
      <p:sp>
        <p:nvSpPr>
          <p:cNvPr id="883715" name="Text Box 3"/>
          <p:cNvSpPr txBox="1">
            <a:spLocks noChangeArrowheads="1"/>
          </p:cNvSpPr>
          <p:nvPr/>
        </p:nvSpPr>
        <p:spPr bwMode="auto">
          <a:xfrm>
            <a:off x="7227888" y="5465763"/>
            <a:ext cx="1625600" cy="912812"/>
          </a:xfrm>
          <a:prstGeom prst="rect">
            <a:avLst/>
          </a:prstGeom>
          <a:noFill/>
          <a:ln w="9525">
            <a:noFill/>
            <a:miter lim="800000"/>
            <a:headEnd/>
            <a:tailEnd/>
          </a:ln>
          <a:effectLst/>
        </p:spPr>
        <p:txBody>
          <a:bodyPr wrap="none" lIns="91074" tIns="45537" rIns="91074" bIns="45537">
            <a:spAutoFit/>
          </a:bodyPr>
          <a:lstStyle/>
          <a:p>
            <a:pPr algn="ctr" defTabSz="911225" eaLnBrk="1" hangingPunct="1"/>
            <a:r>
              <a:rPr lang="en-US" sz="1800">
                <a:latin typeface="Times New Roman" pitchFamily="18" charset="0"/>
              </a:rPr>
              <a:t>1NF</a:t>
            </a:r>
          </a:p>
          <a:p>
            <a:pPr algn="ctr" defTabSz="911225" eaLnBrk="1" hangingPunct="1"/>
            <a:r>
              <a:rPr lang="en-US" sz="1800">
                <a:latin typeface="Times New Roman" pitchFamily="18" charset="0"/>
              </a:rPr>
              <a:t>by propagating </a:t>
            </a:r>
          </a:p>
          <a:p>
            <a:pPr algn="ctr" defTabSz="911225" eaLnBrk="1" hangingPunct="1"/>
            <a:r>
              <a:rPr lang="en-US" sz="1800">
                <a:latin typeface="Times New Roman" pitchFamily="18" charset="0"/>
              </a:rPr>
              <a:t>the primary key</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897026" name="Rectangle 2"/>
          <p:cNvSpPr>
            <a:spLocks noGrp="1" noChangeArrowheads="1"/>
          </p:cNvSpPr>
          <p:nvPr>
            <p:ph type="title"/>
          </p:nvPr>
        </p:nvSpPr>
        <p:spPr/>
        <p:txBody>
          <a:bodyPr/>
          <a:lstStyle/>
          <a:p>
            <a:r>
              <a:rPr lang="en-US" sz="3600" dirty="0"/>
              <a:t>Definitions of Keys and Attributes Participating in Keys</a:t>
            </a:r>
          </a:p>
        </p:txBody>
      </p:sp>
      <p:sp>
        <p:nvSpPr>
          <p:cNvPr id="897027" name="Rectangle 3"/>
          <p:cNvSpPr>
            <a:spLocks noGrp="1" noChangeArrowheads="1"/>
          </p:cNvSpPr>
          <p:nvPr>
            <p:ph type="body" idx="1"/>
          </p:nvPr>
        </p:nvSpPr>
        <p:spPr/>
        <p:txBody>
          <a:bodyPr/>
          <a:lstStyle/>
          <a:p>
            <a:r>
              <a:rPr lang="en-US"/>
              <a:t>If a relation schema has more than one key, each is called a </a:t>
            </a:r>
            <a:r>
              <a:rPr lang="en-US" b="1"/>
              <a:t>candidate</a:t>
            </a:r>
            <a:r>
              <a:rPr lang="en-US"/>
              <a:t> key.</a:t>
            </a:r>
          </a:p>
          <a:p>
            <a:pPr lvl="1"/>
            <a:r>
              <a:rPr lang="en-US"/>
              <a:t>One of the candidate keys is </a:t>
            </a:r>
            <a:r>
              <a:rPr lang="en-US" i="1"/>
              <a:t>arbitrarily</a:t>
            </a:r>
            <a:r>
              <a:rPr lang="en-US"/>
              <a:t> designated to be the </a:t>
            </a:r>
            <a:r>
              <a:rPr lang="en-US" b="1"/>
              <a:t>primary key</a:t>
            </a:r>
            <a:r>
              <a:rPr lang="en-US"/>
              <a:t>, and the others are called </a:t>
            </a:r>
            <a:r>
              <a:rPr lang="en-US" b="1"/>
              <a:t>secondary keys</a:t>
            </a:r>
            <a:r>
              <a:rPr lang="en-US"/>
              <a:t>.</a:t>
            </a:r>
          </a:p>
          <a:p>
            <a:r>
              <a:rPr lang="en-US"/>
              <a:t>A </a:t>
            </a:r>
            <a:r>
              <a:rPr lang="en-US" b="1"/>
              <a:t>Prime attribute</a:t>
            </a:r>
            <a:r>
              <a:rPr lang="en-US"/>
              <a:t> must be a member of </a:t>
            </a:r>
            <a:r>
              <a:rPr lang="en-US" i="1"/>
              <a:t>some</a:t>
            </a:r>
            <a:r>
              <a:rPr lang="en-US"/>
              <a:t> candidate key</a:t>
            </a:r>
          </a:p>
          <a:p>
            <a:r>
              <a:rPr lang="en-US"/>
              <a:t>A </a:t>
            </a:r>
            <a:r>
              <a:rPr lang="en-US" b="1"/>
              <a:t>Nonprime attribute</a:t>
            </a:r>
            <a:r>
              <a:rPr lang="en-US"/>
              <a:t> is not a prime attribute—that is, it is not a member of any candidate key. </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884738" name="Rectangle 2"/>
          <p:cNvSpPr>
            <a:spLocks noGrp="1" noChangeArrowheads="1"/>
          </p:cNvSpPr>
          <p:nvPr>
            <p:ph type="title"/>
          </p:nvPr>
        </p:nvSpPr>
        <p:spPr/>
        <p:txBody>
          <a:bodyPr/>
          <a:lstStyle/>
          <a:p>
            <a:r>
              <a:rPr lang="en-US" dirty="0">
                <a:cs typeface="Times New Roman" pitchFamily="18" charset="0"/>
              </a:rPr>
              <a:t>Second Normal </a:t>
            </a:r>
            <a:r>
              <a:rPr lang="en-US" dirty="0" smtClean="0">
                <a:cs typeface="Times New Roman" pitchFamily="18" charset="0"/>
              </a:rPr>
              <a:t>Form (2NF)</a:t>
            </a:r>
            <a:r>
              <a:rPr lang="en-US" dirty="0" smtClean="0"/>
              <a:t> </a:t>
            </a:r>
            <a:endParaRPr lang="en-US" dirty="0"/>
          </a:p>
        </p:txBody>
      </p:sp>
      <p:sp>
        <p:nvSpPr>
          <p:cNvPr id="884739" name="Rectangle 3"/>
          <p:cNvSpPr>
            <a:spLocks noGrp="1" noChangeArrowheads="1"/>
          </p:cNvSpPr>
          <p:nvPr>
            <p:ph type="body" idx="1"/>
          </p:nvPr>
        </p:nvSpPr>
        <p:spPr/>
        <p:txBody>
          <a:bodyPr/>
          <a:lstStyle/>
          <a:p>
            <a:r>
              <a:rPr lang="en-US" sz="3200" dirty="0" smtClean="0">
                <a:cs typeface="Times New Roman" pitchFamily="18" charset="0"/>
              </a:rPr>
              <a:t>Based on the concept of </a:t>
            </a:r>
            <a:r>
              <a:rPr lang="en-US" sz="3200" b="1" i="1" dirty="0" smtClean="0">
                <a:solidFill>
                  <a:srgbClr val="FF0000"/>
                </a:solidFill>
                <a:cs typeface="Times New Roman" pitchFamily="18" charset="0"/>
              </a:rPr>
              <a:t>full functional dependency.</a:t>
            </a:r>
            <a:endParaRPr lang="en-US" sz="3200" b="1" dirty="0" smtClean="0">
              <a:solidFill>
                <a:srgbClr val="FF0000"/>
              </a:solidFill>
              <a:cs typeface="Times New Roman" pitchFamily="18" charset="0"/>
            </a:endParaRPr>
          </a:p>
          <a:p>
            <a:r>
              <a:rPr lang="en-US" sz="3200" dirty="0" smtClean="0">
                <a:cs typeface="Times New Roman" pitchFamily="18" charset="0"/>
              </a:rPr>
              <a:t>Uses </a:t>
            </a:r>
            <a:r>
              <a:rPr lang="en-US" sz="3200" dirty="0">
                <a:cs typeface="Times New Roman" pitchFamily="18" charset="0"/>
              </a:rPr>
              <a:t>the concepts of FDs, primary key</a:t>
            </a:r>
          </a:p>
          <a:p>
            <a:r>
              <a:rPr lang="en-US" sz="3200" u="sng" dirty="0">
                <a:cs typeface="Times New Roman" pitchFamily="18" charset="0"/>
              </a:rPr>
              <a:t>Definitions:</a:t>
            </a:r>
          </a:p>
          <a:p>
            <a:pPr lvl="1"/>
            <a:r>
              <a:rPr lang="en-US" sz="2800" b="1" dirty="0">
                <a:cs typeface="Times New Roman" pitchFamily="18" charset="0"/>
              </a:rPr>
              <a:t>Prime attribute</a:t>
            </a:r>
            <a:r>
              <a:rPr lang="en-US" sz="2800" dirty="0">
                <a:cs typeface="Times New Roman" pitchFamily="18" charset="0"/>
              </a:rPr>
              <a:t> - attribute that is member of some candidate key K</a:t>
            </a:r>
          </a:p>
          <a:p>
            <a:pPr lvl="1"/>
            <a:r>
              <a:rPr lang="en-US" sz="2800" b="1" dirty="0">
                <a:cs typeface="Times New Roman" pitchFamily="18" charset="0"/>
              </a:rPr>
              <a:t>Full functional dependency</a:t>
            </a:r>
            <a:r>
              <a:rPr lang="en-US" sz="2800" dirty="0">
                <a:cs typeface="Times New Roman" pitchFamily="18" charset="0"/>
              </a:rPr>
              <a:t> - a FD  Y </a:t>
            </a:r>
            <a:r>
              <a:rPr lang="en-US" sz="2800" dirty="0">
                <a:latin typeface="BostonII" charset="0"/>
                <a:cs typeface="Times New Roman" pitchFamily="18" charset="0"/>
                <a:sym typeface="Wingdings" pitchFamily="2" charset="2"/>
              </a:rPr>
              <a:t></a:t>
            </a:r>
            <a:r>
              <a:rPr lang="en-US" sz="2800" dirty="0">
                <a:latin typeface="BostonII" charset="0"/>
                <a:cs typeface="Times New Roman" pitchFamily="18" charset="0"/>
              </a:rPr>
              <a:t> </a:t>
            </a:r>
            <a:r>
              <a:rPr lang="en-US" sz="2800" dirty="0">
                <a:cs typeface="Times New Roman" pitchFamily="18" charset="0"/>
              </a:rPr>
              <a:t>Z where removal of any attribute from Y means the FD does not hold any more</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862210" name="Rectangle 2"/>
          <p:cNvSpPr>
            <a:spLocks noGrp="1" noChangeArrowheads="1"/>
          </p:cNvSpPr>
          <p:nvPr>
            <p:ph type="title"/>
          </p:nvPr>
        </p:nvSpPr>
        <p:spPr/>
        <p:txBody>
          <a:bodyPr/>
          <a:lstStyle/>
          <a:p>
            <a:r>
              <a:rPr lang="en-US">
                <a:cs typeface="Times New Roman" pitchFamily="18" charset="0"/>
              </a:rPr>
              <a:t>Informal Design Guidelines for Relational Databases</a:t>
            </a:r>
            <a:r>
              <a:rPr lang="en-US"/>
              <a:t> </a:t>
            </a:r>
          </a:p>
        </p:txBody>
      </p:sp>
      <p:sp>
        <p:nvSpPr>
          <p:cNvPr id="862211" name="Rectangle 3"/>
          <p:cNvSpPr>
            <a:spLocks noGrp="1" noChangeArrowheads="1"/>
          </p:cNvSpPr>
          <p:nvPr>
            <p:ph type="body" idx="1"/>
          </p:nvPr>
        </p:nvSpPr>
        <p:spPr>
          <a:xfrm>
            <a:off x="285750" y="1522413"/>
            <a:ext cx="8686800" cy="4865687"/>
          </a:xfrm>
        </p:spPr>
        <p:txBody>
          <a:bodyPr/>
          <a:lstStyle/>
          <a:p>
            <a:pPr>
              <a:lnSpc>
                <a:spcPct val="90000"/>
              </a:lnSpc>
            </a:pPr>
            <a:r>
              <a:rPr lang="en-US" sz="2800" dirty="0"/>
              <a:t>R</a:t>
            </a:r>
            <a:r>
              <a:rPr lang="en-US" sz="2800" dirty="0">
                <a:cs typeface="Times New Roman" pitchFamily="18" charset="0"/>
              </a:rPr>
              <a:t>elational database design: The grouping of attributes to form "good" relation schemas</a:t>
            </a:r>
          </a:p>
          <a:p>
            <a:pPr>
              <a:lnSpc>
                <a:spcPct val="90000"/>
              </a:lnSpc>
            </a:pPr>
            <a:r>
              <a:rPr lang="en-US" sz="2800" dirty="0">
                <a:cs typeface="Times New Roman" pitchFamily="18" charset="0"/>
              </a:rPr>
              <a:t>Two levels of relation schemas:</a:t>
            </a:r>
          </a:p>
          <a:p>
            <a:pPr lvl="1">
              <a:lnSpc>
                <a:spcPct val="90000"/>
              </a:lnSpc>
            </a:pPr>
            <a:r>
              <a:rPr lang="en-US" sz="2400" dirty="0">
                <a:cs typeface="Times New Roman" pitchFamily="18" charset="0"/>
              </a:rPr>
              <a:t>The logical "user view" level</a:t>
            </a:r>
          </a:p>
          <a:p>
            <a:pPr lvl="1">
              <a:lnSpc>
                <a:spcPct val="90000"/>
              </a:lnSpc>
            </a:pPr>
            <a:r>
              <a:rPr lang="en-US" sz="2400" dirty="0">
                <a:cs typeface="Times New Roman" pitchFamily="18" charset="0"/>
              </a:rPr>
              <a:t>The storage "base relation" level</a:t>
            </a:r>
          </a:p>
          <a:p>
            <a:pPr>
              <a:lnSpc>
                <a:spcPct val="90000"/>
              </a:lnSpc>
            </a:pPr>
            <a:r>
              <a:rPr lang="en-US" sz="2800" b="1" dirty="0">
                <a:cs typeface="Times New Roman" pitchFamily="18" charset="0"/>
              </a:rPr>
              <a:t>Design is concerned mainly with </a:t>
            </a:r>
            <a:r>
              <a:rPr lang="en-US" sz="2800" b="1" dirty="0">
                <a:solidFill>
                  <a:srgbClr val="FF0000"/>
                </a:solidFill>
                <a:cs typeface="Times New Roman" pitchFamily="18" charset="0"/>
              </a:rPr>
              <a:t>base relations</a:t>
            </a:r>
          </a:p>
          <a:p>
            <a:pPr>
              <a:lnSpc>
                <a:spcPct val="90000"/>
              </a:lnSpc>
            </a:pPr>
            <a:r>
              <a:rPr lang="en-US" sz="2800" dirty="0">
                <a:cs typeface="Times New Roman" pitchFamily="18" charset="0"/>
              </a:rPr>
              <a:t>Criteria for "good" base relations:</a:t>
            </a:r>
          </a:p>
          <a:p>
            <a:pPr lvl="1">
              <a:lnSpc>
                <a:spcPct val="90000"/>
              </a:lnSpc>
            </a:pPr>
            <a:r>
              <a:rPr lang="en-US" sz="2400" dirty="0">
                <a:cs typeface="Times New Roman" pitchFamily="18" charset="0"/>
              </a:rPr>
              <a:t>Discuss informal guidelines for good relational design</a:t>
            </a:r>
          </a:p>
          <a:p>
            <a:pPr lvl="1">
              <a:lnSpc>
                <a:spcPct val="90000"/>
              </a:lnSpc>
            </a:pPr>
            <a:r>
              <a:rPr lang="en-US" sz="2400" dirty="0">
                <a:cs typeface="Times New Roman" pitchFamily="18" charset="0"/>
              </a:rPr>
              <a:t>Discuss formal concepts of functional dependencies and normal forms 1NF 2NF </a:t>
            </a:r>
            <a:r>
              <a:rPr lang="en-US" sz="2400" dirty="0" smtClean="0">
                <a:cs typeface="Times New Roman" pitchFamily="18" charset="0"/>
              </a:rPr>
              <a:t>3NF</a:t>
            </a:r>
            <a:endParaRPr lang="en-US" sz="2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885762" name="Rectangle 2"/>
          <p:cNvSpPr>
            <a:spLocks noGrp="1" noChangeArrowheads="1"/>
          </p:cNvSpPr>
          <p:nvPr>
            <p:ph type="title"/>
          </p:nvPr>
        </p:nvSpPr>
        <p:spPr/>
        <p:txBody>
          <a:bodyPr/>
          <a:lstStyle/>
          <a:p>
            <a:r>
              <a:rPr lang="en-US" dirty="0">
                <a:cs typeface="Times New Roman" pitchFamily="18" charset="0"/>
              </a:rPr>
              <a:t>Examples</a:t>
            </a:r>
            <a:br>
              <a:rPr lang="en-US" dirty="0">
                <a:cs typeface="Times New Roman" pitchFamily="18" charset="0"/>
              </a:rPr>
            </a:br>
            <a:r>
              <a:rPr lang="en-US" dirty="0">
                <a:cs typeface="Times New Roman" pitchFamily="18" charset="0"/>
              </a:rPr>
              <a:t>Second Normal Form</a:t>
            </a:r>
          </a:p>
        </p:txBody>
      </p:sp>
      <p:sp>
        <p:nvSpPr>
          <p:cNvPr id="885763" name="Rectangle 3"/>
          <p:cNvSpPr>
            <a:spLocks noGrp="1" noChangeArrowheads="1"/>
          </p:cNvSpPr>
          <p:nvPr>
            <p:ph type="body" idx="1"/>
          </p:nvPr>
        </p:nvSpPr>
        <p:spPr/>
        <p:txBody>
          <a:bodyPr/>
          <a:lstStyle/>
          <a:p>
            <a:pPr>
              <a:lnSpc>
                <a:spcPct val="80000"/>
              </a:lnSpc>
            </a:pPr>
            <a:r>
              <a:rPr lang="en-US" sz="2500" dirty="0">
                <a:cs typeface="Times New Roman" pitchFamily="18" charset="0"/>
              </a:rPr>
              <a:t>{SSN, PNUMBER} </a:t>
            </a:r>
            <a:r>
              <a:rPr lang="en-US" sz="2500" dirty="0">
                <a:latin typeface="BostonII" charset="0"/>
                <a:cs typeface="Times New Roman" pitchFamily="18" charset="0"/>
                <a:sym typeface="Wingdings" pitchFamily="2" charset="2"/>
              </a:rPr>
              <a:t></a:t>
            </a:r>
            <a:r>
              <a:rPr lang="en-US" sz="2500" dirty="0">
                <a:latin typeface="BostonII" charset="0"/>
                <a:cs typeface="Times New Roman" pitchFamily="18" charset="0"/>
              </a:rPr>
              <a:t> </a:t>
            </a:r>
            <a:r>
              <a:rPr lang="en-US" sz="2500" dirty="0">
                <a:cs typeface="Times New Roman" pitchFamily="18" charset="0"/>
              </a:rPr>
              <a:t>HOURS is a full FD since neither SSN </a:t>
            </a:r>
            <a:r>
              <a:rPr lang="en-US" sz="2500" dirty="0">
                <a:latin typeface="BostonII" charset="0"/>
                <a:cs typeface="Times New Roman" pitchFamily="18" charset="0"/>
                <a:sym typeface="Wingdings" pitchFamily="2" charset="2"/>
              </a:rPr>
              <a:t></a:t>
            </a:r>
            <a:r>
              <a:rPr lang="en-US" sz="2500" dirty="0">
                <a:latin typeface="BostonII" charset="0"/>
                <a:cs typeface="Times New Roman" pitchFamily="18" charset="0"/>
              </a:rPr>
              <a:t> </a:t>
            </a:r>
            <a:r>
              <a:rPr lang="en-US" sz="2500" dirty="0">
                <a:cs typeface="Times New Roman" pitchFamily="18" charset="0"/>
              </a:rPr>
              <a:t>HOURS nor PNUMBER </a:t>
            </a:r>
            <a:r>
              <a:rPr lang="en-US" sz="2500" dirty="0">
                <a:latin typeface="BostonII" charset="0"/>
                <a:cs typeface="Times New Roman" pitchFamily="18" charset="0"/>
                <a:sym typeface="Wingdings" pitchFamily="2" charset="2"/>
              </a:rPr>
              <a:t></a:t>
            </a:r>
            <a:r>
              <a:rPr lang="en-US" sz="2500" dirty="0">
                <a:latin typeface="BostonII" charset="0"/>
                <a:cs typeface="Times New Roman" pitchFamily="18" charset="0"/>
              </a:rPr>
              <a:t> </a:t>
            </a:r>
            <a:r>
              <a:rPr lang="en-US" sz="2500" dirty="0">
                <a:cs typeface="Times New Roman" pitchFamily="18" charset="0"/>
              </a:rPr>
              <a:t>HOURS hold </a:t>
            </a:r>
          </a:p>
          <a:p>
            <a:pPr>
              <a:lnSpc>
                <a:spcPct val="80000"/>
              </a:lnSpc>
            </a:pPr>
            <a:r>
              <a:rPr lang="en-US" sz="2500" dirty="0">
                <a:cs typeface="Times New Roman" pitchFamily="18" charset="0"/>
              </a:rPr>
              <a:t>{SSN, PNUMBER} </a:t>
            </a:r>
            <a:r>
              <a:rPr lang="en-US" sz="2500" dirty="0">
                <a:cs typeface="Times New Roman" pitchFamily="18" charset="0"/>
                <a:sym typeface="Wingdings" pitchFamily="2" charset="2"/>
              </a:rPr>
              <a:t></a:t>
            </a:r>
            <a:r>
              <a:rPr lang="en-US" sz="2500" dirty="0">
                <a:latin typeface="BostonII" charset="0"/>
                <a:cs typeface="Times New Roman" pitchFamily="18" charset="0"/>
              </a:rPr>
              <a:t> </a:t>
            </a:r>
            <a:r>
              <a:rPr lang="en-US" sz="2500" dirty="0">
                <a:cs typeface="Times New Roman" pitchFamily="18" charset="0"/>
              </a:rPr>
              <a:t>ENAME is </a:t>
            </a:r>
            <a:r>
              <a:rPr lang="en-US" sz="2500" i="1" dirty="0">
                <a:cs typeface="Times New Roman" pitchFamily="18" charset="0"/>
              </a:rPr>
              <a:t>not</a:t>
            </a:r>
            <a:r>
              <a:rPr lang="en-US" sz="2500" dirty="0">
                <a:cs typeface="Times New Roman" pitchFamily="18" charset="0"/>
              </a:rPr>
              <a:t>  a full FD (it is called a </a:t>
            </a:r>
            <a:r>
              <a:rPr lang="en-US" sz="2500" b="1" i="1" dirty="0">
                <a:cs typeface="Times New Roman" pitchFamily="18" charset="0"/>
              </a:rPr>
              <a:t>partial dependency</a:t>
            </a:r>
            <a:r>
              <a:rPr lang="en-US" sz="2500" b="1" dirty="0">
                <a:cs typeface="Times New Roman" pitchFamily="18" charset="0"/>
              </a:rPr>
              <a:t> </a:t>
            </a:r>
            <a:r>
              <a:rPr lang="en-US" sz="2500" dirty="0">
                <a:cs typeface="Times New Roman" pitchFamily="18" charset="0"/>
              </a:rPr>
              <a:t>) since SSN </a:t>
            </a:r>
            <a:r>
              <a:rPr lang="en-US" sz="2500" dirty="0">
                <a:latin typeface="BostonII" charset="0"/>
                <a:cs typeface="Times New Roman" pitchFamily="18" charset="0"/>
                <a:sym typeface="Wingdings" pitchFamily="2" charset="2"/>
              </a:rPr>
              <a:t></a:t>
            </a:r>
            <a:r>
              <a:rPr lang="en-US" sz="2500" dirty="0">
                <a:latin typeface="BostonII" charset="0"/>
                <a:cs typeface="Times New Roman" pitchFamily="18" charset="0"/>
              </a:rPr>
              <a:t> </a:t>
            </a:r>
            <a:r>
              <a:rPr lang="en-US" sz="2500" dirty="0">
                <a:cs typeface="Times New Roman" pitchFamily="18" charset="0"/>
              </a:rPr>
              <a:t>ENAME also holds</a:t>
            </a:r>
          </a:p>
          <a:p>
            <a:pPr>
              <a:lnSpc>
                <a:spcPct val="80000"/>
              </a:lnSpc>
            </a:pPr>
            <a:r>
              <a:rPr lang="en-US" sz="2500" b="1" dirty="0">
                <a:solidFill>
                  <a:srgbClr val="0000FF"/>
                </a:solidFill>
                <a:cs typeface="Times New Roman" pitchFamily="18" charset="0"/>
              </a:rPr>
              <a:t>A relation schema R is in second normal form (2NF) if every non-prime attribute A in R is fully functionally dependent on (the primary key) (every key) of R</a:t>
            </a:r>
          </a:p>
          <a:p>
            <a:pPr>
              <a:lnSpc>
                <a:spcPct val="80000"/>
              </a:lnSpc>
            </a:pPr>
            <a:r>
              <a:rPr lang="en-US" sz="2500" dirty="0">
                <a:cs typeface="Times New Roman" pitchFamily="18" charset="0"/>
              </a:rPr>
              <a:t>R can be decomposed into 2NF relations via the process of 2NF normalization</a:t>
            </a:r>
            <a:r>
              <a:rPr lang="en-US" sz="2800" dirty="0"/>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endParaRPr lang="en-US"/>
          </a:p>
          <a:p>
            <a:r>
              <a:rPr lang="en-US"/>
              <a:t>Database Systems</a:t>
            </a:r>
          </a:p>
        </p:txBody>
      </p:sp>
      <p:sp>
        <p:nvSpPr>
          <p:cNvPr id="5" name="Footer Placeholder 3"/>
          <p:cNvSpPr>
            <a:spLocks noGrp="1"/>
          </p:cNvSpPr>
          <p:nvPr>
            <p:ph type="ftr" sz="quarter" idx="11"/>
          </p:nvPr>
        </p:nvSpPr>
        <p:spPr/>
        <p:txBody>
          <a:bodyPr/>
          <a:lstStyle/>
          <a:p>
            <a:endParaRPr lang="en-US"/>
          </a:p>
          <a:p>
            <a:r>
              <a:rPr lang="en-US"/>
              <a:t>Functional Dependency</a:t>
            </a:r>
          </a:p>
        </p:txBody>
      </p:sp>
      <p:pic>
        <p:nvPicPr>
          <p:cNvPr id="886786" name="Picture 2"/>
          <p:cNvPicPr>
            <a:picLocks noChangeAspect="1" noChangeArrowheads="1"/>
          </p:cNvPicPr>
          <p:nvPr/>
        </p:nvPicPr>
        <p:blipFill>
          <a:blip r:embed="rId2"/>
          <a:srcRect b="47769"/>
          <a:stretch>
            <a:fillRect/>
          </a:stretch>
        </p:blipFill>
        <p:spPr bwMode="auto">
          <a:xfrm>
            <a:off x="-19050" y="1600200"/>
            <a:ext cx="9124950" cy="4254500"/>
          </a:xfrm>
          <a:prstGeom prst="rect">
            <a:avLst/>
          </a:prstGeom>
          <a:noFill/>
          <a:ln w="9525">
            <a:noFill/>
            <a:miter lim="800000"/>
            <a:headEnd/>
            <a:tailEnd/>
          </a:ln>
          <a:effectLst/>
        </p:spPr>
      </p:pic>
      <p:sp>
        <p:nvSpPr>
          <p:cNvPr id="886787" name="Rectangle 3"/>
          <p:cNvSpPr>
            <a:spLocks noGrp="1" noChangeArrowheads="1"/>
          </p:cNvSpPr>
          <p:nvPr>
            <p:ph type="title"/>
          </p:nvPr>
        </p:nvSpPr>
        <p:spPr/>
        <p:txBody>
          <a:bodyPr/>
          <a:lstStyle/>
          <a:p>
            <a:r>
              <a:rPr lang="en-US"/>
              <a:t>2NF Example</a:t>
            </a:r>
          </a:p>
        </p:txBody>
      </p:sp>
      <p:sp>
        <p:nvSpPr>
          <p:cNvPr id="6" name="Rectangle 5"/>
          <p:cNvSpPr/>
          <p:nvPr/>
        </p:nvSpPr>
        <p:spPr bwMode="auto">
          <a:xfrm>
            <a:off x="0" y="3644900"/>
            <a:ext cx="9105900" cy="2209800"/>
          </a:xfrm>
          <a:prstGeom prst="rect">
            <a:avLst/>
          </a:prstGeom>
          <a:solidFill>
            <a:schemeClr val="bg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ppt_x"/>
                                          </p:val>
                                        </p:tav>
                                      </p:tavLst>
                                    </p:anim>
                                    <p:anim calcmode="lin" valueType="num">
                                      <p:cBhvr additive="base">
                                        <p:cTn id="7" dur="500"/>
                                        <p:tgtEl>
                                          <p:spTgt spid="6"/>
                                        </p:tgtEl>
                                        <p:attrNameLst>
                                          <p:attrName>ppt_y</p:attrName>
                                        </p:attrNameLst>
                                      </p:cBhvr>
                                      <p:tavLst>
                                        <p:tav tm="0">
                                          <p:val>
                                            <p:strVal val="ppt_y"/>
                                          </p:val>
                                        </p:tav>
                                        <p:tav tm="100000">
                                          <p:val>
                                            <p:strVal val="1+ppt_h/2"/>
                                          </p:val>
                                        </p:tav>
                                      </p:tavLst>
                                    </p:anim>
                                    <p:set>
                                      <p:cBhvr>
                                        <p:cTn id="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2"/>
          <p:cNvSpPr>
            <a:spLocks noGrp="1"/>
          </p:cNvSpPr>
          <p:nvPr>
            <p:ph type="dt" sz="half" idx="10"/>
          </p:nvPr>
        </p:nvSpPr>
        <p:spPr/>
        <p:txBody>
          <a:bodyPr/>
          <a:lstStyle/>
          <a:p>
            <a:endParaRPr lang="en-US"/>
          </a:p>
          <a:p>
            <a:r>
              <a:rPr lang="en-US"/>
              <a:t>Database Systems</a:t>
            </a:r>
          </a:p>
        </p:txBody>
      </p:sp>
      <p:sp>
        <p:nvSpPr>
          <p:cNvPr id="13" name="Footer Placeholder 3"/>
          <p:cNvSpPr>
            <a:spLocks noGrp="1"/>
          </p:cNvSpPr>
          <p:nvPr>
            <p:ph type="ftr" sz="quarter" idx="11"/>
          </p:nvPr>
        </p:nvSpPr>
        <p:spPr/>
        <p:txBody>
          <a:bodyPr/>
          <a:lstStyle/>
          <a:p>
            <a:endParaRPr lang="en-US"/>
          </a:p>
          <a:p>
            <a:r>
              <a:rPr lang="en-US"/>
              <a:t>Functional Dependency</a:t>
            </a:r>
          </a:p>
        </p:txBody>
      </p:sp>
      <p:sp>
        <p:nvSpPr>
          <p:cNvPr id="913410" name="Text Box 2"/>
          <p:cNvSpPr txBox="1">
            <a:spLocks noChangeArrowheads="1"/>
          </p:cNvSpPr>
          <p:nvPr/>
        </p:nvSpPr>
        <p:spPr bwMode="auto">
          <a:xfrm>
            <a:off x="742950" y="1277938"/>
            <a:ext cx="7672388" cy="392112"/>
          </a:xfrm>
          <a:prstGeom prst="rect">
            <a:avLst/>
          </a:prstGeom>
          <a:solidFill>
            <a:srgbClr val="FFFFCC"/>
          </a:solidFill>
          <a:ln w="9525">
            <a:noFill/>
            <a:miter lim="800000"/>
            <a:headEnd/>
            <a:tailEnd/>
          </a:ln>
          <a:effectLst/>
        </p:spPr>
        <p:txBody>
          <a:bodyPr lIns="88727" tIns="44364" rIns="88727" bIns="44364">
            <a:spAutoFit/>
          </a:bodyPr>
          <a:lstStyle/>
          <a:p>
            <a:pPr defTabSz="887413"/>
            <a:r>
              <a:rPr lang="en-US" sz="2000">
                <a:latin typeface="Times New Roman" pitchFamily="18" charset="0"/>
              </a:rPr>
              <a:t>A relation that is not in 2NF</a:t>
            </a:r>
          </a:p>
        </p:txBody>
      </p:sp>
      <p:graphicFrame>
        <p:nvGraphicFramePr>
          <p:cNvPr id="913411" name="Object 3"/>
          <p:cNvGraphicFramePr>
            <a:graphicFrameLocks noChangeAspect="1"/>
          </p:cNvGraphicFramePr>
          <p:nvPr/>
        </p:nvGraphicFramePr>
        <p:xfrm>
          <a:off x="1560513" y="4076700"/>
          <a:ext cx="6629400" cy="3200400"/>
        </p:xfrm>
        <a:graphic>
          <a:graphicData uri="http://schemas.openxmlformats.org/presentationml/2006/ole">
            <mc:AlternateContent xmlns:mc="http://schemas.openxmlformats.org/markup-compatibility/2006">
              <mc:Choice xmlns:v="urn:schemas-microsoft-com:vml" Requires="v">
                <p:oleObj spid="_x0000_s913440" name="Document" r:id="rId3" imgW="6690960" imgH="3227400" progId="Word.Document.8">
                  <p:embed/>
                </p:oleObj>
              </mc:Choice>
              <mc:Fallback>
                <p:oleObj name="Document" r:id="rId3" imgW="6690960" imgH="3227400" progId="Word.Document.8">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0513" y="4076700"/>
                        <a:ext cx="6629400" cy="320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13412" name="Rectangle 4"/>
          <p:cNvSpPr>
            <a:spLocks noChangeArrowheads="1"/>
          </p:cNvSpPr>
          <p:nvPr/>
        </p:nvSpPr>
        <p:spPr bwMode="auto">
          <a:xfrm>
            <a:off x="2297113" y="2111375"/>
            <a:ext cx="1387475" cy="577850"/>
          </a:xfrm>
          <a:prstGeom prst="rect">
            <a:avLst/>
          </a:prstGeom>
          <a:solidFill>
            <a:schemeClr val="bg1"/>
          </a:solidFill>
          <a:ln w="9525">
            <a:solidFill>
              <a:schemeClr val="tx1"/>
            </a:solidFill>
            <a:miter lim="800000"/>
            <a:headEnd/>
            <a:tailEnd/>
          </a:ln>
          <a:effectLst/>
        </p:spPr>
        <p:txBody>
          <a:bodyPr wrap="none" lIns="88727" tIns="44364" rIns="88727" bIns="44364" anchor="ctr"/>
          <a:lstStyle/>
          <a:p>
            <a:pPr algn="ctr" defTabSz="887413"/>
            <a:r>
              <a:rPr lang="en-US" sz="2000" u="sng">
                <a:latin typeface="Arial" pitchFamily="34" charset="0"/>
              </a:rPr>
              <a:t>Student_ID</a:t>
            </a:r>
            <a:endParaRPr lang="en-US" sz="2500">
              <a:latin typeface="Arial" pitchFamily="34" charset="0"/>
            </a:endParaRPr>
          </a:p>
        </p:txBody>
      </p:sp>
      <p:sp>
        <p:nvSpPr>
          <p:cNvPr id="913413" name="Text Box 5"/>
          <p:cNvSpPr txBox="1">
            <a:spLocks noChangeArrowheads="1"/>
          </p:cNvSpPr>
          <p:nvPr/>
        </p:nvSpPr>
        <p:spPr bwMode="auto">
          <a:xfrm>
            <a:off x="2247900" y="1674813"/>
            <a:ext cx="2759075" cy="452437"/>
          </a:xfrm>
          <a:prstGeom prst="rect">
            <a:avLst/>
          </a:prstGeom>
          <a:noFill/>
          <a:ln w="9525">
            <a:noFill/>
            <a:miter lim="800000"/>
            <a:headEnd/>
            <a:tailEnd/>
          </a:ln>
          <a:effectLst/>
        </p:spPr>
        <p:txBody>
          <a:bodyPr lIns="88727" tIns="44364" rIns="88727" bIns="44364">
            <a:spAutoFit/>
          </a:bodyPr>
          <a:lstStyle/>
          <a:p>
            <a:pPr defTabSz="887413">
              <a:spcBef>
                <a:spcPct val="50000"/>
              </a:spcBef>
            </a:pPr>
            <a:r>
              <a:rPr lang="en-US">
                <a:latin typeface="Arial" pitchFamily="34" charset="0"/>
              </a:rPr>
              <a:t>ACTIVITY</a:t>
            </a:r>
            <a:endParaRPr lang="en-US" sz="2500">
              <a:latin typeface="Arial" pitchFamily="34" charset="0"/>
            </a:endParaRPr>
          </a:p>
        </p:txBody>
      </p:sp>
      <p:sp>
        <p:nvSpPr>
          <p:cNvPr id="913414" name="Rectangle 6"/>
          <p:cNvSpPr>
            <a:spLocks noChangeArrowheads="1"/>
          </p:cNvSpPr>
          <p:nvPr/>
        </p:nvSpPr>
        <p:spPr bwMode="auto">
          <a:xfrm>
            <a:off x="3689350" y="2111375"/>
            <a:ext cx="1143000" cy="585788"/>
          </a:xfrm>
          <a:prstGeom prst="rect">
            <a:avLst/>
          </a:prstGeom>
          <a:solidFill>
            <a:schemeClr val="bg1"/>
          </a:solidFill>
          <a:ln w="9525">
            <a:solidFill>
              <a:schemeClr val="tx1"/>
            </a:solidFill>
            <a:miter lim="800000"/>
            <a:headEnd/>
            <a:tailEnd/>
          </a:ln>
          <a:effectLst/>
        </p:spPr>
        <p:txBody>
          <a:bodyPr wrap="none" lIns="88727" tIns="44364" rIns="88727" bIns="44364" anchor="ctr"/>
          <a:lstStyle/>
          <a:p>
            <a:pPr algn="ctr" defTabSz="887413"/>
            <a:r>
              <a:rPr lang="en-US" sz="2000" u="sng">
                <a:latin typeface="Arial" pitchFamily="34" charset="0"/>
              </a:rPr>
              <a:t>Activity</a:t>
            </a:r>
            <a:endParaRPr lang="en-US" sz="2500" u="sng">
              <a:latin typeface="Arial" pitchFamily="34" charset="0"/>
            </a:endParaRPr>
          </a:p>
        </p:txBody>
      </p:sp>
      <p:sp>
        <p:nvSpPr>
          <p:cNvPr id="913415" name="Rectangle 7"/>
          <p:cNvSpPr>
            <a:spLocks noChangeArrowheads="1"/>
          </p:cNvSpPr>
          <p:nvPr/>
        </p:nvSpPr>
        <p:spPr bwMode="auto">
          <a:xfrm>
            <a:off x="4826000" y="2111375"/>
            <a:ext cx="1004888" cy="585788"/>
          </a:xfrm>
          <a:prstGeom prst="rect">
            <a:avLst/>
          </a:prstGeom>
          <a:solidFill>
            <a:schemeClr val="bg1"/>
          </a:solidFill>
          <a:ln w="9525">
            <a:solidFill>
              <a:schemeClr val="tx1"/>
            </a:solidFill>
            <a:miter lim="800000"/>
            <a:headEnd/>
            <a:tailEnd/>
          </a:ln>
          <a:effectLst/>
        </p:spPr>
        <p:txBody>
          <a:bodyPr wrap="none" lIns="88727" tIns="44364" rIns="88727" bIns="44364" anchor="ctr"/>
          <a:lstStyle/>
          <a:p>
            <a:pPr algn="ctr" defTabSz="887413"/>
            <a:r>
              <a:rPr lang="en-US" sz="2000">
                <a:latin typeface="Arial" pitchFamily="34" charset="0"/>
              </a:rPr>
              <a:t>Fee</a:t>
            </a:r>
            <a:endParaRPr lang="en-US" sz="2500">
              <a:latin typeface="Arial" pitchFamily="34" charset="0"/>
            </a:endParaRPr>
          </a:p>
        </p:txBody>
      </p:sp>
      <p:sp>
        <p:nvSpPr>
          <p:cNvPr id="913416" name="Text Box 8"/>
          <p:cNvSpPr txBox="1">
            <a:spLocks noChangeArrowheads="1"/>
          </p:cNvSpPr>
          <p:nvPr/>
        </p:nvSpPr>
        <p:spPr bwMode="auto">
          <a:xfrm>
            <a:off x="1262063" y="3565525"/>
            <a:ext cx="6586537" cy="452438"/>
          </a:xfrm>
          <a:prstGeom prst="rect">
            <a:avLst/>
          </a:prstGeom>
          <a:noFill/>
          <a:ln w="9525">
            <a:noFill/>
            <a:miter lim="800000"/>
            <a:headEnd/>
            <a:tailEnd/>
          </a:ln>
          <a:effectLst/>
        </p:spPr>
        <p:txBody>
          <a:bodyPr lIns="88727" tIns="44364" rIns="88727" bIns="44364">
            <a:spAutoFit/>
          </a:bodyPr>
          <a:lstStyle/>
          <a:p>
            <a:pPr algn="ctr" defTabSz="887413">
              <a:spcBef>
                <a:spcPct val="50000"/>
              </a:spcBef>
            </a:pPr>
            <a:r>
              <a:rPr lang="en-US">
                <a:latin typeface="Arial" pitchFamily="34" charset="0"/>
              </a:rPr>
              <a:t>Fee is determined by Activity</a:t>
            </a:r>
            <a:endParaRPr lang="en-US" sz="2500">
              <a:latin typeface="Arial" pitchFamily="34" charset="0"/>
            </a:endParaRPr>
          </a:p>
        </p:txBody>
      </p:sp>
      <p:cxnSp>
        <p:nvCxnSpPr>
          <p:cNvPr id="913417" name="AutoShape 9"/>
          <p:cNvCxnSpPr>
            <a:cxnSpLocks noChangeShapeType="1"/>
            <a:stCxn id="913414" idx="2"/>
            <a:endCxn id="913415" idx="2"/>
          </p:cNvCxnSpPr>
          <p:nvPr/>
        </p:nvCxnSpPr>
        <p:spPr bwMode="auto">
          <a:xfrm rot="16200000" flipH="1">
            <a:off x="4814888" y="2171700"/>
            <a:ext cx="1587" cy="1071563"/>
          </a:xfrm>
          <a:prstGeom prst="bentConnector3">
            <a:avLst>
              <a:gd name="adj1" fmla="val 14400000"/>
            </a:avLst>
          </a:prstGeom>
          <a:noFill/>
          <a:ln w="19050">
            <a:solidFill>
              <a:schemeClr val="tx1"/>
            </a:solidFill>
            <a:miter lim="800000"/>
            <a:headEnd/>
            <a:tailEnd type="triangle" w="med" len="med"/>
          </a:ln>
          <a:effectLst/>
        </p:spPr>
      </p:cxnSp>
      <p:sp>
        <p:nvSpPr>
          <p:cNvPr id="913418" name="Text Box 10"/>
          <p:cNvSpPr txBox="1">
            <a:spLocks noChangeArrowheads="1"/>
          </p:cNvSpPr>
          <p:nvPr/>
        </p:nvSpPr>
        <p:spPr bwMode="auto">
          <a:xfrm>
            <a:off x="5961063" y="1844675"/>
            <a:ext cx="3144837" cy="847725"/>
          </a:xfrm>
          <a:prstGeom prst="rect">
            <a:avLst/>
          </a:prstGeom>
          <a:noFill/>
          <a:ln w="9525">
            <a:noFill/>
            <a:miter lim="800000"/>
            <a:headEnd/>
            <a:tailEnd/>
          </a:ln>
          <a:effectLst/>
        </p:spPr>
        <p:txBody>
          <a:bodyPr lIns="88727" tIns="44364" rIns="88727" bIns="44364">
            <a:spAutoFit/>
          </a:bodyPr>
          <a:lstStyle/>
          <a:p>
            <a:pPr defTabSz="887413">
              <a:spcBef>
                <a:spcPct val="50000"/>
              </a:spcBef>
            </a:pPr>
            <a:r>
              <a:rPr lang="en-US" sz="2000">
                <a:latin typeface="Arial" pitchFamily="34" charset="0"/>
              </a:rPr>
              <a:t>Key: Student_ID, Activity</a:t>
            </a:r>
          </a:p>
          <a:p>
            <a:pPr defTabSz="887413">
              <a:spcBef>
                <a:spcPct val="50000"/>
              </a:spcBef>
            </a:pPr>
            <a:r>
              <a:rPr lang="en-US" sz="2000">
                <a:latin typeface="Arial" pitchFamily="34" charset="0"/>
              </a:rPr>
              <a:t>Activity </a:t>
            </a:r>
            <a:r>
              <a:rPr lang="en-US" sz="2000">
                <a:latin typeface="Arial" pitchFamily="34" charset="0"/>
                <a:sym typeface="Symbol" pitchFamily="18" charset="2"/>
              </a:rPr>
              <a:t> Fee</a:t>
            </a:r>
            <a:endParaRPr lang="en-US" sz="2500">
              <a:latin typeface="Arial" pitchFamily="34" charset="0"/>
            </a:endParaRPr>
          </a:p>
        </p:txBody>
      </p:sp>
      <p:sp>
        <p:nvSpPr>
          <p:cNvPr id="913419" name="Rectangle 11"/>
          <p:cNvSpPr>
            <a:spLocks noGrp="1" noChangeArrowheads="1"/>
          </p:cNvSpPr>
          <p:nvPr>
            <p:ph type="title"/>
          </p:nvPr>
        </p:nvSpPr>
        <p:spPr>
          <a:xfrm>
            <a:off x="379413" y="227013"/>
            <a:ext cx="7740650" cy="1139825"/>
          </a:xfrm>
        </p:spPr>
        <p:txBody>
          <a:bodyPr/>
          <a:lstStyle/>
          <a:p>
            <a:r>
              <a:rPr lang="en-US"/>
              <a:t>2NF Example 2</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2"/>
          <p:cNvSpPr>
            <a:spLocks noGrp="1"/>
          </p:cNvSpPr>
          <p:nvPr>
            <p:ph type="dt" sz="half" idx="10"/>
          </p:nvPr>
        </p:nvSpPr>
        <p:spPr/>
        <p:txBody>
          <a:bodyPr/>
          <a:lstStyle/>
          <a:p>
            <a:endParaRPr lang="en-US"/>
          </a:p>
          <a:p>
            <a:r>
              <a:rPr lang="en-US"/>
              <a:t>Database Systems</a:t>
            </a:r>
          </a:p>
        </p:txBody>
      </p:sp>
      <p:sp>
        <p:nvSpPr>
          <p:cNvPr id="16" name="Footer Placeholder 3"/>
          <p:cNvSpPr>
            <a:spLocks noGrp="1"/>
          </p:cNvSpPr>
          <p:nvPr>
            <p:ph type="ftr" sz="quarter" idx="11"/>
          </p:nvPr>
        </p:nvSpPr>
        <p:spPr/>
        <p:txBody>
          <a:bodyPr/>
          <a:lstStyle/>
          <a:p>
            <a:endParaRPr lang="en-US"/>
          </a:p>
          <a:p>
            <a:r>
              <a:rPr lang="en-US"/>
              <a:t>Functional Dependency</a:t>
            </a:r>
          </a:p>
        </p:txBody>
      </p:sp>
      <p:sp>
        <p:nvSpPr>
          <p:cNvPr id="914434" name="Text Box 2"/>
          <p:cNvSpPr txBox="1">
            <a:spLocks noChangeArrowheads="1"/>
          </p:cNvSpPr>
          <p:nvPr/>
        </p:nvSpPr>
        <p:spPr bwMode="auto">
          <a:xfrm>
            <a:off x="769938" y="1303338"/>
            <a:ext cx="7681912" cy="392112"/>
          </a:xfrm>
          <a:prstGeom prst="rect">
            <a:avLst/>
          </a:prstGeom>
          <a:solidFill>
            <a:srgbClr val="FFFFCC"/>
          </a:solidFill>
          <a:ln w="9525">
            <a:noFill/>
            <a:miter lim="800000"/>
            <a:headEnd/>
            <a:tailEnd/>
          </a:ln>
          <a:effectLst/>
        </p:spPr>
        <p:txBody>
          <a:bodyPr lIns="88727" tIns="44364" rIns="88727" bIns="44364">
            <a:spAutoFit/>
          </a:bodyPr>
          <a:lstStyle/>
          <a:p>
            <a:pPr defTabSz="887413"/>
            <a:r>
              <a:rPr lang="en-US" sz="2000">
                <a:latin typeface="Times New Roman" pitchFamily="18" charset="0"/>
              </a:rPr>
              <a:t>Divide the relation into two relations that now meet 2NF</a:t>
            </a:r>
          </a:p>
        </p:txBody>
      </p:sp>
      <p:graphicFrame>
        <p:nvGraphicFramePr>
          <p:cNvPr id="914435" name="Object 3"/>
          <p:cNvGraphicFramePr>
            <a:graphicFrameLocks noChangeAspect="1"/>
          </p:cNvGraphicFramePr>
          <p:nvPr/>
        </p:nvGraphicFramePr>
        <p:xfrm>
          <a:off x="620713" y="4208463"/>
          <a:ext cx="3746500" cy="1865312"/>
        </p:xfrm>
        <a:graphic>
          <a:graphicData uri="http://schemas.openxmlformats.org/presentationml/2006/ole">
            <mc:AlternateContent xmlns:mc="http://schemas.openxmlformats.org/markup-compatibility/2006">
              <mc:Choice xmlns:v="urn:schemas-microsoft-com:vml" Requires="v">
                <p:oleObj spid="_x0000_s914499" name="Document" r:id="rId3" imgW="3787920" imgH="1884960" progId="Word.Document.8">
                  <p:embed/>
                </p:oleObj>
              </mc:Choice>
              <mc:Fallback>
                <p:oleObj name="Document" r:id="rId3" imgW="3787920" imgH="1884960" progId="Word.Document.8">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0713" y="4208463"/>
                        <a:ext cx="3746500" cy="1865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14436" name="Rectangle 4"/>
          <p:cNvSpPr>
            <a:spLocks noChangeArrowheads="1"/>
          </p:cNvSpPr>
          <p:nvPr/>
        </p:nvSpPr>
        <p:spPr bwMode="auto">
          <a:xfrm>
            <a:off x="2932113" y="2166938"/>
            <a:ext cx="1389062" cy="473075"/>
          </a:xfrm>
          <a:prstGeom prst="rect">
            <a:avLst/>
          </a:prstGeom>
          <a:noFill/>
          <a:ln w="9525">
            <a:solidFill>
              <a:schemeClr val="tx1"/>
            </a:solidFill>
            <a:miter lim="800000"/>
            <a:headEnd/>
            <a:tailEnd/>
          </a:ln>
          <a:effectLst/>
        </p:spPr>
        <p:txBody>
          <a:bodyPr wrap="none" lIns="88727" tIns="44364" rIns="88727" bIns="44364" anchor="ctr"/>
          <a:lstStyle/>
          <a:p>
            <a:pPr algn="ctr" defTabSz="887413"/>
            <a:r>
              <a:rPr lang="en-US" sz="2000" u="sng">
                <a:latin typeface="Arial" pitchFamily="34" charset="0"/>
              </a:rPr>
              <a:t>Student_ID</a:t>
            </a:r>
            <a:endParaRPr lang="en-US" sz="2500">
              <a:latin typeface="Arial" pitchFamily="34" charset="0"/>
            </a:endParaRPr>
          </a:p>
        </p:txBody>
      </p:sp>
      <p:sp>
        <p:nvSpPr>
          <p:cNvPr id="914437" name="Text Box 5"/>
          <p:cNvSpPr txBox="1">
            <a:spLocks noChangeArrowheads="1"/>
          </p:cNvSpPr>
          <p:nvPr/>
        </p:nvSpPr>
        <p:spPr bwMode="auto">
          <a:xfrm>
            <a:off x="2832100" y="1811338"/>
            <a:ext cx="3548063" cy="392112"/>
          </a:xfrm>
          <a:prstGeom prst="rect">
            <a:avLst/>
          </a:prstGeom>
          <a:noFill/>
          <a:ln w="9525">
            <a:noFill/>
            <a:miter lim="800000"/>
            <a:headEnd/>
            <a:tailEnd/>
          </a:ln>
          <a:effectLst/>
        </p:spPr>
        <p:txBody>
          <a:bodyPr lIns="88727" tIns="44364" rIns="88727" bIns="44364">
            <a:spAutoFit/>
          </a:bodyPr>
          <a:lstStyle/>
          <a:p>
            <a:pPr defTabSz="887413">
              <a:spcBef>
                <a:spcPct val="50000"/>
              </a:spcBef>
            </a:pPr>
            <a:r>
              <a:rPr lang="en-US" sz="2000" b="1">
                <a:latin typeface="Arial" pitchFamily="34" charset="0"/>
              </a:rPr>
              <a:t>STUDENT_ACTIVITY</a:t>
            </a:r>
          </a:p>
        </p:txBody>
      </p:sp>
      <p:sp>
        <p:nvSpPr>
          <p:cNvPr id="914438" name="Rectangle 6"/>
          <p:cNvSpPr>
            <a:spLocks noChangeArrowheads="1"/>
          </p:cNvSpPr>
          <p:nvPr/>
        </p:nvSpPr>
        <p:spPr bwMode="auto">
          <a:xfrm>
            <a:off x="4325938" y="2165350"/>
            <a:ext cx="1143000" cy="473075"/>
          </a:xfrm>
          <a:prstGeom prst="rect">
            <a:avLst/>
          </a:prstGeom>
          <a:noFill/>
          <a:ln w="9525">
            <a:solidFill>
              <a:schemeClr val="tx1"/>
            </a:solidFill>
            <a:miter lim="800000"/>
            <a:headEnd/>
            <a:tailEnd/>
          </a:ln>
          <a:effectLst/>
        </p:spPr>
        <p:txBody>
          <a:bodyPr wrap="none" lIns="88727" tIns="44364" rIns="88727" bIns="44364" anchor="ctr"/>
          <a:lstStyle/>
          <a:p>
            <a:pPr defTabSz="887413"/>
            <a:r>
              <a:rPr lang="en-US" sz="2000" u="sng">
                <a:latin typeface="Arial" pitchFamily="34" charset="0"/>
              </a:rPr>
              <a:t>Activity</a:t>
            </a:r>
            <a:endParaRPr lang="en-US" sz="2500">
              <a:latin typeface="Arial" pitchFamily="34" charset="0"/>
            </a:endParaRPr>
          </a:p>
        </p:txBody>
      </p:sp>
      <p:sp>
        <p:nvSpPr>
          <p:cNvPr id="914439" name="Text Box 7"/>
          <p:cNvSpPr txBox="1">
            <a:spLocks noChangeArrowheads="1"/>
          </p:cNvSpPr>
          <p:nvPr/>
        </p:nvSpPr>
        <p:spPr bwMode="auto">
          <a:xfrm>
            <a:off x="2838450" y="3157538"/>
            <a:ext cx="2757488" cy="392112"/>
          </a:xfrm>
          <a:prstGeom prst="rect">
            <a:avLst/>
          </a:prstGeom>
          <a:noFill/>
          <a:ln w="9525">
            <a:noFill/>
            <a:miter lim="800000"/>
            <a:headEnd/>
            <a:tailEnd/>
          </a:ln>
          <a:effectLst/>
        </p:spPr>
        <p:txBody>
          <a:bodyPr lIns="88727" tIns="44364" rIns="88727" bIns="44364">
            <a:spAutoFit/>
          </a:bodyPr>
          <a:lstStyle/>
          <a:p>
            <a:pPr defTabSz="887413">
              <a:spcBef>
                <a:spcPct val="50000"/>
              </a:spcBef>
            </a:pPr>
            <a:r>
              <a:rPr lang="en-US" sz="2000" b="1">
                <a:latin typeface="Arial" pitchFamily="34" charset="0"/>
              </a:rPr>
              <a:t>ACTIVITY_COST</a:t>
            </a:r>
          </a:p>
        </p:txBody>
      </p:sp>
      <p:sp>
        <p:nvSpPr>
          <p:cNvPr id="914440" name="Rectangle 8"/>
          <p:cNvSpPr>
            <a:spLocks noChangeArrowheads="1"/>
          </p:cNvSpPr>
          <p:nvPr/>
        </p:nvSpPr>
        <p:spPr bwMode="auto">
          <a:xfrm>
            <a:off x="2949575" y="3490913"/>
            <a:ext cx="1143000" cy="441325"/>
          </a:xfrm>
          <a:prstGeom prst="rect">
            <a:avLst/>
          </a:prstGeom>
          <a:noFill/>
          <a:ln w="9525">
            <a:solidFill>
              <a:schemeClr val="tx1"/>
            </a:solidFill>
            <a:miter lim="800000"/>
            <a:headEnd/>
            <a:tailEnd/>
          </a:ln>
          <a:effectLst/>
        </p:spPr>
        <p:txBody>
          <a:bodyPr wrap="none" lIns="88727" tIns="44364" rIns="88727" bIns="44364" anchor="ctr"/>
          <a:lstStyle/>
          <a:p>
            <a:pPr defTabSz="887413"/>
            <a:r>
              <a:rPr lang="en-US" sz="2000" u="sng">
                <a:latin typeface="Arial" pitchFamily="34" charset="0"/>
              </a:rPr>
              <a:t>Activity</a:t>
            </a:r>
            <a:endParaRPr lang="en-US" sz="2500" u="sng">
              <a:latin typeface="Arial" pitchFamily="34" charset="0"/>
            </a:endParaRPr>
          </a:p>
        </p:txBody>
      </p:sp>
      <p:sp>
        <p:nvSpPr>
          <p:cNvPr id="914441" name="Rectangle 9"/>
          <p:cNvSpPr>
            <a:spLocks noChangeArrowheads="1"/>
          </p:cNvSpPr>
          <p:nvPr/>
        </p:nvSpPr>
        <p:spPr bwMode="auto">
          <a:xfrm>
            <a:off x="4110038" y="3489325"/>
            <a:ext cx="1004887" cy="441325"/>
          </a:xfrm>
          <a:prstGeom prst="rect">
            <a:avLst/>
          </a:prstGeom>
          <a:solidFill>
            <a:schemeClr val="bg1"/>
          </a:solidFill>
          <a:ln w="9525">
            <a:solidFill>
              <a:schemeClr val="tx1"/>
            </a:solidFill>
            <a:miter lim="800000"/>
            <a:headEnd/>
            <a:tailEnd/>
          </a:ln>
          <a:effectLst/>
        </p:spPr>
        <p:txBody>
          <a:bodyPr wrap="none" lIns="88727" tIns="44364" rIns="88727" bIns="44364" anchor="ctr"/>
          <a:lstStyle/>
          <a:p>
            <a:pPr defTabSz="887413"/>
            <a:r>
              <a:rPr lang="en-US" sz="2000">
                <a:latin typeface="Arial" pitchFamily="34" charset="0"/>
              </a:rPr>
              <a:t>Fee</a:t>
            </a:r>
            <a:endParaRPr lang="en-US" sz="2500">
              <a:latin typeface="Arial" pitchFamily="34" charset="0"/>
            </a:endParaRPr>
          </a:p>
        </p:txBody>
      </p:sp>
      <p:graphicFrame>
        <p:nvGraphicFramePr>
          <p:cNvPr id="914442" name="Object 10"/>
          <p:cNvGraphicFramePr>
            <a:graphicFrameLocks noChangeAspect="1"/>
          </p:cNvGraphicFramePr>
          <p:nvPr/>
        </p:nvGraphicFramePr>
        <p:xfrm>
          <a:off x="4556125" y="4537075"/>
          <a:ext cx="4224338" cy="1811338"/>
        </p:xfrm>
        <a:graphic>
          <a:graphicData uri="http://schemas.openxmlformats.org/presentationml/2006/ole">
            <mc:AlternateContent xmlns:mc="http://schemas.openxmlformats.org/markup-compatibility/2006">
              <mc:Choice xmlns:v="urn:schemas-microsoft-com:vml" Requires="v">
                <p:oleObj spid="_x0000_s914500" name="Document" r:id="rId5" imgW="4245480" imgH="1819440" progId="Word.Document.8">
                  <p:embed/>
                </p:oleObj>
              </mc:Choice>
              <mc:Fallback>
                <p:oleObj name="Document" r:id="rId5" imgW="4245480" imgH="1819440" progId="Word.Document.8">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56125" y="4537075"/>
                        <a:ext cx="4224338" cy="1811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14443" name="Text Box 11"/>
          <p:cNvSpPr txBox="1">
            <a:spLocks noChangeArrowheads="1"/>
          </p:cNvSpPr>
          <p:nvPr/>
        </p:nvSpPr>
        <p:spPr bwMode="auto">
          <a:xfrm>
            <a:off x="5589588" y="2073275"/>
            <a:ext cx="3506787" cy="392113"/>
          </a:xfrm>
          <a:prstGeom prst="rect">
            <a:avLst/>
          </a:prstGeom>
          <a:noFill/>
          <a:ln w="9525">
            <a:noFill/>
            <a:miter lim="800000"/>
            <a:headEnd/>
            <a:tailEnd/>
          </a:ln>
          <a:effectLst/>
        </p:spPr>
        <p:txBody>
          <a:bodyPr lIns="88727" tIns="44364" rIns="88727" bIns="44364">
            <a:spAutoFit/>
          </a:bodyPr>
          <a:lstStyle/>
          <a:p>
            <a:pPr defTabSz="887413">
              <a:spcBef>
                <a:spcPct val="50000"/>
              </a:spcBef>
            </a:pPr>
            <a:r>
              <a:rPr lang="en-US" sz="2000">
                <a:latin typeface="Arial" pitchFamily="34" charset="0"/>
              </a:rPr>
              <a:t>Key: Student_ID and Activity</a:t>
            </a:r>
          </a:p>
        </p:txBody>
      </p:sp>
      <p:sp>
        <p:nvSpPr>
          <p:cNvPr id="914444" name="Text Box 12"/>
          <p:cNvSpPr txBox="1">
            <a:spLocks noChangeArrowheads="1"/>
          </p:cNvSpPr>
          <p:nvPr/>
        </p:nvSpPr>
        <p:spPr bwMode="auto">
          <a:xfrm>
            <a:off x="5653088" y="3076575"/>
            <a:ext cx="2154237" cy="847725"/>
          </a:xfrm>
          <a:prstGeom prst="rect">
            <a:avLst/>
          </a:prstGeom>
          <a:noFill/>
          <a:ln w="9525">
            <a:noFill/>
            <a:miter lim="800000"/>
            <a:headEnd/>
            <a:tailEnd/>
          </a:ln>
          <a:effectLst/>
        </p:spPr>
        <p:txBody>
          <a:bodyPr lIns="88727" tIns="44364" rIns="88727" bIns="44364">
            <a:spAutoFit/>
          </a:bodyPr>
          <a:lstStyle/>
          <a:p>
            <a:pPr defTabSz="887413">
              <a:spcBef>
                <a:spcPct val="50000"/>
              </a:spcBef>
            </a:pPr>
            <a:r>
              <a:rPr lang="en-US" sz="2000">
                <a:latin typeface="Arial" pitchFamily="34" charset="0"/>
              </a:rPr>
              <a:t>Key: Activity</a:t>
            </a:r>
          </a:p>
          <a:p>
            <a:pPr defTabSz="887413">
              <a:spcBef>
                <a:spcPct val="50000"/>
              </a:spcBef>
            </a:pPr>
            <a:r>
              <a:rPr lang="en-US" sz="2000">
                <a:latin typeface="Arial" pitchFamily="34" charset="0"/>
              </a:rPr>
              <a:t>Activity </a:t>
            </a:r>
            <a:r>
              <a:rPr lang="en-US" sz="2000">
                <a:latin typeface="Arial" pitchFamily="34" charset="0"/>
                <a:sym typeface="Symbol" pitchFamily="18" charset="2"/>
              </a:rPr>
              <a:t> Fee</a:t>
            </a:r>
            <a:endParaRPr lang="en-US" sz="2000">
              <a:latin typeface="Arial" pitchFamily="34" charset="0"/>
            </a:endParaRPr>
          </a:p>
        </p:txBody>
      </p:sp>
      <p:cxnSp>
        <p:nvCxnSpPr>
          <p:cNvPr id="914445" name="AutoShape 13"/>
          <p:cNvCxnSpPr>
            <a:cxnSpLocks noChangeShapeType="1"/>
            <a:stCxn id="914438" idx="2"/>
            <a:endCxn id="914440" idx="1"/>
          </p:cNvCxnSpPr>
          <p:nvPr/>
        </p:nvCxnSpPr>
        <p:spPr bwMode="auto">
          <a:xfrm rot="5400000">
            <a:off x="3401218" y="2209007"/>
            <a:ext cx="1077913" cy="1955800"/>
          </a:xfrm>
          <a:prstGeom prst="bentConnector4">
            <a:avLst>
              <a:gd name="adj1" fmla="val 39616"/>
              <a:gd name="adj2" fmla="val 111690"/>
            </a:avLst>
          </a:prstGeom>
          <a:noFill/>
          <a:ln w="19050">
            <a:solidFill>
              <a:schemeClr val="tx1"/>
            </a:solidFill>
            <a:miter lim="800000"/>
            <a:headEnd/>
            <a:tailEnd type="triangle" w="med" len="med"/>
          </a:ln>
          <a:effectLst/>
        </p:spPr>
      </p:cxnSp>
      <p:sp>
        <p:nvSpPr>
          <p:cNvPr id="914446" name="Rectangle 14"/>
          <p:cNvSpPr>
            <a:spLocks noGrp="1" noChangeArrowheads="1"/>
          </p:cNvSpPr>
          <p:nvPr>
            <p:ph type="title"/>
          </p:nvPr>
        </p:nvSpPr>
        <p:spPr/>
        <p:txBody>
          <a:bodyPr/>
          <a:lstStyle/>
          <a:p>
            <a:r>
              <a:rPr lang="en-US"/>
              <a:t>2NF Example 2 (cont.)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888834" name="Rectangle 2"/>
          <p:cNvSpPr>
            <a:spLocks noGrp="1" noChangeArrowheads="1"/>
          </p:cNvSpPr>
          <p:nvPr>
            <p:ph type="title"/>
          </p:nvPr>
        </p:nvSpPr>
        <p:spPr/>
        <p:txBody>
          <a:bodyPr/>
          <a:lstStyle/>
          <a:p>
            <a:r>
              <a:rPr lang="en-US" dirty="0">
                <a:cs typeface="Times New Roman" pitchFamily="18" charset="0"/>
              </a:rPr>
              <a:t>Third Normal </a:t>
            </a:r>
            <a:r>
              <a:rPr lang="en-US" dirty="0" smtClean="0">
                <a:cs typeface="Times New Roman" pitchFamily="18" charset="0"/>
              </a:rPr>
              <a:t>Form (3NF)</a:t>
            </a:r>
            <a:r>
              <a:rPr lang="en-US" dirty="0" smtClean="0"/>
              <a:t> </a:t>
            </a:r>
            <a:endParaRPr lang="en-US" dirty="0"/>
          </a:p>
        </p:txBody>
      </p:sp>
      <p:sp>
        <p:nvSpPr>
          <p:cNvPr id="888835" name="Rectangle 3"/>
          <p:cNvSpPr>
            <a:spLocks noGrp="1" noChangeArrowheads="1"/>
          </p:cNvSpPr>
          <p:nvPr>
            <p:ph type="body" idx="1"/>
          </p:nvPr>
        </p:nvSpPr>
        <p:spPr/>
        <p:txBody>
          <a:bodyPr/>
          <a:lstStyle/>
          <a:p>
            <a:pPr>
              <a:lnSpc>
                <a:spcPct val="90000"/>
              </a:lnSpc>
            </a:pPr>
            <a:r>
              <a:rPr lang="en-US" sz="2800" dirty="0">
                <a:cs typeface="Times New Roman" pitchFamily="18" charset="0"/>
              </a:rPr>
              <a:t>Definition</a:t>
            </a:r>
          </a:p>
          <a:p>
            <a:pPr lvl="1">
              <a:lnSpc>
                <a:spcPct val="90000"/>
              </a:lnSpc>
            </a:pPr>
            <a:r>
              <a:rPr lang="en-US" sz="2400" b="1" dirty="0">
                <a:solidFill>
                  <a:srgbClr val="FF0000"/>
                </a:solidFill>
                <a:cs typeface="Times New Roman" pitchFamily="18" charset="0"/>
              </a:rPr>
              <a:t>Transitive functional dependency</a:t>
            </a:r>
            <a:r>
              <a:rPr lang="en-US" sz="2400" dirty="0">
                <a:solidFill>
                  <a:srgbClr val="FF0000"/>
                </a:solidFill>
                <a:cs typeface="Times New Roman" pitchFamily="18" charset="0"/>
              </a:rPr>
              <a:t> </a:t>
            </a:r>
            <a:r>
              <a:rPr lang="en-US" sz="2400" dirty="0">
                <a:cs typeface="Times New Roman" pitchFamily="18" charset="0"/>
              </a:rPr>
              <a:t>– if there a set of attribute Y that are neither a primary or candidate key and both X </a:t>
            </a:r>
            <a:r>
              <a:rPr lang="en-US" sz="2400" dirty="0">
                <a:latin typeface="BostonII" charset="0"/>
                <a:cs typeface="Times New Roman" pitchFamily="18" charset="0"/>
                <a:sym typeface="Wingdings" pitchFamily="2" charset="2"/>
              </a:rPr>
              <a:t></a:t>
            </a:r>
            <a:r>
              <a:rPr lang="en-US" sz="2400" dirty="0">
                <a:latin typeface="BostonII" charset="0"/>
                <a:cs typeface="Times New Roman" pitchFamily="18" charset="0"/>
              </a:rPr>
              <a:t> </a:t>
            </a:r>
            <a:r>
              <a:rPr lang="en-US" sz="2400" dirty="0">
                <a:cs typeface="Times New Roman" pitchFamily="18" charset="0"/>
              </a:rPr>
              <a:t>Y  and Y </a:t>
            </a:r>
            <a:r>
              <a:rPr lang="en-US" sz="2400" dirty="0">
                <a:latin typeface="BostonII" charset="0"/>
                <a:cs typeface="Times New Roman" pitchFamily="18" charset="0"/>
                <a:sym typeface="Wingdings" pitchFamily="2" charset="2"/>
              </a:rPr>
              <a:t></a:t>
            </a:r>
            <a:r>
              <a:rPr lang="en-US" sz="2400" dirty="0">
                <a:latin typeface="BostonII" charset="0"/>
                <a:cs typeface="Times New Roman" pitchFamily="18" charset="0"/>
              </a:rPr>
              <a:t> Z</a:t>
            </a:r>
            <a:r>
              <a:rPr lang="en-US" sz="2400" dirty="0">
                <a:cs typeface="Times New Roman" pitchFamily="18" charset="0"/>
              </a:rPr>
              <a:t> holds. </a:t>
            </a:r>
          </a:p>
          <a:p>
            <a:pPr>
              <a:lnSpc>
                <a:spcPct val="90000"/>
              </a:lnSpc>
            </a:pPr>
            <a:r>
              <a:rPr lang="en-US" sz="2800" dirty="0">
                <a:cs typeface="Times New Roman" pitchFamily="18" charset="0"/>
              </a:rPr>
              <a:t>Examples</a:t>
            </a:r>
            <a:r>
              <a:rPr lang="en-US" sz="2800" u="sng" dirty="0">
                <a:cs typeface="Times New Roman" pitchFamily="18" charset="0"/>
              </a:rPr>
              <a:t>:</a:t>
            </a:r>
          </a:p>
          <a:p>
            <a:pPr lvl="1">
              <a:lnSpc>
                <a:spcPct val="90000"/>
              </a:lnSpc>
            </a:pPr>
            <a:r>
              <a:rPr lang="en-US" sz="2400" dirty="0">
                <a:cs typeface="Times New Roman" pitchFamily="18" charset="0"/>
              </a:rPr>
              <a:t>SSN </a:t>
            </a:r>
            <a:r>
              <a:rPr lang="en-US" sz="2400" dirty="0">
                <a:latin typeface="BostonII" charset="0"/>
                <a:cs typeface="Times New Roman" pitchFamily="18" charset="0"/>
                <a:sym typeface="Wingdings" pitchFamily="2" charset="2"/>
              </a:rPr>
              <a:t></a:t>
            </a:r>
            <a:r>
              <a:rPr lang="en-US" sz="2400" dirty="0">
                <a:latin typeface="BostonII" charset="0"/>
                <a:cs typeface="Times New Roman" pitchFamily="18" charset="0"/>
              </a:rPr>
              <a:t> </a:t>
            </a:r>
            <a:r>
              <a:rPr lang="en-US" sz="2400" dirty="0">
                <a:cs typeface="Times New Roman" pitchFamily="18" charset="0"/>
              </a:rPr>
              <a:t>DMGRSSN is a transitive FD since</a:t>
            </a:r>
          </a:p>
          <a:p>
            <a:pPr lvl="1">
              <a:lnSpc>
                <a:spcPct val="90000"/>
              </a:lnSpc>
              <a:buFontTx/>
              <a:buNone/>
            </a:pPr>
            <a:r>
              <a:rPr lang="en-US" sz="2400" dirty="0">
                <a:cs typeface="Times New Roman" pitchFamily="18" charset="0"/>
              </a:rPr>
              <a:t>SSN </a:t>
            </a:r>
            <a:r>
              <a:rPr lang="en-US" sz="2400" dirty="0">
                <a:cs typeface="Times New Roman" pitchFamily="18" charset="0"/>
                <a:sym typeface="Wingdings" pitchFamily="2" charset="2"/>
              </a:rPr>
              <a:t></a:t>
            </a:r>
            <a:r>
              <a:rPr lang="en-US" sz="2400" dirty="0">
                <a:latin typeface="BostonII" charset="0"/>
                <a:cs typeface="Times New Roman" pitchFamily="18" charset="0"/>
              </a:rPr>
              <a:t> </a:t>
            </a:r>
            <a:r>
              <a:rPr lang="en-US" sz="2400" dirty="0">
                <a:cs typeface="Times New Roman" pitchFamily="18" charset="0"/>
              </a:rPr>
              <a:t>DNUMBER and DNUMBER </a:t>
            </a:r>
            <a:r>
              <a:rPr lang="en-US" sz="2400" dirty="0">
                <a:cs typeface="Times New Roman" pitchFamily="18" charset="0"/>
                <a:sym typeface="Wingdings" pitchFamily="2" charset="2"/>
              </a:rPr>
              <a:t></a:t>
            </a:r>
            <a:r>
              <a:rPr lang="en-US" sz="2400" dirty="0">
                <a:latin typeface="BostonII" charset="0"/>
                <a:cs typeface="Times New Roman" pitchFamily="18" charset="0"/>
              </a:rPr>
              <a:t> </a:t>
            </a:r>
            <a:r>
              <a:rPr lang="en-US" sz="2400" dirty="0">
                <a:cs typeface="Times New Roman" pitchFamily="18" charset="0"/>
              </a:rPr>
              <a:t>DMGRSSN hold</a:t>
            </a:r>
          </a:p>
          <a:p>
            <a:pPr lvl="1">
              <a:lnSpc>
                <a:spcPct val="90000"/>
              </a:lnSpc>
            </a:pPr>
            <a:r>
              <a:rPr lang="en-US" sz="2400" dirty="0">
                <a:cs typeface="Times New Roman" pitchFamily="18" charset="0"/>
              </a:rPr>
              <a:t>SSN </a:t>
            </a:r>
            <a:r>
              <a:rPr lang="en-US" sz="2400" dirty="0">
                <a:cs typeface="Times New Roman" pitchFamily="18" charset="0"/>
                <a:sym typeface="Wingdings" pitchFamily="2" charset="2"/>
              </a:rPr>
              <a:t></a:t>
            </a:r>
            <a:r>
              <a:rPr lang="en-US" sz="2400" dirty="0">
                <a:latin typeface="BostonII" charset="0"/>
                <a:cs typeface="Times New Roman" pitchFamily="18" charset="0"/>
              </a:rPr>
              <a:t> </a:t>
            </a:r>
            <a:r>
              <a:rPr lang="en-US" sz="2400" dirty="0">
                <a:cs typeface="Times New Roman" pitchFamily="18" charset="0"/>
              </a:rPr>
              <a:t>ENAME is </a:t>
            </a:r>
            <a:r>
              <a:rPr lang="en-US" sz="2400" i="1" dirty="0">
                <a:cs typeface="Times New Roman" pitchFamily="18" charset="0"/>
              </a:rPr>
              <a:t>non-transitive </a:t>
            </a:r>
            <a:r>
              <a:rPr lang="en-US" sz="2400" dirty="0">
                <a:cs typeface="Times New Roman" pitchFamily="18" charset="0"/>
              </a:rPr>
              <a:t> since there is no set of attributes Y where SSN </a:t>
            </a:r>
            <a:r>
              <a:rPr lang="en-US" sz="2400" dirty="0">
                <a:cs typeface="Times New Roman" pitchFamily="18" charset="0"/>
                <a:sym typeface="Wingdings" pitchFamily="2" charset="2"/>
              </a:rPr>
              <a:t></a:t>
            </a:r>
            <a:r>
              <a:rPr lang="en-US" sz="2400" dirty="0">
                <a:latin typeface="BostonII" charset="0"/>
                <a:cs typeface="Times New Roman" pitchFamily="18" charset="0"/>
              </a:rPr>
              <a:t> </a:t>
            </a:r>
            <a:r>
              <a:rPr lang="en-US" sz="2400" dirty="0">
                <a:cs typeface="Times New Roman" pitchFamily="18" charset="0"/>
              </a:rPr>
              <a:t>Y and Y </a:t>
            </a:r>
            <a:r>
              <a:rPr lang="en-US" sz="2400" dirty="0">
                <a:cs typeface="Times New Roman" pitchFamily="18" charset="0"/>
                <a:sym typeface="Wingdings" pitchFamily="2" charset="2"/>
              </a:rPr>
              <a:t></a:t>
            </a:r>
            <a:r>
              <a:rPr lang="en-US" sz="2400" dirty="0">
                <a:latin typeface="BostonII" charset="0"/>
                <a:cs typeface="Times New Roman" pitchFamily="18" charset="0"/>
              </a:rPr>
              <a:t> </a:t>
            </a:r>
            <a:r>
              <a:rPr lang="en-US" sz="2400" dirty="0">
                <a:cs typeface="Times New Roman" pitchFamily="18" charset="0"/>
              </a:rPr>
              <a:t>ENAME</a:t>
            </a:r>
            <a:endParaRPr lang="en-US" sz="2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889858" name="Rectangle 2"/>
          <p:cNvSpPr>
            <a:spLocks noGrp="1" noChangeArrowheads="1"/>
          </p:cNvSpPr>
          <p:nvPr>
            <p:ph type="title"/>
          </p:nvPr>
        </p:nvSpPr>
        <p:spPr/>
        <p:txBody>
          <a:bodyPr/>
          <a:lstStyle/>
          <a:p>
            <a:r>
              <a:rPr lang="en-US"/>
              <a:t>3</a:t>
            </a:r>
            <a:r>
              <a:rPr lang="en-US" baseline="30000"/>
              <a:t>rd</a:t>
            </a:r>
            <a:r>
              <a:rPr lang="en-US"/>
              <a:t> Normal Form </a:t>
            </a:r>
          </a:p>
        </p:txBody>
      </p:sp>
      <p:sp>
        <p:nvSpPr>
          <p:cNvPr id="889859" name="Rectangle 3"/>
          <p:cNvSpPr>
            <a:spLocks noGrp="1" noChangeArrowheads="1"/>
          </p:cNvSpPr>
          <p:nvPr>
            <p:ph type="body" idx="1"/>
          </p:nvPr>
        </p:nvSpPr>
        <p:spPr>
          <a:xfrm>
            <a:off x="381000" y="1670050"/>
            <a:ext cx="8377238" cy="4489450"/>
          </a:xfrm>
        </p:spPr>
        <p:txBody>
          <a:bodyPr/>
          <a:lstStyle/>
          <a:p>
            <a:pPr algn="ctr">
              <a:lnSpc>
                <a:spcPct val="90000"/>
              </a:lnSpc>
              <a:buFont typeface="Zapf Dingbats" charset="2"/>
              <a:buNone/>
            </a:pPr>
            <a:r>
              <a:rPr lang="en-US" sz="3200">
                <a:solidFill>
                  <a:srgbClr val="0000FF"/>
                </a:solidFill>
                <a:cs typeface="Times New Roman" pitchFamily="18" charset="0"/>
              </a:rPr>
              <a:t>A relation schema R is in </a:t>
            </a:r>
            <a:r>
              <a:rPr lang="en-US" sz="3200" b="1">
                <a:solidFill>
                  <a:srgbClr val="0000FF"/>
                </a:solidFill>
                <a:cs typeface="Times New Roman" pitchFamily="18" charset="0"/>
              </a:rPr>
              <a:t>third normal form </a:t>
            </a:r>
            <a:r>
              <a:rPr lang="en-US" sz="3200">
                <a:solidFill>
                  <a:srgbClr val="0000FF"/>
                </a:solidFill>
                <a:cs typeface="Times New Roman" pitchFamily="18" charset="0"/>
              </a:rPr>
              <a:t>(</a:t>
            </a:r>
            <a:r>
              <a:rPr lang="en-US" sz="3200" b="1">
                <a:solidFill>
                  <a:srgbClr val="0000FF"/>
                </a:solidFill>
                <a:cs typeface="Times New Roman" pitchFamily="18" charset="0"/>
              </a:rPr>
              <a:t>3NF</a:t>
            </a:r>
            <a:r>
              <a:rPr lang="en-US" sz="3200">
                <a:solidFill>
                  <a:srgbClr val="0000FF"/>
                </a:solidFill>
                <a:cs typeface="Times New Roman" pitchFamily="18" charset="0"/>
              </a:rPr>
              <a:t>) if it is in 2NF </a:t>
            </a:r>
            <a:r>
              <a:rPr lang="en-US" sz="3200" i="1">
                <a:solidFill>
                  <a:srgbClr val="0000FF"/>
                </a:solidFill>
                <a:cs typeface="Times New Roman" pitchFamily="18" charset="0"/>
              </a:rPr>
              <a:t>and</a:t>
            </a:r>
            <a:r>
              <a:rPr lang="en-US" sz="3200">
                <a:solidFill>
                  <a:srgbClr val="0000FF"/>
                </a:solidFill>
                <a:cs typeface="Times New Roman" pitchFamily="18" charset="0"/>
              </a:rPr>
              <a:t>  no non-prime attribute A in R is transitively dependent on the primary key</a:t>
            </a:r>
            <a:r>
              <a:rPr lang="en-US">
                <a:solidFill>
                  <a:schemeClr val="folHlink"/>
                </a:solidFill>
              </a:rPr>
              <a:t> </a:t>
            </a:r>
          </a:p>
          <a:p>
            <a:pPr>
              <a:lnSpc>
                <a:spcPct val="90000"/>
              </a:lnSpc>
            </a:pPr>
            <a:r>
              <a:rPr lang="en-US"/>
              <a:t>NOTE:</a:t>
            </a:r>
          </a:p>
          <a:p>
            <a:pPr lvl="1">
              <a:lnSpc>
                <a:spcPct val="90000"/>
              </a:lnSpc>
            </a:pPr>
            <a:r>
              <a:rPr lang="en-US"/>
              <a:t>In X -&gt; Y and Y -&gt; Z, with X as the primary key, we consider this a problem only if Y is not a candidate key.</a:t>
            </a:r>
          </a:p>
          <a:p>
            <a:pPr lvl="1">
              <a:lnSpc>
                <a:spcPct val="90000"/>
              </a:lnSpc>
            </a:pPr>
            <a:r>
              <a:rPr lang="en-US"/>
              <a:t>When Y is a candidate key, there is no problem with the transitive dependency .</a:t>
            </a:r>
          </a:p>
          <a:p>
            <a:pPr lvl="1">
              <a:lnSpc>
                <a:spcPct val="90000"/>
              </a:lnSpc>
            </a:pPr>
            <a:r>
              <a:rPr lang="en-US"/>
              <a:t>E.g., Consider EMP (SSN, Emp#, Salary ). </a:t>
            </a:r>
          </a:p>
          <a:p>
            <a:pPr lvl="2">
              <a:lnSpc>
                <a:spcPct val="90000"/>
              </a:lnSpc>
            </a:pPr>
            <a:r>
              <a:rPr lang="en-US"/>
              <a:t>Here, SSN -&gt; Emp# -&gt; Salary and Emp# is a candidate key.</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endParaRPr lang="en-US"/>
          </a:p>
          <a:p>
            <a:r>
              <a:rPr lang="en-US"/>
              <a:t>Database Systems</a:t>
            </a:r>
          </a:p>
        </p:txBody>
      </p:sp>
      <p:sp>
        <p:nvSpPr>
          <p:cNvPr id="5" name="Footer Placeholder 3"/>
          <p:cNvSpPr>
            <a:spLocks noGrp="1"/>
          </p:cNvSpPr>
          <p:nvPr>
            <p:ph type="ftr" sz="quarter" idx="11"/>
          </p:nvPr>
        </p:nvSpPr>
        <p:spPr/>
        <p:txBody>
          <a:bodyPr/>
          <a:lstStyle/>
          <a:p>
            <a:endParaRPr lang="en-US"/>
          </a:p>
          <a:p>
            <a:r>
              <a:rPr lang="en-US"/>
              <a:t>Functional Dependency</a:t>
            </a:r>
          </a:p>
        </p:txBody>
      </p:sp>
      <p:pic>
        <p:nvPicPr>
          <p:cNvPr id="899076" name="Picture 4"/>
          <p:cNvPicPr>
            <a:picLocks noChangeAspect="1" noChangeArrowheads="1"/>
          </p:cNvPicPr>
          <p:nvPr/>
        </p:nvPicPr>
        <p:blipFill>
          <a:blip r:embed="rId2"/>
          <a:srcRect t="54462" b="-188"/>
          <a:stretch>
            <a:fillRect/>
          </a:stretch>
        </p:blipFill>
        <p:spPr bwMode="auto">
          <a:xfrm>
            <a:off x="0" y="1663700"/>
            <a:ext cx="9105900" cy="4114800"/>
          </a:xfrm>
          <a:prstGeom prst="rect">
            <a:avLst/>
          </a:prstGeom>
          <a:noFill/>
          <a:ln w="9525">
            <a:noFill/>
            <a:miter lim="800000"/>
            <a:headEnd/>
            <a:tailEnd/>
          </a:ln>
          <a:effectLst/>
        </p:spPr>
      </p:pic>
      <p:sp>
        <p:nvSpPr>
          <p:cNvPr id="899077" name="Rectangle 5"/>
          <p:cNvSpPr>
            <a:spLocks noGrp="1" noChangeArrowheads="1"/>
          </p:cNvSpPr>
          <p:nvPr>
            <p:ph type="title"/>
          </p:nvPr>
        </p:nvSpPr>
        <p:spPr/>
        <p:txBody>
          <a:bodyPr/>
          <a:lstStyle/>
          <a:p>
            <a:r>
              <a:rPr lang="en-US"/>
              <a:t>3NF Example</a:t>
            </a:r>
          </a:p>
        </p:txBody>
      </p:sp>
      <p:sp>
        <p:nvSpPr>
          <p:cNvPr id="6" name="Rectangle 5"/>
          <p:cNvSpPr/>
          <p:nvPr/>
        </p:nvSpPr>
        <p:spPr bwMode="auto">
          <a:xfrm>
            <a:off x="0" y="3340100"/>
            <a:ext cx="9105900" cy="2209800"/>
          </a:xfrm>
          <a:prstGeom prst="rect">
            <a:avLst/>
          </a:prstGeom>
          <a:solidFill>
            <a:schemeClr val="bg1"/>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ppt_x"/>
                                          </p:val>
                                        </p:tav>
                                      </p:tavLst>
                                    </p:anim>
                                    <p:anim calcmode="lin" valueType="num">
                                      <p:cBhvr additive="base">
                                        <p:cTn id="7" dur="500"/>
                                        <p:tgtEl>
                                          <p:spTgt spid="6"/>
                                        </p:tgtEl>
                                        <p:attrNameLst>
                                          <p:attrName>ppt_y</p:attrName>
                                        </p:attrNameLst>
                                      </p:cBhvr>
                                      <p:tavLst>
                                        <p:tav tm="0">
                                          <p:val>
                                            <p:strVal val="ppt_y"/>
                                          </p:val>
                                        </p:tav>
                                        <p:tav tm="100000">
                                          <p:val>
                                            <p:strVal val="1+ppt_h/2"/>
                                          </p:val>
                                        </p:tav>
                                      </p:tavLst>
                                    </p:anim>
                                    <p:set>
                                      <p:cBhvr>
                                        <p:cTn id="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902146" name="Rectangle 2"/>
          <p:cNvSpPr>
            <a:spLocks noGrp="1" noChangeArrowheads="1"/>
          </p:cNvSpPr>
          <p:nvPr>
            <p:ph type="title"/>
          </p:nvPr>
        </p:nvSpPr>
        <p:spPr/>
        <p:txBody>
          <a:bodyPr/>
          <a:lstStyle/>
          <a:p>
            <a:r>
              <a:rPr lang="en-US"/>
              <a:t>Normal Forms Defined Informally	</a:t>
            </a:r>
          </a:p>
        </p:txBody>
      </p:sp>
      <p:sp>
        <p:nvSpPr>
          <p:cNvPr id="902147" name="Rectangle 3"/>
          <p:cNvSpPr>
            <a:spLocks noGrp="1" noChangeArrowheads="1"/>
          </p:cNvSpPr>
          <p:nvPr>
            <p:ph type="body" idx="1"/>
          </p:nvPr>
        </p:nvSpPr>
        <p:spPr/>
        <p:txBody>
          <a:bodyPr/>
          <a:lstStyle/>
          <a:p>
            <a:r>
              <a:rPr lang="en-US"/>
              <a:t>1</a:t>
            </a:r>
            <a:r>
              <a:rPr lang="en-US" baseline="30000"/>
              <a:t>st</a:t>
            </a:r>
            <a:r>
              <a:rPr lang="en-US"/>
              <a:t> normal form</a:t>
            </a:r>
          </a:p>
          <a:p>
            <a:pPr lvl="1"/>
            <a:r>
              <a:rPr lang="en-US"/>
              <a:t>All attributes depend on </a:t>
            </a:r>
            <a:r>
              <a:rPr lang="en-US" b="1"/>
              <a:t>the key</a:t>
            </a:r>
          </a:p>
          <a:p>
            <a:r>
              <a:rPr lang="en-US"/>
              <a:t>2</a:t>
            </a:r>
            <a:r>
              <a:rPr lang="en-US" baseline="30000"/>
              <a:t>nd</a:t>
            </a:r>
            <a:r>
              <a:rPr lang="en-US"/>
              <a:t> normal form</a:t>
            </a:r>
          </a:p>
          <a:p>
            <a:pPr lvl="1"/>
            <a:r>
              <a:rPr lang="en-US"/>
              <a:t>All attributes depend on </a:t>
            </a:r>
            <a:r>
              <a:rPr lang="en-US" b="1"/>
              <a:t>the whole key</a:t>
            </a:r>
          </a:p>
          <a:p>
            <a:r>
              <a:rPr lang="en-US"/>
              <a:t>3</a:t>
            </a:r>
            <a:r>
              <a:rPr lang="en-US" baseline="30000"/>
              <a:t>rd</a:t>
            </a:r>
            <a:r>
              <a:rPr lang="en-US"/>
              <a:t> normal form</a:t>
            </a:r>
          </a:p>
          <a:p>
            <a:pPr lvl="1"/>
            <a:r>
              <a:rPr lang="en-US"/>
              <a:t>All attributes depend on </a:t>
            </a:r>
            <a:r>
              <a:rPr lang="en-US" b="1"/>
              <a:t>nothing but the key</a:t>
            </a:r>
            <a:endParaRPr lang="en-US"/>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pic>
        <p:nvPicPr>
          <p:cNvPr id="904194" name="Picture 2" descr="tbl10_01"/>
          <p:cNvPicPr>
            <a:picLocks noChangeAspect="1" noChangeArrowheads="1"/>
          </p:cNvPicPr>
          <p:nvPr/>
        </p:nvPicPr>
        <p:blipFill>
          <a:blip r:embed="rId2"/>
          <a:srcRect/>
          <a:stretch>
            <a:fillRect/>
          </a:stretch>
        </p:blipFill>
        <p:spPr bwMode="auto">
          <a:xfrm>
            <a:off x="455613" y="1670050"/>
            <a:ext cx="8194675" cy="4376738"/>
          </a:xfrm>
          <a:prstGeom prst="rect">
            <a:avLst/>
          </a:prstGeom>
          <a:noFill/>
        </p:spPr>
      </p:pic>
      <p:sp>
        <p:nvSpPr>
          <p:cNvPr id="904195" name="Text Box 3" descr="Pink tissue paper"/>
          <p:cNvSpPr txBox="1">
            <a:spLocks noChangeArrowheads="1"/>
          </p:cNvSpPr>
          <p:nvPr/>
        </p:nvSpPr>
        <p:spPr bwMode="auto">
          <a:xfrm>
            <a:off x="455613" y="304800"/>
            <a:ext cx="6829425" cy="1792288"/>
          </a:xfrm>
          <a:prstGeom prst="rect">
            <a:avLst/>
          </a:prstGeom>
          <a:noFill/>
          <a:ln w="9525">
            <a:noFill/>
            <a:miter lim="800000"/>
            <a:headEnd/>
            <a:tailEnd/>
          </a:ln>
          <a:effectLst/>
        </p:spPr>
        <p:txBody>
          <a:bodyPr lIns="91074" tIns="45537" rIns="91074" bIns="45537">
            <a:spAutoFit/>
          </a:bodyPr>
          <a:lstStyle/>
          <a:p>
            <a:pPr defTabSz="911225" eaLnBrk="1" hangingPunct="1">
              <a:spcBef>
                <a:spcPct val="50000"/>
              </a:spcBef>
            </a:pPr>
            <a:r>
              <a:rPr lang="en-US" sz="3200">
                <a:solidFill>
                  <a:srgbClr val="800000"/>
                </a:solidFill>
                <a:latin typeface="Arial" pitchFamily="34" charset="0"/>
              </a:rPr>
              <a:t>SUMMARY OF NORMAL FORMS based on Primary Keys</a:t>
            </a:r>
          </a:p>
          <a:p>
            <a:pPr defTabSz="911225" eaLnBrk="1" hangingPunct="1">
              <a:spcBef>
                <a:spcPct val="50000"/>
              </a:spcBef>
            </a:pPr>
            <a:endParaRPr lang="en-US" sz="3200" i="1">
              <a:latin typeface="Arial" pitchFamily="34" charset="0"/>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890882" name="Rectangle 2"/>
          <p:cNvSpPr>
            <a:spLocks noGrp="1" noChangeArrowheads="1"/>
          </p:cNvSpPr>
          <p:nvPr>
            <p:ph type="title"/>
          </p:nvPr>
        </p:nvSpPr>
        <p:spPr/>
        <p:txBody>
          <a:bodyPr/>
          <a:lstStyle/>
          <a:p>
            <a:r>
              <a:rPr lang="en-US" b="0">
                <a:cs typeface="Times New Roman" pitchFamily="18" charset="0"/>
              </a:rPr>
              <a:t>BCNF (Boyce-Codd Normal Form)</a:t>
            </a:r>
            <a:r>
              <a:rPr lang="en-US"/>
              <a:t> </a:t>
            </a:r>
          </a:p>
        </p:txBody>
      </p:sp>
      <p:sp>
        <p:nvSpPr>
          <p:cNvPr id="890883" name="Rectangle 3"/>
          <p:cNvSpPr>
            <a:spLocks noGrp="1" noChangeArrowheads="1"/>
          </p:cNvSpPr>
          <p:nvPr>
            <p:ph type="body" idx="1"/>
          </p:nvPr>
        </p:nvSpPr>
        <p:spPr/>
        <p:txBody>
          <a:bodyPr/>
          <a:lstStyle/>
          <a:p>
            <a:pPr>
              <a:lnSpc>
                <a:spcPct val="90000"/>
              </a:lnSpc>
            </a:pPr>
            <a:r>
              <a:rPr lang="en-US" sz="2800">
                <a:cs typeface="Times New Roman" pitchFamily="18" charset="0"/>
              </a:rPr>
              <a:t>A relation schema R is in </a:t>
            </a:r>
            <a:r>
              <a:rPr lang="en-US" sz="2800" b="1">
                <a:cs typeface="Times New Roman" pitchFamily="18" charset="0"/>
              </a:rPr>
              <a:t>Boyce-Codd Normal Form </a:t>
            </a:r>
            <a:r>
              <a:rPr lang="en-US" sz="2800">
                <a:cs typeface="Times New Roman" pitchFamily="18" charset="0"/>
              </a:rPr>
              <a:t>(</a:t>
            </a:r>
            <a:r>
              <a:rPr lang="en-US" sz="2800" b="1">
                <a:cs typeface="Times New Roman" pitchFamily="18" charset="0"/>
              </a:rPr>
              <a:t>BCNF</a:t>
            </a:r>
            <a:r>
              <a:rPr lang="en-US" sz="2800">
                <a:cs typeface="Times New Roman" pitchFamily="18" charset="0"/>
              </a:rPr>
              <a:t>) if whenever an FD X </a:t>
            </a:r>
            <a:r>
              <a:rPr lang="en-US" sz="2800">
                <a:latin typeface="BostonII" charset="0"/>
                <a:cs typeface="Times New Roman" pitchFamily="18" charset="0"/>
                <a:sym typeface="Wingdings" pitchFamily="2" charset="2"/>
              </a:rPr>
              <a:t></a:t>
            </a:r>
            <a:r>
              <a:rPr lang="en-US" sz="2800">
                <a:latin typeface="BostonII" charset="0"/>
                <a:cs typeface="Times New Roman" pitchFamily="18" charset="0"/>
              </a:rPr>
              <a:t> </a:t>
            </a:r>
            <a:r>
              <a:rPr lang="en-US" sz="2800">
                <a:cs typeface="Times New Roman" pitchFamily="18" charset="0"/>
              </a:rPr>
              <a:t>A holds in R, then X is a superkey of R</a:t>
            </a:r>
          </a:p>
          <a:p>
            <a:pPr lvl="1">
              <a:lnSpc>
                <a:spcPct val="90000"/>
              </a:lnSpc>
            </a:pPr>
            <a:r>
              <a:rPr lang="en-US" sz="2400">
                <a:cs typeface="Times New Roman" pitchFamily="18" charset="0"/>
              </a:rPr>
              <a:t>Each normal form is strictly stronger than the previous one:</a:t>
            </a:r>
          </a:p>
          <a:p>
            <a:pPr lvl="2">
              <a:lnSpc>
                <a:spcPct val="90000"/>
              </a:lnSpc>
            </a:pPr>
            <a:r>
              <a:rPr lang="en-US" sz="2000">
                <a:cs typeface="Times New Roman" pitchFamily="18" charset="0"/>
              </a:rPr>
              <a:t> Every 2NF relation is in 1NF</a:t>
            </a:r>
          </a:p>
          <a:p>
            <a:pPr lvl="2">
              <a:lnSpc>
                <a:spcPct val="90000"/>
              </a:lnSpc>
            </a:pPr>
            <a:r>
              <a:rPr lang="en-US" sz="2000">
                <a:cs typeface="Times New Roman" pitchFamily="18" charset="0"/>
              </a:rPr>
              <a:t>Every 3NF relation is in 2NF</a:t>
            </a:r>
          </a:p>
          <a:p>
            <a:pPr lvl="2">
              <a:lnSpc>
                <a:spcPct val="90000"/>
              </a:lnSpc>
            </a:pPr>
            <a:r>
              <a:rPr lang="en-US" sz="2000">
                <a:cs typeface="Times New Roman" pitchFamily="18" charset="0"/>
              </a:rPr>
              <a:t>Every BCNF relation is in 3NF</a:t>
            </a:r>
          </a:p>
          <a:p>
            <a:pPr lvl="1">
              <a:lnSpc>
                <a:spcPct val="90000"/>
              </a:lnSpc>
            </a:pPr>
            <a:r>
              <a:rPr lang="en-US" sz="2400">
                <a:cs typeface="Times New Roman" pitchFamily="18" charset="0"/>
              </a:rPr>
              <a:t>There exist relations that are in 3NF but not in BCNF</a:t>
            </a:r>
          </a:p>
          <a:p>
            <a:pPr lvl="1">
              <a:lnSpc>
                <a:spcPct val="90000"/>
              </a:lnSpc>
            </a:pPr>
            <a:r>
              <a:rPr lang="en-US" sz="2400">
                <a:cs typeface="Times New Roman" pitchFamily="18" charset="0"/>
              </a:rPr>
              <a:t>The goal is to have each relation in BCNF (or 3NF)</a:t>
            </a:r>
            <a:endParaRPr lang="en-US" sz="240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a:p>
            <a:r>
              <a:rPr lang="en-US" dirty="0"/>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772098" name="Rectangle 2"/>
          <p:cNvSpPr>
            <a:spLocks noGrp="1" noChangeArrowheads="1"/>
          </p:cNvSpPr>
          <p:nvPr>
            <p:ph type="title"/>
          </p:nvPr>
        </p:nvSpPr>
        <p:spPr/>
        <p:txBody>
          <a:bodyPr/>
          <a:lstStyle/>
          <a:p>
            <a:r>
              <a:rPr lang="en-US" sz="3600" dirty="0"/>
              <a:t>Semantics of the Relation Attributes </a:t>
            </a:r>
          </a:p>
        </p:txBody>
      </p:sp>
      <p:sp>
        <p:nvSpPr>
          <p:cNvPr id="772099" name="Rectangle 3"/>
          <p:cNvSpPr>
            <a:spLocks noGrp="1" noChangeArrowheads="1"/>
          </p:cNvSpPr>
          <p:nvPr>
            <p:ph type="body" idx="1"/>
          </p:nvPr>
        </p:nvSpPr>
        <p:spPr>
          <a:xfrm>
            <a:off x="361950" y="1663700"/>
            <a:ext cx="8377238" cy="4495800"/>
          </a:xfrm>
        </p:spPr>
        <p:txBody>
          <a:bodyPr/>
          <a:lstStyle/>
          <a:p>
            <a:r>
              <a:rPr lang="en-US" sz="2000" b="1" dirty="0" smtClean="0"/>
              <a:t>the semantic of a relation refer to its meaning resulting from the interpretation of attribute values in a </a:t>
            </a:r>
            <a:r>
              <a:rPr lang="en-US" sz="2000" b="1" dirty="0" err="1" smtClean="0"/>
              <a:t>tuple</a:t>
            </a:r>
            <a:r>
              <a:rPr lang="en-US" sz="2000" b="1" dirty="0" smtClean="0"/>
              <a:t>.</a:t>
            </a:r>
          </a:p>
          <a:p>
            <a:r>
              <a:rPr lang="en-US" sz="2000" b="1" dirty="0" smtClean="0">
                <a:solidFill>
                  <a:srgbClr val="FF0000"/>
                </a:solidFill>
              </a:rPr>
              <a:t>The easier to explain the semantics of the relation , the better the design will be.</a:t>
            </a:r>
          </a:p>
          <a:p>
            <a:pPr>
              <a:buNone/>
            </a:pPr>
            <a:endParaRPr lang="en-US" sz="2000" b="1" dirty="0" smtClean="0"/>
          </a:p>
          <a:p>
            <a:r>
              <a:rPr lang="en-US" sz="2000" b="1" u="sng" dirty="0" smtClean="0">
                <a:solidFill>
                  <a:srgbClr val="0000FF"/>
                </a:solidFill>
              </a:rPr>
              <a:t>GUIDELINE </a:t>
            </a:r>
            <a:r>
              <a:rPr lang="en-US" sz="2000" b="1" u="sng" dirty="0">
                <a:solidFill>
                  <a:srgbClr val="0000FF"/>
                </a:solidFill>
              </a:rPr>
              <a:t>1</a:t>
            </a:r>
            <a:r>
              <a:rPr lang="en-US" sz="2000" b="1" u="sng" dirty="0" smtClean="0">
                <a:solidFill>
                  <a:srgbClr val="0000FF"/>
                </a:solidFill>
              </a:rPr>
              <a:t>: design a relation schema so that it is easy to explain its meaning . Don’t combine multiple entity types and relationships into a single relation</a:t>
            </a:r>
            <a:endParaRPr lang="en-US" sz="2000" dirty="0">
              <a:solidFill>
                <a:srgbClr val="0000FF"/>
              </a:solidFill>
            </a:endParaRPr>
          </a:p>
          <a:p>
            <a:pPr lvl="1"/>
            <a:r>
              <a:rPr lang="en-US" sz="1800" dirty="0"/>
              <a:t>Attributes of different entities (EMPLOYEEs, DEPARTMENTs, PROJECTs) should not be mixed in the same relation</a:t>
            </a:r>
          </a:p>
          <a:p>
            <a:pPr lvl="1"/>
            <a:r>
              <a:rPr lang="en-US" sz="1800" dirty="0"/>
              <a:t>Only foreign keys should be used to refer to other entities</a:t>
            </a:r>
          </a:p>
          <a:p>
            <a:pPr lvl="1"/>
            <a:r>
              <a:rPr lang="en-US" sz="1800" dirty="0"/>
              <a:t>Entity and relationship attributes should be kept apart as much as possible</a:t>
            </a:r>
            <a:r>
              <a:rPr lang="en-US" sz="1800" dirty="0" smtClean="0"/>
              <a:t>..</a:t>
            </a:r>
            <a:endParaRPr lang="en-US" sz="2000" i="1" dirty="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endParaRPr lang="en-US"/>
          </a:p>
          <a:p>
            <a:r>
              <a:rPr lang="en-US"/>
              <a:t>Database Systems</a:t>
            </a:r>
          </a:p>
        </p:txBody>
      </p:sp>
      <p:sp>
        <p:nvSpPr>
          <p:cNvPr id="10" name="Footer Placeholder 4"/>
          <p:cNvSpPr>
            <a:spLocks noGrp="1"/>
          </p:cNvSpPr>
          <p:nvPr>
            <p:ph type="ftr" sz="quarter" idx="11"/>
          </p:nvPr>
        </p:nvSpPr>
        <p:spPr/>
        <p:txBody>
          <a:bodyPr/>
          <a:lstStyle/>
          <a:p>
            <a:endParaRPr lang="en-US"/>
          </a:p>
          <a:p>
            <a:r>
              <a:rPr lang="en-US"/>
              <a:t>Functional Dependency</a:t>
            </a:r>
          </a:p>
        </p:txBody>
      </p:sp>
      <p:sp>
        <p:nvSpPr>
          <p:cNvPr id="906242" name="Rectangle 2"/>
          <p:cNvSpPr>
            <a:spLocks noGrp="1" noChangeArrowheads="1"/>
          </p:cNvSpPr>
          <p:nvPr>
            <p:ph type="title"/>
          </p:nvPr>
        </p:nvSpPr>
        <p:spPr/>
        <p:txBody>
          <a:bodyPr/>
          <a:lstStyle/>
          <a:p>
            <a:r>
              <a:rPr lang="en-US"/>
              <a:t>3NF Vs. BCNF</a:t>
            </a:r>
          </a:p>
        </p:txBody>
      </p:sp>
      <p:sp>
        <p:nvSpPr>
          <p:cNvPr id="906243" name="Rectangle 3"/>
          <p:cNvSpPr>
            <a:spLocks noGrp="1" noChangeArrowheads="1"/>
          </p:cNvSpPr>
          <p:nvPr>
            <p:ph type="body" idx="1"/>
          </p:nvPr>
        </p:nvSpPr>
        <p:spPr/>
        <p:txBody>
          <a:bodyPr/>
          <a:lstStyle/>
          <a:p>
            <a:r>
              <a:rPr lang="en-US"/>
              <a:t>A relation schema R is in </a:t>
            </a:r>
            <a:r>
              <a:rPr lang="en-US" b="1"/>
              <a:t>third normal form (3NF)</a:t>
            </a:r>
            <a:r>
              <a:rPr lang="en-US"/>
              <a:t> if whenever a FD X -&gt; A holds in R, then either: </a:t>
            </a:r>
          </a:p>
          <a:p>
            <a:pPr lvl="2"/>
            <a:r>
              <a:rPr lang="en-US"/>
              <a:t>(a) X is a superkey of R, or </a:t>
            </a:r>
          </a:p>
          <a:p>
            <a:pPr lvl="2"/>
            <a:r>
              <a:rPr lang="en-US"/>
              <a:t>(b) A is a prime attribute of R</a:t>
            </a:r>
          </a:p>
          <a:p>
            <a:r>
              <a:rPr lang="en-US"/>
              <a:t>NOTE: Boyce-Codd normal form disallows condition (b) above </a:t>
            </a:r>
          </a:p>
          <a:p>
            <a:endParaRPr lang="en-US"/>
          </a:p>
        </p:txBody>
      </p:sp>
      <p:sp>
        <p:nvSpPr>
          <p:cNvPr id="906244" name="Text Box 4"/>
          <p:cNvSpPr txBox="1">
            <a:spLocks noChangeArrowheads="1"/>
          </p:cNvSpPr>
          <p:nvPr/>
        </p:nvSpPr>
        <p:spPr bwMode="auto">
          <a:xfrm>
            <a:off x="3790950" y="4770438"/>
            <a:ext cx="3400425" cy="1465262"/>
          </a:xfrm>
          <a:prstGeom prst="rect">
            <a:avLst/>
          </a:prstGeom>
          <a:noFill/>
          <a:ln w="12700">
            <a:noFill/>
            <a:miter lim="800000"/>
            <a:headEnd/>
            <a:tailEnd/>
          </a:ln>
          <a:effectLst/>
        </p:spPr>
        <p:txBody>
          <a:bodyPr wrap="none">
            <a:spAutoFit/>
          </a:bodyPr>
          <a:lstStyle/>
          <a:p>
            <a:r>
              <a:rPr lang="en-US" sz="1800"/>
              <a:t>FD1:  (A,B) </a:t>
            </a:r>
            <a:r>
              <a:rPr lang="en-US" sz="1800">
                <a:sym typeface="Wingdings" pitchFamily="2" charset="2"/>
              </a:rPr>
              <a:t> C  and FD2: C B</a:t>
            </a:r>
          </a:p>
          <a:p>
            <a:r>
              <a:rPr lang="en-US" sz="1800">
                <a:sym typeface="Wingdings" pitchFamily="2" charset="2"/>
              </a:rPr>
              <a:t>B is a prime attribute in R</a:t>
            </a:r>
          </a:p>
          <a:p>
            <a:r>
              <a:rPr lang="en-US" sz="1800">
                <a:sym typeface="Wingdings" pitchFamily="2" charset="2"/>
              </a:rPr>
              <a:t>Then R is in 3NF</a:t>
            </a:r>
          </a:p>
          <a:p>
            <a:endParaRPr lang="en-US" sz="1800"/>
          </a:p>
          <a:p>
            <a:r>
              <a:rPr lang="en-US" sz="1800"/>
              <a:t>but not BCNF</a:t>
            </a:r>
          </a:p>
        </p:txBody>
      </p:sp>
      <p:sp>
        <p:nvSpPr>
          <p:cNvPr id="906245" name="Rectangle 5"/>
          <p:cNvSpPr>
            <a:spLocks noChangeArrowheads="1"/>
          </p:cNvSpPr>
          <p:nvPr/>
        </p:nvSpPr>
        <p:spPr bwMode="auto">
          <a:xfrm>
            <a:off x="285750" y="4635500"/>
            <a:ext cx="8610600" cy="1676400"/>
          </a:xfrm>
          <a:prstGeom prst="rect">
            <a:avLst/>
          </a:prstGeom>
          <a:noFill/>
          <a:ln w="19050">
            <a:solidFill>
              <a:schemeClr val="tx1"/>
            </a:solidFill>
            <a:miter lim="800000"/>
            <a:headEnd/>
            <a:tailEnd/>
          </a:ln>
          <a:effectLst/>
        </p:spPr>
        <p:txBody>
          <a:bodyPr wrap="none" anchor="ctr"/>
          <a:lstStyle/>
          <a:p>
            <a:endParaRPr lang="en-US"/>
          </a:p>
        </p:txBody>
      </p:sp>
      <p:pic>
        <p:nvPicPr>
          <p:cNvPr id="906246" name="Picture 6"/>
          <p:cNvPicPr>
            <a:picLocks noChangeAspect="1" noChangeArrowheads="1"/>
          </p:cNvPicPr>
          <p:nvPr/>
        </p:nvPicPr>
        <p:blipFill>
          <a:blip r:embed="rId2"/>
          <a:srcRect t="75183" r="65036" b="404"/>
          <a:stretch>
            <a:fillRect/>
          </a:stretch>
        </p:blipFill>
        <p:spPr bwMode="auto">
          <a:xfrm>
            <a:off x="361950" y="4648200"/>
            <a:ext cx="2971800" cy="1435100"/>
          </a:xfrm>
          <a:prstGeom prst="rect">
            <a:avLst/>
          </a:prstGeom>
          <a:noFill/>
          <a:ln w="9525">
            <a:noFill/>
            <a:miter lim="800000"/>
            <a:headEnd/>
            <a:tailEnd/>
          </a:ln>
          <a:effectLst/>
        </p:spPr>
      </p:pic>
      <p:sp>
        <p:nvSpPr>
          <p:cNvPr id="906247" name="Line 7"/>
          <p:cNvSpPr>
            <a:spLocks noChangeShapeType="1"/>
          </p:cNvSpPr>
          <p:nvPr/>
        </p:nvSpPr>
        <p:spPr bwMode="auto">
          <a:xfrm>
            <a:off x="1492250" y="5334000"/>
            <a:ext cx="152400" cy="0"/>
          </a:xfrm>
          <a:prstGeom prst="line">
            <a:avLst/>
          </a:prstGeom>
          <a:noFill/>
          <a:ln w="19050">
            <a:solidFill>
              <a:schemeClr val="tx1"/>
            </a:solidFill>
            <a:round/>
            <a:headEnd/>
            <a:tailEnd/>
          </a:ln>
          <a:effectLst/>
        </p:spPr>
        <p:txBody>
          <a:bodyPr/>
          <a:lstStyle/>
          <a:p>
            <a:endParaRPr lang="en-US"/>
          </a:p>
        </p:txBody>
      </p:sp>
      <p:sp>
        <p:nvSpPr>
          <p:cNvPr id="906248" name="Line 8"/>
          <p:cNvSpPr>
            <a:spLocks noChangeShapeType="1"/>
          </p:cNvSpPr>
          <p:nvPr/>
        </p:nvSpPr>
        <p:spPr bwMode="auto">
          <a:xfrm>
            <a:off x="2025650" y="5346700"/>
            <a:ext cx="152400" cy="0"/>
          </a:xfrm>
          <a:prstGeom prst="line">
            <a:avLst/>
          </a:prstGeom>
          <a:noFill/>
          <a:ln w="19050">
            <a:solidFill>
              <a:schemeClr val="tx1"/>
            </a:solidFill>
            <a:round/>
            <a:headEnd/>
            <a:tailEnd/>
          </a:ln>
          <a:effectLst/>
        </p:spPr>
        <p:txBody>
          <a:bodyPr/>
          <a:lstStyle/>
          <a:p>
            <a:endParaRPr lang="en-US"/>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915458" name="Rectangle 2"/>
          <p:cNvSpPr>
            <a:spLocks noGrp="1" noChangeArrowheads="1"/>
          </p:cNvSpPr>
          <p:nvPr>
            <p:ph type="title"/>
          </p:nvPr>
        </p:nvSpPr>
        <p:spPr/>
        <p:txBody>
          <a:bodyPr/>
          <a:lstStyle/>
          <a:p>
            <a:r>
              <a:rPr lang="en-US"/>
              <a:t>Exercise</a:t>
            </a:r>
          </a:p>
        </p:txBody>
      </p:sp>
      <p:sp>
        <p:nvSpPr>
          <p:cNvPr id="915459" name="Rectangle 3"/>
          <p:cNvSpPr>
            <a:spLocks noGrp="1" noChangeArrowheads="1"/>
          </p:cNvSpPr>
          <p:nvPr>
            <p:ph type="body" idx="1"/>
          </p:nvPr>
        </p:nvSpPr>
        <p:spPr/>
        <p:txBody>
          <a:bodyPr/>
          <a:lstStyle/>
          <a:p>
            <a:pPr>
              <a:lnSpc>
                <a:spcPct val="90000"/>
              </a:lnSpc>
            </a:pPr>
            <a:r>
              <a:rPr lang="en-US" sz="2000"/>
              <a:t>Consider the relation for published books: </a:t>
            </a:r>
          </a:p>
          <a:p>
            <a:pPr>
              <a:lnSpc>
                <a:spcPct val="90000"/>
              </a:lnSpc>
              <a:buFont typeface="Zapf Dingbats" charset="2"/>
              <a:buNone/>
            </a:pPr>
            <a:r>
              <a:rPr lang="en-US" sz="1600"/>
              <a:t>BOOK (</a:t>
            </a:r>
            <a:r>
              <a:rPr lang="en-US" sz="1600" u="sng"/>
              <a:t>Book_title, Authorname</a:t>
            </a:r>
            <a:r>
              <a:rPr lang="en-US" sz="1600"/>
              <a:t>, Book_type, Listprice, Author-affil, Publisher)</a:t>
            </a:r>
          </a:p>
          <a:p>
            <a:pPr>
              <a:lnSpc>
                <a:spcPct val="90000"/>
              </a:lnSpc>
              <a:buFont typeface="Zapf Dingbats" charset="2"/>
              <a:buNone/>
            </a:pPr>
            <a:endParaRPr lang="en-US" sz="1600"/>
          </a:p>
          <a:p>
            <a:pPr>
              <a:lnSpc>
                <a:spcPct val="90000"/>
              </a:lnSpc>
            </a:pPr>
            <a:r>
              <a:rPr lang="en-US" sz="2000"/>
              <a:t>Suppose the following dependencies exist:</a:t>
            </a:r>
          </a:p>
          <a:p>
            <a:pPr lvl="1">
              <a:lnSpc>
                <a:spcPct val="90000"/>
              </a:lnSpc>
            </a:pPr>
            <a:r>
              <a:rPr lang="en-US" sz="1800"/>
              <a:t>	Book_title --&gt; Book_type, Publisher</a:t>
            </a:r>
          </a:p>
          <a:p>
            <a:pPr lvl="1">
              <a:lnSpc>
                <a:spcPct val="90000"/>
              </a:lnSpc>
            </a:pPr>
            <a:r>
              <a:rPr lang="en-US" sz="1800"/>
              <a:t>	Book_type--&gt; Listprice</a:t>
            </a:r>
          </a:p>
          <a:p>
            <a:pPr lvl="1">
              <a:lnSpc>
                <a:spcPct val="90000"/>
              </a:lnSpc>
            </a:pPr>
            <a:r>
              <a:rPr lang="en-US" sz="1800"/>
              <a:t>	Authorname --&gt; Author-affil</a:t>
            </a:r>
          </a:p>
          <a:p>
            <a:pPr>
              <a:lnSpc>
                <a:spcPct val="90000"/>
              </a:lnSpc>
            </a:pPr>
            <a:endParaRPr lang="en-US" sz="2000"/>
          </a:p>
          <a:p>
            <a:pPr>
              <a:lnSpc>
                <a:spcPct val="90000"/>
              </a:lnSpc>
            </a:pPr>
            <a:r>
              <a:rPr lang="en-US" sz="2000"/>
              <a:t>(Note: Author_affil stands for author’s affiliation).</a:t>
            </a:r>
          </a:p>
          <a:p>
            <a:pPr>
              <a:lnSpc>
                <a:spcPct val="90000"/>
              </a:lnSpc>
              <a:buFont typeface="Zapf Dingbats" charset="2"/>
              <a:buNone/>
            </a:pPr>
            <a:endParaRPr lang="en-US" sz="2000"/>
          </a:p>
          <a:p>
            <a:pPr>
              <a:lnSpc>
                <a:spcPct val="90000"/>
              </a:lnSpc>
            </a:pPr>
            <a:r>
              <a:rPr lang="en-US" sz="2000"/>
              <a:t>BOOK relation is in 1NF. </a:t>
            </a:r>
          </a:p>
          <a:p>
            <a:pPr>
              <a:lnSpc>
                <a:spcPct val="90000"/>
              </a:lnSpc>
            </a:pPr>
            <a:r>
              <a:rPr lang="en-US" sz="2000"/>
              <a:t>Based on known dependencies, state which dependencies cause 2NF to be violated and which cause 3NF to be violated.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916482" name="Rectangle 2"/>
          <p:cNvSpPr>
            <a:spLocks noGrp="1" noChangeArrowheads="1"/>
          </p:cNvSpPr>
          <p:nvPr>
            <p:ph type="title"/>
          </p:nvPr>
        </p:nvSpPr>
        <p:spPr/>
        <p:txBody>
          <a:bodyPr/>
          <a:lstStyle/>
          <a:p>
            <a:r>
              <a:rPr lang="en-US"/>
              <a:t>2NF Violations</a:t>
            </a:r>
          </a:p>
        </p:txBody>
      </p:sp>
      <p:sp>
        <p:nvSpPr>
          <p:cNvPr id="916483" name="Rectangle 3"/>
          <p:cNvSpPr>
            <a:spLocks noGrp="1" noChangeArrowheads="1"/>
          </p:cNvSpPr>
          <p:nvPr>
            <p:ph type="body" idx="1"/>
          </p:nvPr>
        </p:nvSpPr>
        <p:spPr/>
        <p:txBody>
          <a:bodyPr/>
          <a:lstStyle/>
          <a:p>
            <a:r>
              <a:rPr lang="en-US" i="1"/>
              <a:t>2NF violations:</a:t>
            </a:r>
          </a:p>
          <a:p>
            <a:pPr lvl="1"/>
            <a:r>
              <a:rPr lang="en-US" i="1"/>
              <a:t>Book_title -&gt; Book_type, Publisher</a:t>
            </a:r>
          </a:p>
          <a:p>
            <a:pPr lvl="1"/>
            <a:r>
              <a:rPr lang="en-US" i="1"/>
              <a:t>Authorname --&gt; Author-affil</a:t>
            </a:r>
          </a:p>
          <a:p>
            <a:r>
              <a:rPr lang="en-US" i="1"/>
              <a:t>Reason: they represent partial functional dependence on only a part of the (primary) key.</a:t>
            </a:r>
          </a:p>
          <a:p>
            <a:endParaRPr lang="en-US" i="1"/>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917506" name="Rectangle 2"/>
          <p:cNvSpPr>
            <a:spLocks noGrp="1" noChangeArrowheads="1"/>
          </p:cNvSpPr>
          <p:nvPr>
            <p:ph type="title"/>
          </p:nvPr>
        </p:nvSpPr>
        <p:spPr/>
        <p:txBody>
          <a:bodyPr/>
          <a:lstStyle/>
          <a:p>
            <a:r>
              <a:rPr lang="en-US"/>
              <a:t>3NF Violation</a:t>
            </a:r>
          </a:p>
        </p:txBody>
      </p:sp>
      <p:sp>
        <p:nvSpPr>
          <p:cNvPr id="917507" name="Rectangle 3"/>
          <p:cNvSpPr>
            <a:spLocks noGrp="1" noChangeArrowheads="1"/>
          </p:cNvSpPr>
          <p:nvPr>
            <p:ph type="body" idx="1"/>
          </p:nvPr>
        </p:nvSpPr>
        <p:spPr/>
        <p:txBody>
          <a:bodyPr/>
          <a:lstStyle/>
          <a:p>
            <a:r>
              <a:rPr lang="en-US" i="1"/>
              <a:t>3NF violation:</a:t>
            </a:r>
          </a:p>
          <a:p>
            <a:pPr lvl="1"/>
            <a:r>
              <a:rPr lang="en-US" i="1"/>
              <a:t>Book_type--&gt; Listprice</a:t>
            </a:r>
          </a:p>
          <a:p>
            <a:r>
              <a:rPr lang="en-US" i="1"/>
              <a:t>Reason: this is a functional dependency among attributes outside of the key. Hence it causes Listprice to be transitively dependent on the key Book_title via the attribute Book_type.</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918530" name="Rectangle 2"/>
          <p:cNvSpPr>
            <a:spLocks noGrp="1" noChangeArrowheads="1"/>
          </p:cNvSpPr>
          <p:nvPr>
            <p:ph type="title"/>
          </p:nvPr>
        </p:nvSpPr>
        <p:spPr/>
        <p:txBody>
          <a:bodyPr/>
          <a:lstStyle/>
          <a:p>
            <a:r>
              <a:rPr lang="en-US"/>
              <a:t>2NF</a:t>
            </a:r>
          </a:p>
        </p:txBody>
      </p:sp>
      <p:sp>
        <p:nvSpPr>
          <p:cNvPr id="918531" name="Rectangle 3"/>
          <p:cNvSpPr>
            <a:spLocks noGrp="1" noChangeArrowheads="1"/>
          </p:cNvSpPr>
          <p:nvPr>
            <p:ph type="body" idx="1"/>
          </p:nvPr>
        </p:nvSpPr>
        <p:spPr/>
        <p:txBody>
          <a:bodyPr/>
          <a:lstStyle/>
          <a:p>
            <a:r>
              <a:rPr lang="en-US" i="1"/>
              <a:t>2NF:</a:t>
            </a:r>
          </a:p>
          <a:p>
            <a:pPr lvl="1"/>
            <a:r>
              <a:rPr lang="en-US" i="1"/>
              <a:t>BOOK_INFO (</a:t>
            </a:r>
            <a:r>
              <a:rPr lang="en-US" i="1" u="sng"/>
              <a:t>Book_title</a:t>
            </a:r>
            <a:r>
              <a:rPr lang="en-US" i="1"/>
              <a:t>, Book_type, List_price, Publisher)</a:t>
            </a:r>
          </a:p>
          <a:p>
            <a:pPr lvl="1"/>
            <a:r>
              <a:rPr lang="en-US" i="1"/>
              <a:t>AUTHOR (</a:t>
            </a:r>
            <a:r>
              <a:rPr lang="en-US" i="1" u="sng"/>
              <a:t>Authorname</a:t>
            </a:r>
            <a:r>
              <a:rPr lang="en-US" i="1"/>
              <a:t>, Author-affil)</a:t>
            </a:r>
          </a:p>
          <a:p>
            <a:pPr lvl="1"/>
            <a:r>
              <a:rPr lang="en-US" i="1"/>
              <a:t>BOOK (</a:t>
            </a:r>
            <a:r>
              <a:rPr lang="en-US" i="1" u="sng"/>
              <a:t>Book_title</a:t>
            </a:r>
            <a:r>
              <a:rPr lang="en-US" i="1"/>
              <a:t>, </a:t>
            </a:r>
            <a:r>
              <a:rPr lang="en-US" i="1" u="sng"/>
              <a:t>Author_name</a:t>
            </a:r>
            <a:r>
              <a:rPr lang="en-US" i="1"/>
              <a:t>)</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919554" name="Rectangle 2"/>
          <p:cNvSpPr>
            <a:spLocks noGrp="1" noChangeArrowheads="1"/>
          </p:cNvSpPr>
          <p:nvPr>
            <p:ph type="title"/>
          </p:nvPr>
        </p:nvSpPr>
        <p:spPr/>
        <p:txBody>
          <a:bodyPr/>
          <a:lstStyle/>
          <a:p>
            <a:r>
              <a:rPr lang="en-US" i="1"/>
              <a:t>3NF and BCNF</a:t>
            </a:r>
          </a:p>
        </p:txBody>
      </p:sp>
      <p:sp>
        <p:nvSpPr>
          <p:cNvPr id="919555" name="Rectangle 3"/>
          <p:cNvSpPr>
            <a:spLocks noGrp="1" noChangeArrowheads="1"/>
          </p:cNvSpPr>
          <p:nvPr>
            <p:ph type="body" idx="1"/>
          </p:nvPr>
        </p:nvSpPr>
        <p:spPr>
          <a:xfrm>
            <a:off x="361950" y="1663700"/>
            <a:ext cx="8377238" cy="4114800"/>
          </a:xfrm>
        </p:spPr>
        <p:txBody>
          <a:bodyPr/>
          <a:lstStyle/>
          <a:p>
            <a:r>
              <a:rPr lang="en-US" i="1"/>
              <a:t>BOOK_INFO is decomposed into two relations:</a:t>
            </a:r>
          </a:p>
          <a:p>
            <a:pPr lvl="1"/>
            <a:r>
              <a:rPr lang="en-US" i="1"/>
              <a:t>1 )BOOK_INFO (</a:t>
            </a:r>
            <a:r>
              <a:rPr lang="en-US" i="1" u="sng"/>
              <a:t>Book_title</a:t>
            </a:r>
            <a:r>
              <a:rPr lang="en-US" i="1"/>
              <a:t>, Book_type, Publisher )</a:t>
            </a:r>
          </a:p>
          <a:p>
            <a:pPr lvl="1"/>
            <a:r>
              <a:rPr lang="en-US" i="1"/>
              <a:t>2) BOOK_VALUE (</a:t>
            </a:r>
            <a:r>
              <a:rPr lang="en-US" i="1" u="sng"/>
              <a:t>Book_type</a:t>
            </a:r>
            <a:r>
              <a:rPr lang="en-US" i="1"/>
              <a:t>, List_price)</a:t>
            </a:r>
          </a:p>
          <a:p>
            <a:r>
              <a:rPr lang="en-US" i="1"/>
              <a:t>The other two relations are fine since they are in 3NF.</a:t>
            </a:r>
          </a:p>
          <a:p>
            <a:pPr lvl="1"/>
            <a:r>
              <a:rPr lang="en-US" i="1"/>
              <a:t>3) AUTHOR (</a:t>
            </a:r>
            <a:r>
              <a:rPr lang="en-US" i="1" u="sng"/>
              <a:t>Authorname</a:t>
            </a:r>
            <a:r>
              <a:rPr lang="en-US" i="1"/>
              <a:t>, Author-affil)</a:t>
            </a:r>
          </a:p>
          <a:p>
            <a:pPr lvl="1"/>
            <a:r>
              <a:rPr lang="en-US" i="1"/>
              <a:t>4) BOOK (</a:t>
            </a:r>
            <a:r>
              <a:rPr lang="en-US" i="1" u="sng"/>
              <a:t>Book_title</a:t>
            </a:r>
            <a:r>
              <a:rPr lang="en-US" i="1"/>
              <a:t>, </a:t>
            </a:r>
            <a:r>
              <a:rPr lang="en-US" i="1" u="sng"/>
              <a:t>Author_name</a:t>
            </a:r>
            <a:r>
              <a:rPr lang="en-US" i="1"/>
              <a:t>)</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860162" name="Rectangle 2"/>
          <p:cNvSpPr>
            <a:spLocks noGrp="1" noChangeArrowheads="1"/>
          </p:cNvSpPr>
          <p:nvPr>
            <p:ph type="title"/>
          </p:nvPr>
        </p:nvSpPr>
        <p:spPr/>
        <p:txBody>
          <a:bodyPr/>
          <a:lstStyle/>
          <a:p>
            <a:r>
              <a:rPr lang="en-US"/>
              <a:t>Chapter Summary</a:t>
            </a:r>
          </a:p>
        </p:txBody>
      </p:sp>
      <p:sp>
        <p:nvSpPr>
          <p:cNvPr id="860163" name="Rectangle 3"/>
          <p:cNvSpPr>
            <a:spLocks noGrp="1" noChangeArrowheads="1"/>
          </p:cNvSpPr>
          <p:nvPr>
            <p:ph type="body" idx="1"/>
          </p:nvPr>
        </p:nvSpPr>
        <p:spPr/>
        <p:txBody>
          <a:bodyPr/>
          <a:lstStyle/>
          <a:p>
            <a:r>
              <a:rPr lang="en-US" dirty="0"/>
              <a:t>Informal Design Guidelines for Relational Databases</a:t>
            </a:r>
          </a:p>
          <a:p>
            <a:r>
              <a:rPr lang="en-US" dirty="0"/>
              <a:t>Functional Dependencies (FDs)</a:t>
            </a:r>
          </a:p>
          <a:p>
            <a:pPr lvl="1"/>
            <a:r>
              <a:rPr lang="en-US" dirty="0"/>
              <a:t>Definition, Inference Rules</a:t>
            </a:r>
          </a:p>
          <a:p>
            <a:r>
              <a:rPr lang="en-US" dirty="0"/>
              <a:t>Normal Forms Based on Primary Keys</a:t>
            </a:r>
          </a:p>
          <a:p>
            <a:pPr>
              <a:buNone/>
            </a:pPr>
            <a:endParaRPr lang="en-US" dirty="0"/>
          </a:p>
          <a:p>
            <a:pPr lvl="1"/>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endParaRPr lang="en-US"/>
          </a:p>
          <a:p>
            <a:r>
              <a:rPr lang="en-US"/>
              <a:t>Database Systems</a:t>
            </a:r>
          </a:p>
        </p:txBody>
      </p:sp>
      <p:sp>
        <p:nvSpPr>
          <p:cNvPr id="5" name="Footer Placeholder 3"/>
          <p:cNvSpPr>
            <a:spLocks noGrp="1"/>
          </p:cNvSpPr>
          <p:nvPr>
            <p:ph type="ftr" sz="quarter" idx="11"/>
          </p:nvPr>
        </p:nvSpPr>
        <p:spPr/>
        <p:txBody>
          <a:bodyPr/>
          <a:lstStyle/>
          <a:p>
            <a:endParaRPr lang="en-US"/>
          </a:p>
          <a:p>
            <a:r>
              <a:rPr lang="en-US"/>
              <a:t>Functional Dependency</a:t>
            </a:r>
          </a:p>
        </p:txBody>
      </p:sp>
      <p:pic>
        <p:nvPicPr>
          <p:cNvPr id="864258" name="Picture 2"/>
          <p:cNvPicPr>
            <a:picLocks noChangeAspect="1" noChangeArrowheads="1"/>
          </p:cNvPicPr>
          <p:nvPr/>
        </p:nvPicPr>
        <p:blipFill>
          <a:blip r:embed="rId2"/>
          <a:srcRect t="12036"/>
          <a:stretch>
            <a:fillRect/>
          </a:stretch>
        </p:blipFill>
        <p:spPr bwMode="auto">
          <a:xfrm>
            <a:off x="1581150" y="977900"/>
            <a:ext cx="5737225" cy="5568950"/>
          </a:xfrm>
          <a:prstGeom prst="rect">
            <a:avLst/>
          </a:prstGeom>
          <a:noFill/>
          <a:ln w="9525">
            <a:noFill/>
            <a:miter lim="800000"/>
            <a:headEnd/>
            <a:tailEnd/>
          </a:ln>
          <a:effectLst/>
        </p:spPr>
      </p:pic>
      <p:sp>
        <p:nvSpPr>
          <p:cNvPr id="864259" name="Rectangle 3"/>
          <p:cNvSpPr>
            <a:spLocks noGrp="1" noChangeArrowheads="1"/>
          </p:cNvSpPr>
          <p:nvPr>
            <p:ph type="title"/>
          </p:nvPr>
        </p:nvSpPr>
        <p:spPr>
          <a:xfrm>
            <a:off x="379413" y="414338"/>
            <a:ext cx="8364537" cy="792162"/>
          </a:xfrm>
        </p:spPr>
        <p:txBody>
          <a:bodyPr/>
          <a:lstStyle/>
          <a:p>
            <a:r>
              <a:rPr lang="en-US" sz="3600"/>
              <a:t>Simplified Version of the COMPANY DB System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endParaRPr lang="en-US"/>
          </a:p>
          <a:p>
            <a:r>
              <a:rPr lang="en-US"/>
              <a:t>Database Systems</a:t>
            </a:r>
          </a:p>
        </p:txBody>
      </p:sp>
      <p:sp>
        <p:nvSpPr>
          <p:cNvPr id="4" name="Footer Placeholder 2"/>
          <p:cNvSpPr>
            <a:spLocks noGrp="1"/>
          </p:cNvSpPr>
          <p:nvPr>
            <p:ph type="ftr" sz="quarter" idx="11"/>
          </p:nvPr>
        </p:nvSpPr>
        <p:spPr/>
        <p:txBody>
          <a:bodyPr/>
          <a:lstStyle/>
          <a:p>
            <a:endParaRPr lang="en-US"/>
          </a:p>
          <a:p>
            <a:r>
              <a:rPr lang="en-US"/>
              <a:t>Functional Dependency</a:t>
            </a:r>
          </a:p>
        </p:txBody>
      </p:sp>
      <p:pic>
        <p:nvPicPr>
          <p:cNvPr id="934916" name="Picture 4"/>
          <p:cNvPicPr>
            <a:picLocks noChangeAspect="1" noChangeArrowheads="1"/>
          </p:cNvPicPr>
          <p:nvPr/>
        </p:nvPicPr>
        <p:blipFill>
          <a:blip r:embed="rId3"/>
          <a:srcRect t="12036"/>
          <a:stretch>
            <a:fillRect/>
          </a:stretch>
        </p:blipFill>
        <p:spPr bwMode="auto">
          <a:xfrm>
            <a:off x="1276350" y="-38100"/>
            <a:ext cx="7086600" cy="68818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endParaRPr lang="en-US"/>
          </a:p>
          <a:p>
            <a:r>
              <a:rPr lang="en-US"/>
              <a:t>Database Systems</a:t>
            </a:r>
          </a:p>
        </p:txBody>
      </p:sp>
      <p:sp>
        <p:nvSpPr>
          <p:cNvPr id="4" name="Footer Placeholder 2"/>
          <p:cNvSpPr>
            <a:spLocks noGrp="1"/>
          </p:cNvSpPr>
          <p:nvPr>
            <p:ph type="ftr" sz="quarter" idx="11"/>
          </p:nvPr>
        </p:nvSpPr>
        <p:spPr/>
        <p:txBody>
          <a:bodyPr/>
          <a:lstStyle/>
          <a:p>
            <a:endParaRPr lang="en-US"/>
          </a:p>
          <a:p>
            <a:r>
              <a:rPr lang="en-US"/>
              <a:t>Functional Dependency</a:t>
            </a:r>
          </a:p>
        </p:txBody>
      </p:sp>
      <p:pic>
        <p:nvPicPr>
          <p:cNvPr id="865282" name="Picture 2"/>
          <p:cNvPicPr>
            <a:picLocks noChangeAspect="1" noChangeArrowheads="1"/>
          </p:cNvPicPr>
          <p:nvPr/>
        </p:nvPicPr>
        <p:blipFill>
          <a:blip r:embed="rId2"/>
          <a:srcRect/>
          <a:stretch>
            <a:fillRect/>
          </a:stretch>
        </p:blipFill>
        <p:spPr bwMode="auto">
          <a:xfrm>
            <a:off x="682625" y="0"/>
            <a:ext cx="8423275" cy="6588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Database Systems</a:t>
            </a:r>
          </a:p>
        </p:txBody>
      </p:sp>
      <p:sp>
        <p:nvSpPr>
          <p:cNvPr id="5" name="Footer Placeholder 4"/>
          <p:cNvSpPr>
            <a:spLocks noGrp="1"/>
          </p:cNvSpPr>
          <p:nvPr>
            <p:ph type="ftr" sz="quarter" idx="11"/>
          </p:nvPr>
        </p:nvSpPr>
        <p:spPr/>
        <p:txBody>
          <a:bodyPr/>
          <a:lstStyle/>
          <a:p>
            <a:endParaRPr lang="en-US"/>
          </a:p>
          <a:p>
            <a:r>
              <a:rPr lang="en-US"/>
              <a:t>Functional Dependency</a:t>
            </a:r>
          </a:p>
        </p:txBody>
      </p:sp>
      <p:sp>
        <p:nvSpPr>
          <p:cNvPr id="866306" name="Rectangle 2"/>
          <p:cNvSpPr>
            <a:spLocks noGrp="1" noChangeArrowheads="1"/>
          </p:cNvSpPr>
          <p:nvPr>
            <p:ph type="title"/>
          </p:nvPr>
        </p:nvSpPr>
        <p:spPr/>
        <p:txBody>
          <a:bodyPr/>
          <a:lstStyle/>
          <a:p>
            <a:r>
              <a:rPr lang="en-US" dirty="0">
                <a:cs typeface="Times New Roman" pitchFamily="18" charset="0"/>
              </a:rPr>
              <a:t>Redundant Information in </a:t>
            </a:r>
            <a:r>
              <a:rPr lang="en-US" dirty="0" err="1">
                <a:cs typeface="Times New Roman" pitchFamily="18" charset="0"/>
              </a:rPr>
              <a:t>Tuples</a:t>
            </a:r>
            <a:r>
              <a:rPr lang="en-US" dirty="0">
                <a:cs typeface="Times New Roman" pitchFamily="18" charset="0"/>
              </a:rPr>
              <a:t> and Update Anomalies</a:t>
            </a:r>
            <a:r>
              <a:rPr lang="en-US" dirty="0"/>
              <a:t> </a:t>
            </a:r>
          </a:p>
        </p:txBody>
      </p:sp>
      <p:sp>
        <p:nvSpPr>
          <p:cNvPr id="866307" name="Rectangle 3"/>
          <p:cNvSpPr>
            <a:spLocks noGrp="1" noChangeArrowheads="1"/>
          </p:cNvSpPr>
          <p:nvPr>
            <p:ph type="body" idx="1"/>
          </p:nvPr>
        </p:nvSpPr>
        <p:spPr/>
        <p:txBody>
          <a:bodyPr/>
          <a:lstStyle/>
          <a:p>
            <a:r>
              <a:rPr lang="en-US" sz="2800" dirty="0" smtClean="0">
                <a:cs typeface="Times New Roman" pitchFamily="18" charset="0"/>
              </a:rPr>
              <a:t>One goal of schema design is to </a:t>
            </a:r>
            <a:r>
              <a:rPr lang="en-US" sz="2800" b="1" dirty="0" smtClean="0">
                <a:solidFill>
                  <a:srgbClr val="FF0000"/>
                </a:solidFill>
                <a:cs typeface="Times New Roman" pitchFamily="18" charset="0"/>
              </a:rPr>
              <a:t>minimize the storage space used by the base relations.</a:t>
            </a:r>
          </a:p>
          <a:p>
            <a:r>
              <a:rPr lang="en-US" sz="2800" dirty="0" smtClean="0">
                <a:cs typeface="Times New Roman" pitchFamily="18" charset="0"/>
              </a:rPr>
              <a:t>Mixing </a:t>
            </a:r>
            <a:r>
              <a:rPr lang="en-US" sz="2800" dirty="0">
                <a:cs typeface="Times New Roman" pitchFamily="18" charset="0"/>
              </a:rPr>
              <a:t>attributes of multiple entities may cause problems</a:t>
            </a:r>
            <a:r>
              <a:rPr lang="en-US" sz="2800" dirty="0"/>
              <a:t> </a:t>
            </a:r>
          </a:p>
          <a:p>
            <a:pPr lvl="1"/>
            <a:r>
              <a:rPr lang="en-US" sz="2400" dirty="0">
                <a:cs typeface="Times New Roman" pitchFamily="18" charset="0"/>
              </a:rPr>
              <a:t>Information is stored redundantly wasting storage</a:t>
            </a:r>
          </a:p>
          <a:p>
            <a:pPr lvl="1"/>
            <a:r>
              <a:rPr lang="en-US" sz="2400" dirty="0">
                <a:cs typeface="Times New Roman" pitchFamily="18" charset="0"/>
              </a:rPr>
              <a:t> Problems with </a:t>
            </a:r>
            <a:r>
              <a:rPr lang="en-US" sz="2400" b="1" dirty="0">
                <a:solidFill>
                  <a:srgbClr val="FF0000"/>
                </a:solidFill>
                <a:cs typeface="Times New Roman" pitchFamily="18" charset="0"/>
              </a:rPr>
              <a:t>update anomalies</a:t>
            </a:r>
            <a:r>
              <a:rPr lang="en-US" sz="2400" dirty="0">
                <a:cs typeface="Times New Roman" pitchFamily="18" charset="0"/>
              </a:rPr>
              <a:t>:</a:t>
            </a:r>
          </a:p>
          <a:p>
            <a:pPr lvl="2"/>
            <a:r>
              <a:rPr lang="en-US" sz="2000" dirty="0">
                <a:cs typeface="Times New Roman" pitchFamily="18" charset="0"/>
              </a:rPr>
              <a:t>Insertion anomalies</a:t>
            </a:r>
          </a:p>
          <a:p>
            <a:pPr lvl="2"/>
            <a:r>
              <a:rPr lang="en-US" sz="2000" dirty="0">
                <a:cs typeface="Times New Roman" pitchFamily="18" charset="0"/>
              </a:rPr>
              <a:t>Deletion anomalies</a:t>
            </a:r>
          </a:p>
          <a:p>
            <a:pPr lvl="2"/>
            <a:r>
              <a:rPr lang="en-US" sz="2000" dirty="0">
                <a:cs typeface="Times New Roman" pitchFamily="18" charset="0"/>
              </a:rPr>
              <a:t>Modification anomalies</a:t>
            </a:r>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ntitled 2">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untitled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GB"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GB" sz="2400" b="0" i="0" u="none" strike="noStrike" cap="none" normalizeH="0" baseline="0" smtClean="0">
            <a:ln>
              <a:noFill/>
            </a:ln>
            <a:solidFill>
              <a:schemeClr val="tx1"/>
            </a:solidFill>
            <a:effectLst/>
            <a:latin typeface="Times" charset="0"/>
          </a:defRPr>
        </a:defPPr>
      </a:lstStyle>
    </a:lnDef>
  </a:objectDefaults>
  <a:extraClrSchemeLst>
    <a:extraClrScheme>
      <a:clrScheme name="untitled 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titled 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titled 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titled 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titled 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titled 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titled 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12249</TotalTime>
  <Pages>24</Pages>
  <Words>3065</Words>
  <Application>Microsoft Office PowerPoint</Application>
  <PresentationFormat>Custom</PresentationFormat>
  <Paragraphs>547</Paragraphs>
  <Slides>56</Slides>
  <Notes>13</Notes>
  <HiddenSlides>8</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6" baseType="lpstr">
      <vt:lpstr>Arial</vt:lpstr>
      <vt:lpstr>BostonII</vt:lpstr>
      <vt:lpstr>Monotype Sorts</vt:lpstr>
      <vt:lpstr>Symbol</vt:lpstr>
      <vt:lpstr>Times</vt:lpstr>
      <vt:lpstr>Times New Roman</vt:lpstr>
      <vt:lpstr>Wingdings</vt:lpstr>
      <vt:lpstr>Zapf Dingbats</vt:lpstr>
      <vt:lpstr>untitled 2</vt:lpstr>
      <vt:lpstr>Document</vt:lpstr>
      <vt:lpstr> Unit 4: Functional Dependency  Chapter 10: Functional Dependencies and Normalization for Relational Databases</vt:lpstr>
      <vt:lpstr>Chapter Outline</vt:lpstr>
      <vt:lpstr>Introduction</vt:lpstr>
      <vt:lpstr>Informal Design Guidelines for Relational Databases </vt:lpstr>
      <vt:lpstr>Semantics of the Relation Attributes </vt:lpstr>
      <vt:lpstr>Simplified Version of the COMPANY DB System</vt:lpstr>
      <vt:lpstr>PowerPoint Presentation</vt:lpstr>
      <vt:lpstr>PowerPoint Presentation</vt:lpstr>
      <vt:lpstr>Redundant Information in Tuples and Update Anomalies </vt:lpstr>
      <vt:lpstr>PowerPoint Presentation</vt:lpstr>
      <vt:lpstr>PowerPoint Presentation</vt:lpstr>
      <vt:lpstr>EXAMPLE OF AN UPDATE ANOMALY </vt:lpstr>
      <vt:lpstr>EXAMPLE OF AN UPDATE ANOMALY (2)</vt:lpstr>
      <vt:lpstr>Null Values in Tuples </vt:lpstr>
      <vt:lpstr>Spurious Tuples </vt:lpstr>
      <vt:lpstr>Lossless join example</vt:lpstr>
      <vt:lpstr>Informal Guidelines</vt:lpstr>
      <vt:lpstr>Formal design concepts</vt:lpstr>
      <vt:lpstr>Functional Dependencies (1) </vt:lpstr>
      <vt:lpstr>Functional Dependencies (2) </vt:lpstr>
      <vt:lpstr>Functional Dependencies (3)</vt:lpstr>
      <vt:lpstr>Examples of FD constraints </vt:lpstr>
      <vt:lpstr>Functional Dependencies (4)</vt:lpstr>
      <vt:lpstr>Inference Rules for FDs </vt:lpstr>
      <vt:lpstr>Additional Useful Inference Rules </vt:lpstr>
      <vt:lpstr>Equivalence of Sets of FDs </vt:lpstr>
      <vt:lpstr>Example - Using sample data to identify functional dependencies.</vt:lpstr>
      <vt:lpstr>Example - Using sample data to identify functional dependencies.</vt:lpstr>
      <vt:lpstr>Example - Using sample data to identify functional dependencies.</vt:lpstr>
      <vt:lpstr>Identifying the Primary Key for a Relation using Functional Dependencies</vt:lpstr>
      <vt:lpstr>Example - Identifying Primary Key for Sample Relation</vt:lpstr>
      <vt:lpstr>Introduction to Normalization </vt:lpstr>
      <vt:lpstr>Introduction to Normalization </vt:lpstr>
      <vt:lpstr>First Normal Form(1NF) </vt:lpstr>
      <vt:lpstr>PowerPoint Presentation</vt:lpstr>
      <vt:lpstr>First Normal Form(1NF) </vt:lpstr>
      <vt:lpstr>PowerPoint Presentation</vt:lpstr>
      <vt:lpstr>Definitions of Keys and Attributes Participating in Keys</vt:lpstr>
      <vt:lpstr>Second Normal Form (2NF) </vt:lpstr>
      <vt:lpstr>Examples Second Normal Form</vt:lpstr>
      <vt:lpstr>2NF Example</vt:lpstr>
      <vt:lpstr>2NF Example 2</vt:lpstr>
      <vt:lpstr>2NF Example 2 (cont.)</vt:lpstr>
      <vt:lpstr>Third Normal Form (3NF) </vt:lpstr>
      <vt:lpstr>3rd Normal Form </vt:lpstr>
      <vt:lpstr>3NF Example</vt:lpstr>
      <vt:lpstr>Normal Forms Defined Informally </vt:lpstr>
      <vt:lpstr>PowerPoint Presentation</vt:lpstr>
      <vt:lpstr>BCNF (Boyce-Codd Normal Form) </vt:lpstr>
      <vt:lpstr>3NF Vs. BCNF</vt:lpstr>
      <vt:lpstr>Exercise</vt:lpstr>
      <vt:lpstr>2NF Violations</vt:lpstr>
      <vt:lpstr>3NF Violation</vt:lpstr>
      <vt:lpstr>2NF</vt:lpstr>
      <vt:lpstr>3NF and BCNF</vt:lpstr>
      <vt:lpstr>Chapter 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 Functional Dependencies and Normalization for Relational Databases</dc:title>
  <dc:subject>Unit 4: Database Design Theory and Methodology</dc:subject>
  <dc:creator>Elsayed Hemayed</dc:creator>
  <cp:lastModifiedBy>Tamer</cp:lastModifiedBy>
  <cp:revision>223</cp:revision>
  <cp:lastPrinted>2001-08-10T22:02:04Z</cp:lastPrinted>
  <dcterms:created xsi:type="dcterms:W3CDTF">1995-12-08T17:21:36Z</dcterms:created>
  <dcterms:modified xsi:type="dcterms:W3CDTF">2018-12-01T05:35:38Z</dcterms:modified>
</cp:coreProperties>
</file>