
<file path=[Content_Types].xml><?xml version="1.0" encoding="utf-8"?>
<Types xmlns="http://schemas.openxmlformats.org/package/2006/content-types">
  <Default Extension="mp3" ContentType="audio/mpeg"/>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334" r:id="rId2"/>
    <p:sldId id="336" r:id="rId3"/>
    <p:sldId id="337" r:id="rId4"/>
    <p:sldId id="338" r:id="rId5"/>
    <p:sldId id="339" r:id="rId6"/>
    <p:sldId id="322" r:id="rId7"/>
    <p:sldId id="340" r:id="rId8"/>
    <p:sldId id="323" r:id="rId9"/>
    <p:sldId id="342" r:id="rId10"/>
    <p:sldId id="345" r:id="rId11"/>
    <p:sldId id="344" r:id="rId12"/>
    <p:sldId id="34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56" autoAdjust="0"/>
    <p:restoredTop sz="78995" autoAdjust="0"/>
  </p:normalViewPr>
  <p:slideViewPr>
    <p:cSldViewPr snapToGrid="0">
      <p:cViewPr varScale="1">
        <p:scale>
          <a:sx n="74" d="100"/>
          <a:sy n="74" d="100"/>
        </p:scale>
        <p:origin x="1044" y="72"/>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46692B-580B-42A3-9C6F-26B74B5BC8A2}" type="slidenum">
              <a:rPr lang="en-GB" smtClean="0"/>
              <a:t>‹#›</a:t>
            </a:fld>
            <a:endParaRPr lang="en-GB"/>
          </a:p>
        </p:txBody>
      </p:sp>
    </p:spTree>
    <p:extLst>
      <p:ext uri="{BB962C8B-B14F-4D97-AF65-F5344CB8AC3E}">
        <p14:creationId xmlns:p14="http://schemas.microsoft.com/office/powerpoint/2010/main" val="2265990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5C0831-3014-4FC1-893D-C6061500B063}" type="datetimeFigureOut">
              <a:rPr lang="en-GB" smtClean="0"/>
              <a:t>27/03/2020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02BE51-5968-45C9-871C-5C53D737B618}" type="slidenum">
              <a:rPr lang="en-GB" smtClean="0"/>
              <a:t>‹#›</a:t>
            </a:fld>
            <a:endParaRPr lang="en-GB"/>
          </a:p>
        </p:txBody>
      </p:sp>
    </p:spTree>
    <p:extLst>
      <p:ext uri="{BB962C8B-B14F-4D97-AF65-F5344CB8AC3E}">
        <p14:creationId xmlns:p14="http://schemas.microsoft.com/office/powerpoint/2010/main" val="3725851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functions of keeping track of memory allocations,</a:t>
            </a:r>
            <a:r>
              <a:rPr lang="en-US" baseline="0" dirty="0" smtClean="0"/>
              <a:t> assigning enough separate memory area for each starting process, and releasing memory no longer needed by a process are common to all types of operating systems.  Embedded and real-time systems are not an exception.</a:t>
            </a:r>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1</a:t>
            </a:fld>
            <a:endParaRPr lang="en-GB"/>
          </a:p>
        </p:txBody>
      </p:sp>
    </p:spTree>
    <p:extLst>
      <p:ext uri="{BB962C8B-B14F-4D97-AF65-F5344CB8AC3E}">
        <p14:creationId xmlns:p14="http://schemas.microsoft.com/office/powerpoint/2010/main" val="2286784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generally assume that the memory needed by the process both to hold its instructions and its data structures (stack, heap,…</a:t>
            </a:r>
            <a:r>
              <a:rPr lang="en-US" dirty="0" err="1" smtClean="0"/>
              <a:t>etc</a:t>
            </a:r>
            <a:r>
              <a:rPr lang="en-US" dirty="0" smtClean="0"/>
              <a:t>) are</a:t>
            </a:r>
            <a:r>
              <a:rPr lang="en-US" baseline="0" dirty="0" smtClean="0"/>
              <a:t> known to the system.</a:t>
            </a:r>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10</a:t>
            </a:fld>
            <a:endParaRPr lang="en-GB"/>
          </a:p>
        </p:txBody>
      </p:sp>
    </p:spTree>
    <p:extLst>
      <p:ext uri="{BB962C8B-B14F-4D97-AF65-F5344CB8AC3E}">
        <p14:creationId xmlns:p14="http://schemas.microsoft.com/office/powerpoint/2010/main" val="1388171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obvious answer</a:t>
            </a:r>
            <a:r>
              <a:rPr lang="en-US" baseline="0" dirty="0" smtClean="0"/>
              <a:t> here is the smallest one.  Size of partition assigned to a process must be equal to or larger than process requirements.  If larger, the additional area cannot be used by any other process, and is hence wasted.  This can be minimized if we select the smallest partition that can be used by the process.</a:t>
            </a:r>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11</a:t>
            </a:fld>
            <a:endParaRPr lang="en-GB"/>
          </a:p>
        </p:txBody>
      </p:sp>
    </p:spTree>
    <p:extLst>
      <p:ext uri="{BB962C8B-B14F-4D97-AF65-F5344CB8AC3E}">
        <p14:creationId xmlns:p14="http://schemas.microsoft.com/office/powerpoint/2010/main" val="4181847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embedded systems will typically have to operate under more limited memory size. </a:t>
            </a:r>
            <a:r>
              <a:rPr lang="en-GB" dirty="0" smtClean="0"/>
              <a:t>In addition, preventing a process from accessing some memory areas is not an option provided by the hardware in many architectures.</a:t>
            </a:r>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2</a:t>
            </a:fld>
            <a:endParaRPr lang="en-GB"/>
          </a:p>
        </p:txBody>
      </p:sp>
    </p:spTree>
    <p:extLst>
      <p:ext uri="{BB962C8B-B14F-4D97-AF65-F5344CB8AC3E}">
        <p14:creationId xmlns:p14="http://schemas.microsoft.com/office/powerpoint/2010/main" val="2806749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Virtual memory techniques allow swapping unused memory pages to secondary storage, thus increasing the effective memory size.  While used widely in general purpose computers, it is rarely used in embedded architectures.</a:t>
            </a:r>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3</a:t>
            </a:fld>
            <a:endParaRPr lang="en-GB"/>
          </a:p>
        </p:txBody>
      </p:sp>
    </p:spTree>
    <p:extLst>
      <p:ext uri="{BB962C8B-B14F-4D97-AF65-F5344CB8AC3E}">
        <p14:creationId xmlns:p14="http://schemas.microsoft.com/office/powerpoint/2010/main" val="4039557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memory</a:t>
            </a:r>
            <a:r>
              <a:rPr lang="en-US" baseline="0" dirty="0" smtClean="0"/>
              <a:t> management </a:t>
            </a:r>
            <a:r>
              <a:rPr lang="en-US" dirty="0" smtClean="0"/>
              <a:t>operations frequently used by processes should have short and predictable execution times, which may not be the case in general purpose systems.</a:t>
            </a:r>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4</a:t>
            </a:fld>
            <a:endParaRPr lang="en-GB"/>
          </a:p>
        </p:txBody>
      </p:sp>
    </p:spTree>
    <p:extLst>
      <p:ext uri="{BB962C8B-B14F-4D97-AF65-F5344CB8AC3E}">
        <p14:creationId xmlns:p14="http://schemas.microsoft.com/office/powerpoint/2010/main" val="2769194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static memory allocation we mean that memory is divided among a</a:t>
            </a:r>
            <a:r>
              <a:rPr lang="en-US" baseline="0" dirty="0" smtClean="0"/>
              <a:t> fixed set of tasks, each given a fixed area in memory.  However, system can run using smaller physical memory if for example different sets of tasks run at different times.  In this case memory assignment will be dynamic, i.e. change as tasks start and terminate.</a:t>
            </a:r>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5</a:t>
            </a:fld>
            <a:endParaRPr lang="en-GB"/>
          </a:p>
        </p:txBody>
      </p:sp>
    </p:spTree>
    <p:extLst>
      <p:ext uri="{BB962C8B-B14F-4D97-AF65-F5344CB8AC3E}">
        <p14:creationId xmlns:p14="http://schemas.microsoft.com/office/powerpoint/2010/main" val="1445305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6</a:t>
            </a:fld>
            <a:endParaRPr lang="en-GB"/>
          </a:p>
        </p:txBody>
      </p:sp>
    </p:spTree>
    <p:extLst>
      <p:ext uri="{BB962C8B-B14F-4D97-AF65-F5344CB8AC3E}">
        <p14:creationId xmlns:p14="http://schemas.microsoft.com/office/powerpoint/2010/main" val="550562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idea of relocatable processes</a:t>
            </a:r>
            <a:r>
              <a:rPr lang="en-US" baseline="0" dirty="0" smtClean="0"/>
              <a:t> and base address was mentioned in first week lecture.  Here, the limit is the threshold of memory addresses that process should not go across.</a:t>
            </a:r>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7</a:t>
            </a:fld>
            <a:endParaRPr lang="en-GB"/>
          </a:p>
        </p:txBody>
      </p:sp>
    </p:spTree>
    <p:extLst>
      <p:ext uri="{BB962C8B-B14F-4D97-AF65-F5344CB8AC3E}">
        <p14:creationId xmlns:p14="http://schemas.microsoft.com/office/powerpoint/2010/main" val="1690136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logical</a:t>
            </a:r>
            <a:r>
              <a:rPr lang="en-US" baseline="0" dirty="0" smtClean="0"/>
              <a:t> address is the offset we mentioned before.  The operation of checking if limit is passed, and adding base to offset will be needed for each memory access.  For efficiency, these operations must be done in hardware MMU and not by software. Again, supporting multitasking by this hardware may not be available in small embedded architectures.</a:t>
            </a:r>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8</a:t>
            </a:fld>
            <a:endParaRPr lang="en-GB"/>
          </a:p>
        </p:txBody>
      </p:sp>
    </p:spTree>
    <p:extLst>
      <p:ext uri="{BB962C8B-B14F-4D97-AF65-F5344CB8AC3E}">
        <p14:creationId xmlns:p14="http://schemas.microsoft.com/office/powerpoint/2010/main" val="332605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memory management technique we</a:t>
            </a:r>
            <a:r>
              <a:rPr lang="en-US" baseline="0" dirty="0" smtClean="0"/>
              <a:t> consider is the method of fixed partitions.  Here, memory is divided into a fixed number of partitions with fixed sizes and limits.  Each of these partitions can be assigned to a process.  Giving different sizes to partitions allow running processes with different memory requirements. </a:t>
            </a:r>
            <a:endParaRPr lang="en-GB" dirty="0"/>
          </a:p>
        </p:txBody>
      </p:sp>
      <p:sp>
        <p:nvSpPr>
          <p:cNvPr id="4" name="Slide Number Placeholder 3"/>
          <p:cNvSpPr>
            <a:spLocks noGrp="1"/>
          </p:cNvSpPr>
          <p:nvPr>
            <p:ph type="sldNum" sz="quarter" idx="10"/>
          </p:nvPr>
        </p:nvSpPr>
        <p:spPr/>
        <p:txBody>
          <a:bodyPr/>
          <a:lstStyle/>
          <a:p>
            <a:fld id="{FC02BE51-5968-45C9-871C-5C53D737B618}" type="slidenum">
              <a:rPr lang="en-GB" smtClean="0"/>
              <a:t>9</a:t>
            </a:fld>
            <a:endParaRPr lang="en-GB"/>
          </a:p>
        </p:txBody>
      </p:sp>
    </p:spTree>
    <p:extLst>
      <p:ext uri="{BB962C8B-B14F-4D97-AF65-F5344CB8AC3E}">
        <p14:creationId xmlns:p14="http://schemas.microsoft.com/office/powerpoint/2010/main" val="3044689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E27DB6-93B6-47FA-AFDF-44810FA49A32}"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1EF10-CF9D-4A1A-BBDF-D5D4D92732D8}" type="slidenum">
              <a:rPr lang="en-US" smtClean="0"/>
              <a:t>‹#›</a:t>
            </a:fld>
            <a:endParaRPr lang="en-US"/>
          </a:p>
        </p:txBody>
      </p:sp>
    </p:spTree>
    <p:extLst>
      <p:ext uri="{BB962C8B-B14F-4D97-AF65-F5344CB8AC3E}">
        <p14:creationId xmlns:p14="http://schemas.microsoft.com/office/powerpoint/2010/main" val="184646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E27DB6-93B6-47FA-AFDF-44810FA49A32}"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1EF10-CF9D-4A1A-BBDF-D5D4D92732D8}" type="slidenum">
              <a:rPr lang="en-US" smtClean="0"/>
              <a:t>‹#›</a:t>
            </a:fld>
            <a:endParaRPr lang="en-US"/>
          </a:p>
        </p:txBody>
      </p:sp>
    </p:spTree>
    <p:extLst>
      <p:ext uri="{BB962C8B-B14F-4D97-AF65-F5344CB8AC3E}">
        <p14:creationId xmlns:p14="http://schemas.microsoft.com/office/powerpoint/2010/main" val="3456105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E27DB6-93B6-47FA-AFDF-44810FA49A32}"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1EF10-CF9D-4A1A-BBDF-D5D4D92732D8}" type="slidenum">
              <a:rPr lang="en-US" smtClean="0"/>
              <a:t>‹#›</a:t>
            </a:fld>
            <a:endParaRPr lang="en-US"/>
          </a:p>
        </p:txBody>
      </p:sp>
    </p:spTree>
    <p:extLst>
      <p:ext uri="{BB962C8B-B14F-4D97-AF65-F5344CB8AC3E}">
        <p14:creationId xmlns:p14="http://schemas.microsoft.com/office/powerpoint/2010/main" val="3792793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E27DB6-93B6-47FA-AFDF-44810FA49A32}"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1EF10-CF9D-4A1A-BBDF-D5D4D92732D8}" type="slidenum">
              <a:rPr lang="en-US" smtClean="0"/>
              <a:t>‹#›</a:t>
            </a:fld>
            <a:endParaRPr lang="en-US"/>
          </a:p>
        </p:txBody>
      </p:sp>
    </p:spTree>
    <p:extLst>
      <p:ext uri="{BB962C8B-B14F-4D97-AF65-F5344CB8AC3E}">
        <p14:creationId xmlns:p14="http://schemas.microsoft.com/office/powerpoint/2010/main" val="2690233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E27DB6-93B6-47FA-AFDF-44810FA49A32}" type="datetimeFigureOut">
              <a:rPr lang="en-US" smtClean="0"/>
              <a:t>3/27/2020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21EF10-CF9D-4A1A-BBDF-D5D4D92732D8}" type="slidenum">
              <a:rPr lang="en-US" smtClean="0"/>
              <a:t>‹#›</a:t>
            </a:fld>
            <a:endParaRPr lang="en-US"/>
          </a:p>
        </p:txBody>
      </p:sp>
    </p:spTree>
    <p:extLst>
      <p:ext uri="{BB962C8B-B14F-4D97-AF65-F5344CB8AC3E}">
        <p14:creationId xmlns:p14="http://schemas.microsoft.com/office/powerpoint/2010/main" val="719417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E27DB6-93B6-47FA-AFDF-44810FA49A32}"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1EF10-CF9D-4A1A-BBDF-D5D4D92732D8}" type="slidenum">
              <a:rPr lang="en-US" smtClean="0"/>
              <a:t>‹#›</a:t>
            </a:fld>
            <a:endParaRPr lang="en-US"/>
          </a:p>
        </p:txBody>
      </p:sp>
    </p:spTree>
    <p:extLst>
      <p:ext uri="{BB962C8B-B14F-4D97-AF65-F5344CB8AC3E}">
        <p14:creationId xmlns:p14="http://schemas.microsoft.com/office/powerpoint/2010/main" val="3319036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E27DB6-93B6-47FA-AFDF-44810FA49A32}" type="datetimeFigureOut">
              <a:rPr lang="en-US" smtClean="0"/>
              <a:t>3/27/2020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21EF10-CF9D-4A1A-BBDF-D5D4D92732D8}" type="slidenum">
              <a:rPr lang="en-US" smtClean="0"/>
              <a:t>‹#›</a:t>
            </a:fld>
            <a:endParaRPr lang="en-US"/>
          </a:p>
        </p:txBody>
      </p:sp>
    </p:spTree>
    <p:extLst>
      <p:ext uri="{BB962C8B-B14F-4D97-AF65-F5344CB8AC3E}">
        <p14:creationId xmlns:p14="http://schemas.microsoft.com/office/powerpoint/2010/main" val="1845724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E27DB6-93B6-47FA-AFDF-44810FA49A32}" type="datetimeFigureOut">
              <a:rPr lang="en-US" smtClean="0"/>
              <a:t>3/27/2020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21EF10-CF9D-4A1A-BBDF-D5D4D92732D8}" type="slidenum">
              <a:rPr lang="en-US" smtClean="0"/>
              <a:t>‹#›</a:t>
            </a:fld>
            <a:endParaRPr lang="en-US"/>
          </a:p>
        </p:txBody>
      </p:sp>
    </p:spTree>
    <p:extLst>
      <p:ext uri="{BB962C8B-B14F-4D97-AF65-F5344CB8AC3E}">
        <p14:creationId xmlns:p14="http://schemas.microsoft.com/office/powerpoint/2010/main" val="3069569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E27DB6-93B6-47FA-AFDF-44810FA49A32}" type="datetimeFigureOut">
              <a:rPr lang="en-US" smtClean="0"/>
              <a:t>3/27/2020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21EF10-CF9D-4A1A-BBDF-D5D4D92732D8}" type="slidenum">
              <a:rPr lang="en-US" smtClean="0"/>
              <a:t>‹#›</a:t>
            </a:fld>
            <a:endParaRPr lang="en-US"/>
          </a:p>
        </p:txBody>
      </p:sp>
    </p:spTree>
    <p:extLst>
      <p:ext uri="{BB962C8B-B14F-4D97-AF65-F5344CB8AC3E}">
        <p14:creationId xmlns:p14="http://schemas.microsoft.com/office/powerpoint/2010/main" val="945282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E27DB6-93B6-47FA-AFDF-44810FA49A32}"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1EF10-CF9D-4A1A-BBDF-D5D4D92732D8}" type="slidenum">
              <a:rPr lang="en-US" smtClean="0"/>
              <a:t>‹#›</a:t>
            </a:fld>
            <a:endParaRPr lang="en-US"/>
          </a:p>
        </p:txBody>
      </p:sp>
    </p:spTree>
    <p:extLst>
      <p:ext uri="{BB962C8B-B14F-4D97-AF65-F5344CB8AC3E}">
        <p14:creationId xmlns:p14="http://schemas.microsoft.com/office/powerpoint/2010/main" val="1605112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E27DB6-93B6-47FA-AFDF-44810FA49A32}" type="datetimeFigureOut">
              <a:rPr lang="en-US" smtClean="0"/>
              <a:t>3/27/2020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21EF10-CF9D-4A1A-BBDF-D5D4D92732D8}" type="slidenum">
              <a:rPr lang="en-US" smtClean="0"/>
              <a:t>‹#›</a:t>
            </a:fld>
            <a:endParaRPr lang="en-US"/>
          </a:p>
        </p:txBody>
      </p:sp>
    </p:spTree>
    <p:extLst>
      <p:ext uri="{BB962C8B-B14F-4D97-AF65-F5344CB8AC3E}">
        <p14:creationId xmlns:p14="http://schemas.microsoft.com/office/powerpoint/2010/main" val="1117208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27DB6-93B6-47FA-AFDF-44810FA49A32}" type="datetimeFigureOut">
              <a:rPr lang="en-US" smtClean="0"/>
              <a:t>3/27/2020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21EF10-CF9D-4A1A-BBDF-D5D4D92732D8}" type="slidenum">
              <a:rPr lang="en-US" smtClean="0"/>
              <a:t>‹#›</a:t>
            </a:fld>
            <a:endParaRPr lang="en-US"/>
          </a:p>
        </p:txBody>
      </p:sp>
    </p:spTree>
    <p:extLst>
      <p:ext uri="{BB962C8B-B14F-4D97-AF65-F5344CB8AC3E}">
        <p14:creationId xmlns:p14="http://schemas.microsoft.com/office/powerpoint/2010/main" val="2383826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1.png"/><Relationship Id="rId5" Type="http://schemas.openxmlformats.org/officeDocument/2006/relationships/image" Target="../media/image4.emf"/><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1.png"/><Relationship Id="rId5" Type="http://schemas.openxmlformats.org/officeDocument/2006/relationships/image" Target="../media/image4.emf"/><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microsoft.com/office/2007/relationships/media" Target="../media/media2.mp3"/><Relationship Id="rId7" Type="http://schemas.openxmlformats.org/officeDocument/2006/relationships/image" Target="../media/image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audio" Target="../media/media2.mp3"/></Relationships>
</file>

<file path=ppt/slides/_rels/slide3.xml.rels><?xml version="1.0" encoding="UTF-8" standalone="yes"?>
<Relationships xmlns="http://schemas.openxmlformats.org/package/2006/relationships"><Relationship Id="rId3" Type="http://schemas.openxmlformats.org/officeDocument/2006/relationships/audio" Target="../media/media3.mp3"/><Relationship Id="rId2" Type="http://schemas.microsoft.com/office/2007/relationships/media" Target="../media/media3.mp3"/><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notesSlide" Target="../notesSlides/notesSlide3.xml"/><Relationship Id="rId4"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audio" Target="../media/media4.mp3"/><Relationship Id="rId2" Type="http://schemas.microsoft.com/office/2007/relationships/media" Target="../media/media4.mp3"/><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media5.mp3"/><Relationship Id="rId2" Type="http://schemas.microsoft.com/office/2007/relationships/media" Target="../media/media5.mp3"/><Relationship Id="rId1" Type="http://schemas.openxmlformats.org/officeDocument/2006/relationships/tags" Target="../tags/tag5.xml"/><Relationship Id="rId6" Type="http://schemas.openxmlformats.org/officeDocument/2006/relationships/image" Target="../media/image1.png"/><Relationship Id="rId5" Type="http://schemas.openxmlformats.org/officeDocument/2006/relationships/notesSlide" Target="../notesSlides/notesSlide5.xml"/><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emf"/><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audio" Target="../media/media6.mp3"/><Relationship Id="rId7" Type="http://schemas.openxmlformats.org/officeDocument/2006/relationships/image" Target="../media/image1.png"/><Relationship Id="rId2" Type="http://schemas.microsoft.com/office/2007/relationships/media" Target="../media/media6.mp3"/><Relationship Id="rId1" Type="http://schemas.openxmlformats.org/officeDocument/2006/relationships/tags" Target="../tags/tag8.xml"/><Relationship Id="rId6" Type="http://schemas.openxmlformats.org/officeDocument/2006/relationships/image" Target="../media/image2.emf"/><Relationship Id="rId5" Type="http://schemas.openxmlformats.org/officeDocument/2006/relationships/notesSlide" Target="../notesSlides/notesSlide7.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1.xml"/><Relationship Id="rId7" Type="http://schemas.openxmlformats.org/officeDocument/2006/relationships/notesSlide" Target="../notesSlides/notesSlide8.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Layout" Target="../slideLayouts/slideLayout7.xml"/><Relationship Id="rId5" Type="http://schemas.openxmlformats.org/officeDocument/2006/relationships/audio" Target="../media/media7.mp3"/><Relationship Id="rId10" Type="http://schemas.openxmlformats.org/officeDocument/2006/relationships/image" Target="../media/image1.png"/><Relationship Id="rId4" Type="http://schemas.microsoft.com/office/2007/relationships/media" Target="../media/media7.mp3"/><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1.png"/><Relationship Id="rId5" Type="http://schemas.openxmlformats.org/officeDocument/2006/relationships/image" Target="../media/image4.emf"/><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7"/>
          <p:cNvSpPr txBox="1">
            <a:spLocks noChangeArrowheads="1"/>
          </p:cNvSpPr>
          <p:nvPr/>
        </p:nvSpPr>
        <p:spPr bwMode="auto">
          <a:xfrm>
            <a:off x="428625" y="1377155"/>
            <a:ext cx="4197688" cy="461665"/>
          </a:xfrm>
          <a:prstGeom prst="rect">
            <a:avLst/>
          </a:prstGeom>
          <a:noFill/>
          <a:ln w="9525">
            <a:noFill/>
            <a:miter lim="800000"/>
            <a:headEnd/>
            <a:tailEnd/>
          </a:ln>
        </p:spPr>
        <p:txBody>
          <a:bodyPr wrap="none">
            <a:spAutoFit/>
          </a:bodyPr>
          <a:lstStyle/>
          <a:p>
            <a:pPr fontAlgn="auto">
              <a:spcBef>
                <a:spcPts val="0"/>
              </a:spcBef>
              <a:spcAft>
                <a:spcPts val="0"/>
              </a:spcAft>
              <a:defRPr/>
            </a:pPr>
            <a:r>
              <a:rPr lang="en-US" sz="2400" dirty="0">
                <a:latin typeface="+mn-lt"/>
                <a:cs typeface="Arial" charset="0"/>
              </a:rPr>
              <a:t>The functions of </a:t>
            </a:r>
            <a:r>
              <a:rPr lang="en-US" sz="2400" dirty="0" smtClean="0">
                <a:latin typeface="+mn-lt"/>
                <a:cs typeface="Arial" charset="0"/>
              </a:rPr>
              <a:t>any </a:t>
            </a:r>
            <a:r>
              <a:rPr lang="en-US" sz="2400" dirty="0">
                <a:latin typeface="+mn-lt"/>
                <a:cs typeface="Arial" charset="0"/>
              </a:rPr>
              <a:t>OS include:</a:t>
            </a:r>
          </a:p>
        </p:txBody>
      </p:sp>
      <p:sp>
        <p:nvSpPr>
          <p:cNvPr id="6" name="Text Box 88"/>
          <p:cNvSpPr txBox="1">
            <a:spLocks noChangeArrowheads="1"/>
          </p:cNvSpPr>
          <p:nvPr/>
        </p:nvSpPr>
        <p:spPr bwMode="auto">
          <a:xfrm>
            <a:off x="561975" y="1930698"/>
            <a:ext cx="6339364" cy="461665"/>
          </a:xfrm>
          <a:prstGeom prst="rect">
            <a:avLst/>
          </a:prstGeom>
          <a:noFill/>
          <a:ln w="9525">
            <a:noFill/>
            <a:miter lim="800000"/>
            <a:headEnd/>
            <a:tailEnd/>
          </a:ln>
        </p:spPr>
        <p:txBody>
          <a:bodyPr wrap="none">
            <a:spAutoFit/>
          </a:bodyPr>
          <a:lstStyle/>
          <a:p>
            <a:pPr marL="342900" indent="-342900" fontAlgn="auto">
              <a:spcBef>
                <a:spcPts val="0"/>
              </a:spcBef>
              <a:spcAft>
                <a:spcPts val="0"/>
              </a:spcAft>
              <a:buFont typeface="Courier New" panose="02070309020205020404" pitchFamily="49" charset="0"/>
              <a:buChar char="o"/>
              <a:defRPr/>
            </a:pPr>
            <a:r>
              <a:rPr lang="en-US" sz="2400" dirty="0">
                <a:latin typeface="+mn-lt"/>
                <a:cs typeface="Arial" charset="0"/>
              </a:rPr>
              <a:t> Keeping track of free and used memory areas.</a:t>
            </a:r>
          </a:p>
        </p:txBody>
      </p:sp>
      <p:sp>
        <p:nvSpPr>
          <p:cNvPr id="7" name="Text Box 89"/>
          <p:cNvSpPr txBox="1">
            <a:spLocks noChangeArrowheads="1"/>
          </p:cNvSpPr>
          <p:nvPr/>
        </p:nvSpPr>
        <p:spPr bwMode="auto">
          <a:xfrm>
            <a:off x="561975" y="2465833"/>
            <a:ext cx="7077643" cy="461665"/>
          </a:xfrm>
          <a:prstGeom prst="rect">
            <a:avLst/>
          </a:prstGeom>
          <a:noFill/>
          <a:ln w="9525">
            <a:noFill/>
            <a:miter lim="800000"/>
            <a:headEnd/>
            <a:tailEnd/>
          </a:ln>
        </p:spPr>
        <p:txBody>
          <a:bodyPr wrap="none">
            <a:spAutoFit/>
          </a:bodyPr>
          <a:lstStyle/>
          <a:p>
            <a:pPr marL="342900" indent="-342900" fontAlgn="auto">
              <a:spcBef>
                <a:spcPts val="0"/>
              </a:spcBef>
              <a:spcAft>
                <a:spcPts val="0"/>
              </a:spcAft>
              <a:buFont typeface="Courier New" panose="02070309020205020404" pitchFamily="49" charset="0"/>
              <a:buChar char="o"/>
              <a:defRPr/>
            </a:pPr>
            <a:r>
              <a:rPr lang="en-US" sz="2400" dirty="0">
                <a:latin typeface="+mn-lt"/>
                <a:cs typeface="Arial" charset="0"/>
              </a:rPr>
              <a:t> Allocating enough memory to each starting process.</a:t>
            </a:r>
          </a:p>
        </p:txBody>
      </p:sp>
      <p:sp>
        <p:nvSpPr>
          <p:cNvPr id="8" name="Text Box 90"/>
          <p:cNvSpPr txBox="1">
            <a:spLocks noChangeArrowheads="1"/>
          </p:cNvSpPr>
          <p:nvPr/>
        </p:nvSpPr>
        <p:spPr bwMode="auto">
          <a:xfrm>
            <a:off x="571500" y="3858516"/>
            <a:ext cx="6937284" cy="461665"/>
          </a:xfrm>
          <a:prstGeom prst="rect">
            <a:avLst/>
          </a:prstGeom>
          <a:noFill/>
          <a:ln w="9525">
            <a:noFill/>
            <a:miter lim="800000"/>
            <a:headEnd/>
            <a:tailEnd/>
          </a:ln>
        </p:spPr>
        <p:txBody>
          <a:bodyPr wrap="none">
            <a:spAutoFit/>
          </a:bodyPr>
          <a:lstStyle/>
          <a:p>
            <a:pPr marL="342900" indent="-342900" fontAlgn="auto">
              <a:spcBef>
                <a:spcPts val="0"/>
              </a:spcBef>
              <a:spcAft>
                <a:spcPts val="0"/>
              </a:spcAft>
              <a:buFont typeface="Courier New" panose="02070309020205020404" pitchFamily="49" charset="0"/>
              <a:buChar char="o"/>
              <a:defRPr/>
            </a:pPr>
            <a:r>
              <a:rPr lang="en-US" sz="2400" dirty="0">
                <a:latin typeface="+mn-lt"/>
                <a:cs typeface="Arial" charset="0"/>
              </a:rPr>
              <a:t> De-allocating memory from terminating processes.</a:t>
            </a:r>
          </a:p>
        </p:txBody>
      </p:sp>
      <p:sp>
        <p:nvSpPr>
          <p:cNvPr id="11" name="Text Box 91"/>
          <p:cNvSpPr txBox="1">
            <a:spLocks noChangeArrowheads="1"/>
          </p:cNvSpPr>
          <p:nvPr/>
        </p:nvSpPr>
        <p:spPr bwMode="auto">
          <a:xfrm>
            <a:off x="561975" y="3013149"/>
            <a:ext cx="7691438" cy="830263"/>
          </a:xfrm>
          <a:prstGeom prst="rect">
            <a:avLst/>
          </a:prstGeom>
          <a:noFill/>
          <a:ln w="9525">
            <a:noFill/>
            <a:miter lim="800000"/>
            <a:headEnd/>
            <a:tailEnd/>
          </a:ln>
        </p:spPr>
        <p:txBody>
          <a:bodyPr>
            <a:spAutoFit/>
          </a:bodyPr>
          <a:lstStyle/>
          <a:p>
            <a:pPr marL="342900" indent="-342900" algn="just" fontAlgn="auto">
              <a:spcBef>
                <a:spcPts val="0"/>
              </a:spcBef>
              <a:spcAft>
                <a:spcPts val="0"/>
              </a:spcAft>
              <a:buFont typeface="Courier New" panose="02070309020205020404" pitchFamily="49" charset="0"/>
              <a:buChar char="o"/>
              <a:defRPr/>
            </a:pPr>
            <a:r>
              <a:rPr lang="en-US" sz="2400" dirty="0">
                <a:latin typeface="+mn-lt"/>
                <a:cs typeface="Arial" charset="0"/>
              </a:rPr>
              <a:t> Protecting the memory area of each process from unauthorized access.</a:t>
            </a:r>
          </a:p>
        </p:txBody>
      </p:sp>
      <p:sp>
        <p:nvSpPr>
          <p:cNvPr id="2" name="TextBox 1"/>
          <p:cNvSpPr txBox="1"/>
          <p:nvPr/>
        </p:nvSpPr>
        <p:spPr>
          <a:xfrm>
            <a:off x="428625" y="358596"/>
            <a:ext cx="3352584" cy="507831"/>
          </a:xfrm>
          <a:prstGeom prst="rect">
            <a:avLst/>
          </a:prstGeom>
          <a:noFill/>
        </p:spPr>
        <p:txBody>
          <a:bodyPr wrap="none" rtlCol="0">
            <a:spAutoFit/>
          </a:bodyPr>
          <a:lstStyle/>
          <a:p>
            <a:r>
              <a:rPr lang="en-US" sz="2700" dirty="0" smtClean="0"/>
              <a:t>Memory Management</a:t>
            </a:r>
            <a:endParaRPr lang="en-GB" sz="2700" dirty="0"/>
          </a:p>
        </p:txBody>
      </p:sp>
      <p:sp>
        <p:nvSpPr>
          <p:cNvPr id="15" name="TextBox 14"/>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7- </a:t>
            </a:r>
            <a:r>
              <a:rPr lang="en-US" sz="1400" i="1" dirty="0" smtClean="0">
                <a:latin typeface="+mn-lt"/>
              </a:rPr>
              <a:t>Page 1</a:t>
            </a:r>
            <a:endParaRPr lang="en-GB" sz="1400" i="1" dirty="0">
              <a:latin typeface="+mn-lt"/>
            </a:endParaRPr>
          </a:p>
        </p:txBody>
      </p:sp>
      <p:cxnSp>
        <p:nvCxnSpPr>
          <p:cNvPr id="16" name="Straight Connector 15"/>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12"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ECP-622– Spring 2020</a:t>
            </a:r>
            <a:endParaRPr lang="en-GB" sz="1400" i="1" dirty="0">
              <a:latin typeface="+mn-lt"/>
              <a:cs typeface="+mn-cs"/>
            </a:endParaRPr>
          </a:p>
        </p:txBody>
      </p:sp>
      <p:pic>
        <p:nvPicPr>
          <p:cNvPr id="3" name="Memory Management 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12275" y="256827"/>
            <a:ext cx="609600" cy="609600"/>
          </a:xfrm>
          <a:prstGeom prst="rect">
            <a:avLst/>
          </a:prstGeom>
        </p:spPr>
      </p:pic>
    </p:spTree>
    <p:extLst>
      <p:ext uri="{BB962C8B-B14F-4D97-AF65-F5344CB8AC3E}">
        <p14:creationId xmlns:p14="http://schemas.microsoft.com/office/powerpoint/2010/main" val="31569511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30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5"/>
          <p:cNvSpPr txBox="1">
            <a:spLocks noChangeArrowheads="1"/>
          </p:cNvSpPr>
          <p:nvPr/>
        </p:nvSpPr>
        <p:spPr bwMode="auto">
          <a:xfrm>
            <a:off x="507131" y="1399724"/>
            <a:ext cx="4660894" cy="830997"/>
          </a:xfrm>
          <a:prstGeom prst="rect">
            <a:avLst/>
          </a:prstGeom>
          <a:noFill/>
          <a:ln w="9525">
            <a:noFill/>
            <a:miter lim="800000"/>
            <a:headEnd/>
            <a:tailEnd/>
          </a:ln>
        </p:spPr>
        <p:txBody>
          <a:bodyPr wrap="square">
            <a:spAutoFit/>
          </a:bodyPr>
          <a:lstStyle/>
          <a:p>
            <a:pPr marL="342900" indent="-342900" algn="just" fontAlgn="auto">
              <a:spcBef>
                <a:spcPts val="0"/>
              </a:spcBef>
              <a:spcAft>
                <a:spcPts val="0"/>
              </a:spcAft>
              <a:buFont typeface="Courier New" panose="02070309020205020404" pitchFamily="49" charset="0"/>
              <a:buChar char="o"/>
              <a:defRPr/>
            </a:pPr>
            <a:r>
              <a:rPr lang="en-US" sz="2400" dirty="0">
                <a:latin typeface="+mn-lt"/>
                <a:cs typeface="Arial" charset="0"/>
              </a:rPr>
              <a:t> </a:t>
            </a:r>
            <a:r>
              <a:rPr lang="en-US" sz="2400" dirty="0" smtClean="0">
                <a:latin typeface="+mn-lt"/>
                <a:cs typeface="Arial" charset="0"/>
              </a:rPr>
              <a:t>Divides </a:t>
            </a:r>
            <a:r>
              <a:rPr lang="en-US" sz="2400" dirty="0">
                <a:latin typeface="+mn-lt"/>
                <a:cs typeface="Arial" charset="0"/>
              </a:rPr>
              <a:t>memory into n partitions (not necessarily equal).</a:t>
            </a:r>
          </a:p>
        </p:txBody>
      </p:sp>
      <p:sp>
        <p:nvSpPr>
          <p:cNvPr id="6" name="Text Box 46"/>
          <p:cNvSpPr txBox="1">
            <a:spLocks noChangeArrowheads="1"/>
          </p:cNvSpPr>
          <p:nvPr/>
        </p:nvSpPr>
        <p:spPr bwMode="auto">
          <a:xfrm>
            <a:off x="507131" y="2369571"/>
            <a:ext cx="4660894" cy="830997"/>
          </a:xfrm>
          <a:prstGeom prst="rect">
            <a:avLst/>
          </a:prstGeom>
          <a:noFill/>
          <a:ln w="9525">
            <a:noFill/>
            <a:miter lim="800000"/>
            <a:headEnd/>
            <a:tailEnd/>
          </a:ln>
        </p:spPr>
        <p:txBody>
          <a:bodyPr wrap="square">
            <a:spAutoFit/>
          </a:bodyPr>
          <a:lstStyle/>
          <a:p>
            <a:pPr marL="342900" indent="-342900" algn="just" fontAlgn="auto">
              <a:spcBef>
                <a:spcPts val="0"/>
              </a:spcBef>
              <a:spcAft>
                <a:spcPts val="0"/>
              </a:spcAft>
              <a:buFont typeface="Courier New" panose="02070309020205020404" pitchFamily="49" charset="0"/>
              <a:buChar char="o"/>
              <a:defRPr/>
            </a:pPr>
            <a:r>
              <a:rPr lang="en-US" sz="2400" dirty="0">
                <a:latin typeface="+mn-lt"/>
                <a:cs typeface="Arial" charset="0"/>
              </a:rPr>
              <a:t> </a:t>
            </a:r>
            <a:r>
              <a:rPr lang="en-US" sz="2400" dirty="0" smtClean="0">
                <a:latin typeface="+mn-lt"/>
                <a:cs typeface="Arial" charset="0"/>
              </a:rPr>
              <a:t>Assigns </a:t>
            </a:r>
            <a:r>
              <a:rPr lang="en-US" sz="2400" dirty="0">
                <a:latin typeface="+mn-lt"/>
                <a:cs typeface="Arial" charset="0"/>
              </a:rPr>
              <a:t>each new process a partition large enough to run it.</a:t>
            </a:r>
          </a:p>
        </p:txBody>
      </p:sp>
      <p:sp>
        <p:nvSpPr>
          <p:cNvPr id="7" name="Text Box 47"/>
          <p:cNvSpPr txBox="1">
            <a:spLocks noChangeArrowheads="1"/>
          </p:cNvSpPr>
          <p:nvPr/>
        </p:nvSpPr>
        <p:spPr bwMode="auto">
          <a:xfrm>
            <a:off x="529876" y="3291780"/>
            <a:ext cx="4738159" cy="830997"/>
          </a:xfrm>
          <a:prstGeom prst="rect">
            <a:avLst/>
          </a:prstGeom>
          <a:noFill/>
          <a:ln w="9525">
            <a:noFill/>
            <a:miter lim="800000"/>
            <a:headEnd/>
            <a:tailEnd/>
          </a:ln>
        </p:spPr>
        <p:txBody>
          <a:bodyPr wrap="square">
            <a:spAutoFit/>
          </a:bodyPr>
          <a:lstStyle/>
          <a:p>
            <a:pPr marL="342900" indent="-342900" algn="just" fontAlgn="auto">
              <a:spcBef>
                <a:spcPts val="0"/>
              </a:spcBef>
              <a:spcAft>
                <a:spcPts val="0"/>
              </a:spcAft>
              <a:buFont typeface="Courier New" panose="02070309020205020404" pitchFamily="49" charset="0"/>
              <a:buChar char="o"/>
              <a:defRPr/>
            </a:pPr>
            <a:r>
              <a:rPr lang="en-US" sz="2400" dirty="0">
                <a:latin typeface="+mn-lt"/>
                <a:cs typeface="Arial" charset="0"/>
              </a:rPr>
              <a:t> Process owns this partition until it </a:t>
            </a:r>
            <a:r>
              <a:rPr lang="en-US" sz="2400" dirty="0" smtClean="0">
                <a:latin typeface="+mn-lt"/>
                <a:cs typeface="Arial" charset="0"/>
              </a:rPr>
              <a:t>is terminated.</a:t>
            </a:r>
            <a:endParaRPr lang="en-US" sz="2400" dirty="0">
              <a:latin typeface="+mn-lt"/>
              <a:cs typeface="Arial" charset="0"/>
            </a:endParaRPr>
          </a:p>
        </p:txBody>
      </p:sp>
      <p:sp>
        <p:nvSpPr>
          <p:cNvPr id="15" name="Rectangle 44"/>
          <p:cNvSpPr>
            <a:spLocks noChangeArrowheads="1"/>
          </p:cNvSpPr>
          <p:nvPr/>
        </p:nvSpPr>
        <p:spPr bwMode="auto">
          <a:xfrm>
            <a:off x="428625" y="332799"/>
            <a:ext cx="594188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0" dirty="0">
                <a:latin typeface="Calibri" panose="020F0502020204030204" pitchFamily="34" charset="0"/>
              </a:rPr>
              <a:t>Memory management by fixed partitions</a:t>
            </a:r>
          </a:p>
        </p:txBody>
      </p:sp>
      <p:cxnSp>
        <p:nvCxnSpPr>
          <p:cNvPr id="18" name="Straight Connector 17"/>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19"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ECP-622– Spring 2020</a:t>
            </a:r>
            <a:endParaRPr lang="en-GB" sz="1400" i="1" dirty="0">
              <a:latin typeface="+mn-lt"/>
              <a:cs typeface="+mn-cs"/>
            </a:endParaRPr>
          </a:p>
        </p:txBody>
      </p:sp>
      <p:pic>
        <p:nvPicPr>
          <p:cNvPr id="16" name="Picture 15"/>
          <p:cNvPicPr>
            <a:picLocks noChangeAspect="1"/>
          </p:cNvPicPr>
          <p:nvPr/>
        </p:nvPicPr>
        <p:blipFill>
          <a:blip r:embed="rId5"/>
          <a:stretch>
            <a:fillRect/>
          </a:stretch>
        </p:blipFill>
        <p:spPr>
          <a:xfrm>
            <a:off x="6019800" y="1233239"/>
            <a:ext cx="2133600" cy="4968837"/>
          </a:xfrm>
          <a:prstGeom prst="rect">
            <a:avLst/>
          </a:prstGeom>
        </p:spPr>
      </p:pic>
      <p:pic>
        <p:nvPicPr>
          <p:cNvPr id="2" name="Memory Management 1-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13792" y="255805"/>
            <a:ext cx="609600" cy="609600"/>
          </a:xfrm>
          <a:prstGeom prst="rect">
            <a:avLst/>
          </a:prstGeom>
        </p:spPr>
      </p:pic>
      <p:sp>
        <p:nvSpPr>
          <p:cNvPr id="11" name="TextBox 16"/>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7- </a:t>
            </a:r>
            <a:r>
              <a:rPr lang="en-US" sz="1400" i="1" dirty="0" smtClean="0">
                <a:latin typeface="+mn-lt"/>
              </a:rPr>
              <a:t>Page 5</a:t>
            </a:r>
            <a:endParaRPr lang="en-GB" sz="1400" i="1" dirty="0">
              <a:latin typeface="+mn-lt"/>
            </a:endParaRPr>
          </a:p>
        </p:txBody>
      </p:sp>
    </p:spTree>
    <p:extLst>
      <p:ext uri="{BB962C8B-B14F-4D97-AF65-F5344CB8AC3E}">
        <p14:creationId xmlns:p14="http://schemas.microsoft.com/office/powerpoint/2010/main" val="40654301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952"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5"/>
          <p:cNvSpPr txBox="1">
            <a:spLocks noChangeArrowheads="1"/>
          </p:cNvSpPr>
          <p:nvPr/>
        </p:nvSpPr>
        <p:spPr bwMode="auto">
          <a:xfrm>
            <a:off x="507131" y="1399724"/>
            <a:ext cx="4660894" cy="830997"/>
          </a:xfrm>
          <a:prstGeom prst="rect">
            <a:avLst/>
          </a:prstGeom>
          <a:noFill/>
          <a:ln w="9525">
            <a:noFill/>
            <a:miter lim="800000"/>
            <a:headEnd/>
            <a:tailEnd/>
          </a:ln>
        </p:spPr>
        <p:txBody>
          <a:bodyPr wrap="square">
            <a:spAutoFit/>
          </a:bodyPr>
          <a:lstStyle/>
          <a:p>
            <a:pPr marL="342900" indent="-342900" algn="just" fontAlgn="auto">
              <a:spcBef>
                <a:spcPts val="0"/>
              </a:spcBef>
              <a:spcAft>
                <a:spcPts val="0"/>
              </a:spcAft>
              <a:buFont typeface="Courier New" panose="02070309020205020404" pitchFamily="49" charset="0"/>
              <a:buChar char="o"/>
              <a:defRPr/>
            </a:pPr>
            <a:r>
              <a:rPr lang="en-US" sz="2400" dirty="0">
                <a:solidFill>
                  <a:schemeClr val="bg1">
                    <a:lumMod val="75000"/>
                  </a:schemeClr>
                </a:solidFill>
                <a:latin typeface="+mn-lt"/>
                <a:cs typeface="Arial" charset="0"/>
              </a:rPr>
              <a:t> </a:t>
            </a:r>
            <a:r>
              <a:rPr lang="en-US" sz="2400" dirty="0" smtClean="0">
                <a:solidFill>
                  <a:schemeClr val="bg1">
                    <a:lumMod val="75000"/>
                  </a:schemeClr>
                </a:solidFill>
                <a:latin typeface="+mn-lt"/>
                <a:cs typeface="Arial" charset="0"/>
              </a:rPr>
              <a:t>Divides </a:t>
            </a:r>
            <a:r>
              <a:rPr lang="en-US" sz="2400" dirty="0">
                <a:solidFill>
                  <a:schemeClr val="bg1">
                    <a:lumMod val="75000"/>
                  </a:schemeClr>
                </a:solidFill>
                <a:latin typeface="+mn-lt"/>
                <a:cs typeface="Arial" charset="0"/>
              </a:rPr>
              <a:t>memory into n partitions (not necessarily equal).</a:t>
            </a:r>
          </a:p>
        </p:txBody>
      </p:sp>
      <p:sp>
        <p:nvSpPr>
          <p:cNvPr id="6" name="Text Box 46"/>
          <p:cNvSpPr txBox="1">
            <a:spLocks noChangeArrowheads="1"/>
          </p:cNvSpPr>
          <p:nvPr/>
        </p:nvSpPr>
        <p:spPr bwMode="auto">
          <a:xfrm>
            <a:off x="507131" y="2369571"/>
            <a:ext cx="4660894" cy="830997"/>
          </a:xfrm>
          <a:prstGeom prst="rect">
            <a:avLst/>
          </a:prstGeom>
          <a:noFill/>
          <a:ln w="9525">
            <a:noFill/>
            <a:miter lim="800000"/>
            <a:headEnd/>
            <a:tailEnd/>
          </a:ln>
        </p:spPr>
        <p:txBody>
          <a:bodyPr wrap="square">
            <a:spAutoFit/>
          </a:bodyPr>
          <a:lstStyle/>
          <a:p>
            <a:pPr marL="342900" indent="-342900" algn="just" fontAlgn="auto">
              <a:spcBef>
                <a:spcPts val="0"/>
              </a:spcBef>
              <a:spcAft>
                <a:spcPts val="0"/>
              </a:spcAft>
              <a:buFont typeface="Courier New" panose="02070309020205020404" pitchFamily="49" charset="0"/>
              <a:buChar char="o"/>
              <a:defRPr/>
            </a:pPr>
            <a:r>
              <a:rPr lang="en-US" sz="2400" dirty="0">
                <a:solidFill>
                  <a:schemeClr val="bg1">
                    <a:lumMod val="75000"/>
                  </a:schemeClr>
                </a:solidFill>
                <a:latin typeface="+mn-lt"/>
                <a:cs typeface="Arial" charset="0"/>
              </a:rPr>
              <a:t> </a:t>
            </a:r>
            <a:r>
              <a:rPr lang="en-US" sz="2400" dirty="0" smtClean="0">
                <a:solidFill>
                  <a:schemeClr val="bg1">
                    <a:lumMod val="75000"/>
                  </a:schemeClr>
                </a:solidFill>
                <a:latin typeface="+mn-lt"/>
                <a:cs typeface="Arial" charset="0"/>
              </a:rPr>
              <a:t>Assigns </a:t>
            </a:r>
            <a:r>
              <a:rPr lang="en-US" sz="2400" dirty="0">
                <a:solidFill>
                  <a:schemeClr val="bg1">
                    <a:lumMod val="75000"/>
                  </a:schemeClr>
                </a:solidFill>
                <a:latin typeface="+mn-lt"/>
                <a:cs typeface="Arial" charset="0"/>
              </a:rPr>
              <a:t>each new process a partition large enough to run it.</a:t>
            </a:r>
          </a:p>
        </p:txBody>
      </p:sp>
      <p:sp>
        <p:nvSpPr>
          <p:cNvPr id="7" name="Text Box 47"/>
          <p:cNvSpPr txBox="1">
            <a:spLocks noChangeArrowheads="1"/>
          </p:cNvSpPr>
          <p:nvPr/>
        </p:nvSpPr>
        <p:spPr bwMode="auto">
          <a:xfrm>
            <a:off x="529876" y="3291780"/>
            <a:ext cx="4738159" cy="830997"/>
          </a:xfrm>
          <a:prstGeom prst="rect">
            <a:avLst/>
          </a:prstGeom>
          <a:noFill/>
          <a:ln w="9525">
            <a:noFill/>
            <a:miter lim="800000"/>
            <a:headEnd/>
            <a:tailEnd/>
          </a:ln>
        </p:spPr>
        <p:txBody>
          <a:bodyPr wrap="square">
            <a:spAutoFit/>
          </a:bodyPr>
          <a:lstStyle/>
          <a:p>
            <a:pPr marL="342900" indent="-342900" algn="just" fontAlgn="auto">
              <a:spcBef>
                <a:spcPts val="0"/>
              </a:spcBef>
              <a:spcAft>
                <a:spcPts val="0"/>
              </a:spcAft>
              <a:buFont typeface="Courier New" panose="02070309020205020404" pitchFamily="49" charset="0"/>
              <a:buChar char="o"/>
              <a:defRPr/>
            </a:pPr>
            <a:r>
              <a:rPr lang="en-US" sz="2400" dirty="0">
                <a:solidFill>
                  <a:schemeClr val="bg1">
                    <a:lumMod val="75000"/>
                  </a:schemeClr>
                </a:solidFill>
                <a:latin typeface="+mn-lt"/>
                <a:cs typeface="Arial" charset="0"/>
              </a:rPr>
              <a:t> Process owns this partition until it </a:t>
            </a:r>
            <a:r>
              <a:rPr lang="en-US" sz="2400" dirty="0" smtClean="0">
                <a:solidFill>
                  <a:schemeClr val="bg1">
                    <a:lumMod val="75000"/>
                  </a:schemeClr>
                </a:solidFill>
                <a:latin typeface="+mn-lt"/>
                <a:cs typeface="Arial" charset="0"/>
              </a:rPr>
              <a:t>is terminated (or swapped out).</a:t>
            </a:r>
            <a:endParaRPr lang="en-US" sz="2400" dirty="0">
              <a:solidFill>
                <a:schemeClr val="bg1">
                  <a:lumMod val="75000"/>
                </a:schemeClr>
              </a:solidFill>
              <a:latin typeface="+mn-lt"/>
              <a:cs typeface="Arial" charset="0"/>
            </a:endParaRPr>
          </a:p>
        </p:txBody>
      </p:sp>
      <p:sp>
        <p:nvSpPr>
          <p:cNvPr id="14" name="Text Box 51"/>
          <p:cNvSpPr txBox="1">
            <a:spLocks noChangeArrowheads="1"/>
          </p:cNvSpPr>
          <p:nvPr/>
        </p:nvSpPr>
        <p:spPr bwMode="auto">
          <a:xfrm>
            <a:off x="560513" y="4611369"/>
            <a:ext cx="46075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2400" dirty="0">
                <a:latin typeface="Calibri" panose="020F0502020204030204" pitchFamily="34" charset="0"/>
              </a:rPr>
              <a:t>If several partitions can be assigned to some new process, which one to select?  </a:t>
            </a:r>
          </a:p>
        </p:txBody>
      </p:sp>
      <p:sp>
        <p:nvSpPr>
          <p:cNvPr id="15" name="Rectangle 44"/>
          <p:cNvSpPr>
            <a:spLocks noChangeArrowheads="1"/>
          </p:cNvSpPr>
          <p:nvPr/>
        </p:nvSpPr>
        <p:spPr bwMode="auto">
          <a:xfrm>
            <a:off x="428625" y="332799"/>
            <a:ext cx="594188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0" dirty="0">
                <a:latin typeface="Calibri" panose="020F0502020204030204" pitchFamily="34" charset="0"/>
              </a:rPr>
              <a:t>Memory management by fixed partitions</a:t>
            </a:r>
          </a:p>
        </p:txBody>
      </p:sp>
      <p:cxnSp>
        <p:nvCxnSpPr>
          <p:cNvPr id="18" name="Straight Connector 17"/>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19"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ECP-622– Spring 2020</a:t>
            </a:r>
            <a:endParaRPr lang="en-GB" sz="1400" i="1" dirty="0">
              <a:latin typeface="+mn-lt"/>
              <a:cs typeface="+mn-cs"/>
            </a:endParaRPr>
          </a:p>
        </p:txBody>
      </p:sp>
      <p:pic>
        <p:nvPicPr>
          <p:cNvPr id="16" name="Picture 15"/>
          <p:cNvPicPr>
            <a:picLocks noChangeAspect="1"/>
          </p:cNvPicPr>
          <p:nvPr/>
        </p:nvPicPr>
        <p:blipFill>
          <a:blip r:embed="rId5"/>
          <a:stretch>
            <a:fillRect/>
          </a:stretch>
        </p:blipFill>
        <p:spPr>
          <a:xfrm>
            <a:off x="6019800" y="1233239"/>
            <a:ext cx="2133600" cy="4968837"/>
          </a:xfrm>
          <a:prstGeom prst="rect">
            <a:avLst/>
          </a:prstGeom>
        </p:spPr>
      </p:pic>
      <p:pic>
        <p:nvPicPr>
          <p:cNvPr id="3" name="Memory Management 1-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03790" y="276769"/>
            <a:ext cx="609600" cy="609600"/>
          </a:xfrm>
          <a:prstGeom prst="rect">
            <a:avLst/>
          </a:prstGeom>
        </p:spPr>
      </p:pic>
      <p:sp>
        <p:nvSpPr>
          <p:cNvPr id="13" name="TextBox 16"/>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7- </a:t>
            </a:r>
            <a:r>
              <a:rPr lang="en-US" sz="1400" i="1" dirty="0" smtClean="0">
                <a:latin typeface="+mn-lt"/>
              </a:rPr>
              <a:t>Page 5</a:t>
            </a:r>
            <a:endParaRPr lang="en-GB" sz="1400" i="1" dirty="0">
              <a:latin typeface="+mn-lt"/>
            </a:endParaRPr>
          </a:p>
        </p:txBody>
      </p:sp>
    </p:spTree>
    <p:extLst>
      <p:ext uri="{BB962C8B-B14F-4D97-AF65-F5344CB8AC3E}">
        <p14:creationId xmlns:p14="http://schemas.microsoft.com/office/powerpoint/2010/main" val="20381121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21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25"/>
          <p:cNvSpPr txBox="1">
            <a:spLocks noChangeArrowheads="1"/>
          </p:cNvSpPr>
          <p:nvPr/>
        </p:nvSpPr>
        <p:spPr bwMode="auto">
          <a:xfrm>
            <a:off x="428625" y="1309042"/>
            <a:ext cx="4335418" cy="461665"/>
          </a:xfrm>
          <a:prstGeom prst="rect">
            <a:avLst/>
          </a:prstGeom>
          <a:noFill/>
          <a:ln w="9525">
            <a:noFill/>
            <a:miter lim="800000"/>
            <a:headEnd/>
            <a:tailEnd/>
          </a:ln>
        </p:spPr>
        <p:txBody>
          <a:bodyPr wrap="none">
            <a:spAutoFit/>
          </a:bodyPr>
          <a:lstStyle/>
          <a:p>
            <a:pPr fontAlgn="auto">
              <a:spcBef>
                <a:spcPts val="0"/>
              </a:spcBef>
              <a:spcAft>
                <a:spcPts val="0"/>
              </a:spcAft>
              <a:defRPr/>
            </a:pPr>
            <a:r>
              <a:rPr lang="en-US" sz="2400" u="sng" dirty="0">
                <a:latin typeface="+mn-lt"/>
              </a:rPr>
              <a:t>Disadvantages of fixed partitions:</a:t>
            </a:r>
          </a:p>
        </p:txBody>
      </p:sp>
      <p:sp>
        <p:nvSpPr>
          <p:cNvPr id="2" name="PPTLabsHighlightTextFragmentsShapee0d5e5ca-62b5-4b8b-8dbd-9333c69f14b6"/>
          <p:cNvSpPr/>
          <p:nvPr>
            <p:custDataLst>
              <p:tags r:id="rId1"/>
            </p:custDataLst>
          </p:nvPr>
        </p:nvSpPr>
        <p:spPr>
          <a:xfrm>
            <a:off x="898168" y="3344107"/>
            <a:ext cx="2797620" cy="365760"/>
          </a:xfrm>
          <a:prstGeom prst="roundRect">
            <a:avLst>
              <a:gd name="adj" fmla="val 25000"/>
            </a:avLst>
          </a:prstGeom>
          <a:solidFill>
            <a:srgbClr val="FFFF00">
              <a:alpha val="5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 Box 126"/>
          <p:cNvSpPr txBox="1">
            <a:spLocks noChangeArrowheads="1"/>
          </p:cNvSpPr>
          <p:nvPr/>
        </p:nvSpPr>
        <p:spPr bwMode="auto">
          <a:xfrm>
            <a:off x="463828" y="2932627"/>
            <a:ext cx="8120409" cy="830997"/>
          </a:xfrm>
          <a:prstGeom prst="rect">
            <a:avLst/>
          </a:prstGeom>
          <a:noFill/>
          <a:ln w="9525">
            <a:noFill/>
            <a:miter lim="800000"/>
            <a:headEnd/>
            <a:tailEnd/>
          </a:ln>
        </p:spPr>
        <p:txBody>
          <a:bodyPr wrap="square">
            <a:spAutoFit/>
          </a:bodyPr>
          <a:lstStyle/>
          <a:p>
            <a:pPr marL="342900" indent="-342900" algn="just" fontAlgn="auto">
              <a:spcBef>
                <a:spcPts val="0"/>
              </a:spcBef>
              <a:spcAft>
                <a:spcPts val="0"/>
              </a:spcAft>
              <a:buFont typeface="Courier New" panose="02070309020205020404" pitchFamily="49" charset="0"/>
              <a:buChar char="o"/>
              <a:defRPr/>
            </a:pPr>
            <a:r>
              <a:rPr lang="en-US" sz="2400" dirty="0">
                <a:latin typeface="+mn-lt"/>
              </a:rPr>
              <a:t> Typically results in large wasted memory </a:t>
            </a:r>
            <a:r>
              <a:rPr lang="en-US" sz="2400" dirty="0" smtClean="0">
                <a:latin typeface="+mn-lt"/>
              </a:rPr>
              <a:t>area as a result of internal fragmentation</a:t>
            </a:r>
            <a:r>
              <a:rPr lang="en-US" sz="2400" i="1" dirty="0" smtClean="0">
                <a:latin typeface="+mn-lt"/>
              </a:rPr>
              <a:t>: </a:t>
            </a:r>
            <a:r>
              <a:rPr lang="en-US" sz="2400" dirty="0" smtClean="0">
                <a:latin typeface="+mn-lt"/>
              </a:rPr>
              <a:t>unused areas inside partitions.</a:t>
            </a:r>
            <a:endParaRPr lang="en-US" sz="2400" dirty="0">
              <a:latin typeface="+mn-lt"/>
            </a:endParaRPr>
          </a:p>
        </p:txBody>
      </p:sp>
      <p:sp>
        <p:nvSpPr>
          <p:cNvPr id="3" name="PPTLabsHighlightTextFragmentsShape85745022-44ab-4375-816b-ad44e74f1496"/>
          <p:cNvSpPr/>
          <p:nvPr>
            <p:custDataLst>
              <p:tags r:id="rId2"/>
            </p:custDataLst>
          </p:nvPr>
        </p:nvSpPr>
        <p:spPr>
          <a:xfrm>
            <a:off x="2466248" y="1966248"/>
            <a:ext cx="3890454" cy="365760"/>
          </a:xfrm>
          <a:prstGeom prst="roundRect">
            <a:avLst>
              <a:gd name="adj" fmla="val 25000"/>
            </a:avLst>
          </a:prstGeom>
          <a:solidFill>
            <a:srgbClr val="FFFF00">
              <a:alpha val="5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Box 127"/>
          <p:cNvSpPr txBox="1">
            <a:spLocks noChangeArrowheads="1"/>
          </p:cNvSpPr>
          <p:nvPr/>
        </p:nvSpPr>
        <p:spPr bwMode="auto">
          <a:xfrm>
            <a:off x="452091" y="1920528"/>
            <a:ext cx="8161299" cy="830997"/>
          </a:xfrm>
          <a:prstGeom prst="rect">
            <a:avLst/>
          </a:prstGeom>
          <a:noFill/>
          <a:ln w="9525">
            <a:noFill/>
            <a:miter lim="800000"/>
            <a:headEnd/>
            <a:tailEnd/>
          </a:ln>
        </p:spPr>
        <p:txBody>
          <a:bodyPr wrap="square">
            <a:spAutoFit/>
          </a:bodyPr>
          <a:lstStyle/>
          <a:p>
            <a:pPr marL="342900" indent="-342900" algn="just" fontAlgn="auto">
              <a:spcBef>
                <a:spcPts val="0"/>
              </a:spcBef>
              <a:spcAft>
                <a:spcPts val="0"/>
              </a:spcAft>
              <a:buFont typeface="Courier New" panose="02070309020205020404" pitchFamily="49" charset="0"/>
              <a:buChar char="o"/>
              <a:defRPr/>
            </a:pPr>
            <a:r>
              <a:rPr lang="en-US" sz="2400" dirty="0">
                <a:latin typeface="+mn-lt"/>
              </a:rPr>
              <a:t> Limits the degree of </a:t>
            </a:r>
            <a:r>
              <a:rPr lang="en-US" sz="2400" dirty="0" smtClean="0">
                <a:latin typeface="+mn-lt"/>
              </a:rPr>
              <a:t>multi-programming: </a:t>
            </a:r>
            <a:r>
              <a:rPr lang="en-US" sz="2400" dirty="0" err="1" smtClean="0">
                <a:latin typeface="+mn-lt"/>
              </a:rPr>
              <a:t>i.e</a:t>
            </a:r>
            <a:r>
              <a:rPr lang="en-US" sz="2400" dirty="0" smtClean="0">
                <a:latin typeface="+mn-lt"/>
              </a:rPr>
              <a:t> number of concurrent processes that the system can handle.</a:t>
            </a:r>
            <a:endParaRPr lang="en-US" sz="2400" dirty="0">
              <a:latin typeface="+mn-lt"/>
            </a:endParaRPr>
          </a:p>
        </p:txBody>
      </p:sp>
      <p:sp>
        <p:nvSpPr>
          <p:cNvPr id="15" name="TextBox 14"/>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7- </a:t>
            </a:r>
            <a:r>
              <a:rPr lang="en-US" sz="1400" i="1" dirty="0" smtClean="0">
                <a:latin typeface="+mn-lt"/>
              </a:rPr>
              <a:t>Page 6</a:t>
            </a:r>
            <a:endParaRPr lang="en-GB" sz="1400" i="1" dirty="0">
              <a:latin typeface="+mn-lt"/>
            </a:endParaRPr>
          </a:p>
        </p:txBody>
      </p:sp>
      <p:cxnSp>
        <p:nvCxnSpPr>
          <p:cNvPr id="16" name="Straight Connector 15"/>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12"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ECP-622– Spring 2020</a:t>
            </a:r>
            <a:endParaRPr lang="en-GB" sz="1400" i="1" dirty="0">
              <a:latin typeface="+mn-lt"/>
              <a:cs typeface="+mn-cs"/>
            </a:endParaRPr>
          </a:p>
        </p:txBody>
      </p:sp>
      <p:sp>
        <p:nvSpPr>
          <p:cNvPr id="11" name="Rectangle 44"/>
          <p:cNvSpPr>
            <a:spLocks noChangeArrowheads="1"/>
          </p:cNvSpPr>
          <p:nvPr/>
        </p:nvSpPr>
        <p:spPr bwMode="auto">
          <a:xfrm>
            <a:off x="428625" y="332799"/>
            <a:ext cx="594188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0" dirty="0">
                <a:latin typeface="Calibri" panose="020F0502020204030204" pitchFamily="34" charset="0"/>
              </a:rPr>
              <a:t>Memory management by fixed partitions</a:t>
            </a:r>
          </a:p>
        </p:txBody>
      </p:sp>
    </p:spTree>
    <p:extLst>
      <p:ext uri="{BB962C8B-B14F-4D97-AF65-F5344CB8AC3E}">
        <p14:creationId xmlns:p14="http://schemas.microsoft.com/office/powerpoint/2010/main" val="2097394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625" y="1369439"/>
            <a:ext cx="5634235" cy="461665"/>
          </a:xfrm>
          <a:prstGeom prst="rect">
            <a:avLst/>
          </a:prstGeom>
          <a:noFill/>
        </p:spPr>
        <p:txBody>
          <a:bodyPr wrap="none" rtlCol="0">
            <a:spAutoFit/>
          </a:bodyPr>
          <a:lstStyle/>
          <a:p>
            <a:r>
              <a:rPr lang="en-US" sz="2400" dirty="0" smtClean="0"/>
              <a:t>For embedded real-time operating systems:</a:t>
            </a:r>
            <a:endParaRPr lang="en-GB" sz="2400" dirty="0"/>
          </a:p>
        </p:txBody>
      </p:sp>
      <p:sp>
        <p:nvSpPr>
          <p:cNvPr id="2" name="PPTLabsHighlightTextFragmentsShape1018d979-b41a-4f5b-8062-fb4003f27d8b"/>
          <p:cNvSpPr/>
          <p:nvPr>
            <p:custDataLst>
              <p:tags r:id="rId1"/>
            </p:custDataLst>
          </p:nvPr>
        </p:nvSpPr>
        <p:spPr>
          <a:xfrm>
            <a:off x="2305368" y="1979629"/>
            <a:ext cx="1954530" cy="365760"/>
          </a:xfrm>
          <a:prstGeom prst="roundRect">
            <a:avLst>
              <a:gd name="adj" fmla="val 25000"/>
            </a:avLst>
          </a:prstGeom>
          <a:solidFill>
            <a:srgbClr val="FFFF00">
              <a:alpha val="5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 name="PPTLabsHighlightTextFragmentsShapedd4c0a2d-be2f-40f1-9200-dce10c71710d"/>
          <p:cNvSpPr/>
          <p:nvPr>
            <p:custDataLst>
              <p:tags r:id="rId2"/>
            </p:custDataLst>
          </p:nvPr>
        </p:nvSpPr>
        <p:spPr>
          <a:xfrm>
            <a:off x="5469509" y="1979629"/>
            <a:ext cx="2333435" cy="365760"/>
          </a:xfrm>
          <a:prstGeom prst="roundRect">
            <a:avLst>
              <a:gd name="adj" fmla="val 25000"/>
            </a:avLst>
          </a:prstGeom>
          <a:solidFill>
            <a:srgbClr val="FFFF00">
              <a:alpha val="5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28625" y="1933909"/>
            <a:ext cx="7615546" cy="461665"/>
          </a:xfrm>
          <a:prstGeom prst="rect">
            <a:avLst/>
          </a:prstGeom>
          <a:noFill/>
        </p:spPr>
        <p:txBody>
          <a:bodyPr wrap="none" rtlCol="0">
            <a:spAutoFit/>
          </a:bodyPr>
          <a:lstStyle/>
          <a:p>
            <a:pPr marL="342900" indent="-342900">
              <a:buFont typeface="Courier New" panose="02070309020205020404" pitchFamily="49" charset="0"/>
              <a:buChar char="o"/>
            </a:pPr>
            <a:r>
              <a:rPr lang="en-US" sz="2400" dirty="0" smtClean="0"/>
              <a:t>System has limited memory, possibly without protection.</a:t>
            </a:r>
            <a:endParaRPr lang="en-GB" sz="2400" dirty="0"/>
          </a:p>
        </p:txBody>
      </p:sp>
      <p:sp>
        <p:nvSpPr>
          <p:cNvPr id="11" name="TextBox 10"/>
          <p:cNvSpPr txBox="1"/>
          <p:nvPr/>
        </p:nvSpPr>
        <p:spPr>
          <a:xfrm>
            <a:off x="428625" y="358596"/>
            <a:ext cx="3352584" cy="507831"/>
          </a:xfrm>
          <a:prstGeom prst="rect">
            <a:avLst/>
          </a:prstGeom>
          <a:noFill/>
        </p:spPr>
        <p:txBody>
          <a:bodyPr wrap="none" rtlCol="0">
            <a:spAutoFit/>
          </a:bodyPr>
          <a:lstStyle/>
          <a:p>
            <a:r>
              <a:rPr lang="en-US" sz="2700" dirty="0" smtClean="0"/>
              <a:t>Memory Management</a:t>
            </a:r>
            <a:endParaRPr lang="en-GB" sz="2700" dirty="0"/>
          </a:p>
        </p:txBody>
      </p:sp>
      <p:cxnSp>
        <p:nvCxnSpPr>
          <p:cNvPr id="15" name="Straight Connector 14"/>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8"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ECP-622– Spring 2020</a:t>
            </a:r>
            <a:endParaRPr lang="en-GB" sz="1400" i="1" dirty="0">
              <a:latin typeface="+mn-lt"/>
              <a:cs typeface="+mn-cs"/>
            </a:endParaRPr>
          </a:p>
        </p:txBody>
      </p:sp>
      <p:sp>
        <p:nvSpPr>
          <p:cNvPr id="10" name="TextBox 14"/>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7- </a:t>
            </a:r>
            <a:r>
              <a:rPr lang="en-US" sz="1400" i="1" dirty="0" smtClean="0">
                <a:latin typeface="+mn-lt"/>
              </a:rPr>
              <a:t>Page 2</a:t>
            </a:r>
            <a:endParaRPr lang="en-GB" sz="1400" i="1" dirty="0">
              <a:latin typeface="+mn-lt"/>
            </a:endParaRPr>
          </a:p>
        </p:txBody>
      </p:sp>
      <p:pic>
        <p:nvPicPr>
          <p:cNvPr id="6" name="Memory Management 1-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8044171" y="256827"/>
            <a:ext cx="609600" cy="609600"/>
          </a:xfrm>
          <a:prstGeom prst="rect">
            <a:avLst/>
          </a:prstGeom>
        </p:spPr>
      </p:pic>
    </p:spTree>
    <p:extLst>
      <p:ext uri="{BB962C8B-B14F-4D97-AF65-F5344CB8AC3E}">
        <p14:creationId xmlns:p14="http://schemas.microsoft.com/office/powerpoint/2010/main" val="34138794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09"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PTLabsHighlightTextFragmentsShapefa25142d-238e-487e-ae20-39d4593dd276"/>
          <p:cNvSpPr/>
          <p:nvPr>
            <p:custDataLst>
              <p:tags r:id="rId1"/>
            </p:custDataLst>
          </p:nvPr>
        </p:nvSpPr>
        <p:spPr>
          <a:xfrm>
            <a:off x="3453666" y="2544099"/>
            <a:ext cx="3979799" cy="365760"/>
          </a:xfrm>
          <a:prstGeom prst="roundRect">
            <a:avLst>
              <a:gd name="adj" fmla="val 25000"/>
            </a:avLst>
          </a:prstGeom>
          <a:solidFill>
            <a:srgbClr val="FFFF00">
              <a:alpha val="5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64975" y="2498379"/>
            <a:ext cx="8064701" cy="830997"/>
          </a:xfrm>
          <a:prstGeom prst="rect">
            <a:avLst/>
          </a:prstGeom>
          <a:noFill/>
        </p:spPr>
        <p:txBody>
          <a:bodyPr wrap="square" rtlCol="0">
            <a:spAutoFit/>
          </a:bodyPr>
          <a:lstStyle/>
          <a:p>
            <a:pPr marL="342900" indent="-342900" algn="just">
              <a:buFont typeface="Courier New" panose="02070309020205020404" pitchFamily="49" charset="0"/>
              <a:buChar char="o"/>
            </a:pPr>
            <a:r>
              <a:rPr lang="en-US" sz="2400" dirty="0" smtClean="0"/>
              <a:t>Processors typically do not support virtual memory and no secondary storage is available for swapping.</a:t>
            </a:r>
            <a:endParaRPr lang="en-GB" sz="2400" dirty="0"/>
          </a:p>
        </p:txBody>
      </p:sp>
      <p:sp>
        <p:nvSpPr>
          <p:cNvPr id="4" name="TextBox 3"/>
          <p:cNvSpPr txBox="1"/>
          <p:nvPr/>
        </p:nvSpPr>
        <p:spPr>
          <a:xfrm>
            <a:off x="428625" y="1369439"/>
            <a:ext cx="5634235" cy="461665"/>
          </a:xfrm>
          <a:prstGeom prst="rect">
            <a:avLst/>
          </a:prstGeom>
          <a:noFill/>
        </p:spPr>
        <p:txBody>
          <a:bodyPr wrap="none" rtlCol="0">
            <a:spAutoFit/>
          </a:bodyPr>
          <a:lstStyle/>
          <a:p>
            <a:r>
              <a:rPr lang="en-US" sz="2400" dirty="0" smtClean="0"/>
              <a:t>For embedded real-time operating systems:</a:t>
            </a:r>
            <a:endParaRPr lang="en-GB" sz="2400" dirty="0"/>
          </a:p>
        </p:txBody>
      </p:sp>
      <p:sp>
        <p:nvSpPr>
          <p:cNvPr id="5" name="TextBox 4"/>
          <p:cNvSpPr txBox="1"/>
          <p:nvPr/>
        </p:nvSpPr>
        <p:spPr>
          <a:xfrm>
            <a:off x="428625" y="1933909"/>
            <a:ext cx="7615546" cy="461665"/>
          </a:xfrm>
          <a:prstGeom prst="rect">
            <a:avLst/>
          </a:prstGeom>
          <a:noFill/>
        </p:spPr>
        <p:txBody>
          <a:bodyPr wrap="none" rtlCol="0">
            <a:spAutoFit/>
          </a:bodyPr>
          <a:lstStyle/>
          <a:p>
            <a:pPr marL="342900" indent="-342900">
              <a:buFont typeface="Courier New" panose="02070309020205020404" pitchFamily="49" charset="0"/>
              <a:buChar char="o"/>
            </a:pPr>
            <a:r>
              <a:rPr lang="en-US" sz="2400" dirty="0" smtClean="0"/>
              <a:t>System has limited memory, possibly without protection.</a:t>
            </a:r>
            <a:endParaRPr lang="en-GB" sz="2400" dirty="0"/>
          </a:p>
        </p:txBody>
      </p:sp>
      <p:sp>
        <p:nvSpPr>
          <p:cNvPr id="11" name="TextBox 10"/>
          <p:cNvSpPr txBox="1"/>
          <p:nvPr/>
        </p:nvSpPr>
        <p:spPr>
          <a:xfrm>
            <a:off x="428625" y="358596"/>
            <a:ext cx="3352584" cy="507831"/>
          </a:xfrm>
          <a:prstGeom prst="rect">
            <a:avLst/>
          </a:prstGeom>
          <a:noFill/>
        </p:spPr>
        <p:txBody>
          <a:bodyPr wrap="none" rtlCol="0">
            <a:spAutoFit/>
          </a:bodyPr>
          <a:lstStyle/>
          <a:p>
            <a:r>
              <a:rPr lang="en-US" sz="2700" dirty="0" smtClean="0"/>
              <a:t>Memory Management</a:t>
            </a:r>
            <a:endParaRPr lang="en-GB" sz="2700" dirty="0"/>
          </a:p>
        </p:txBody>
      </p:sp>
      <p:cxnSp>
        <p:nvCxnSpPr>
          <p:cNvPr id="15" name="Straight Connector 14"/>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9"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ECP-622– Spring 2020</a:t>
            </a:r>
            <a:endParaRPr lang="en-GB" sz="1400" i="1" dirty="0">
              <a:latin typeface="+mn-lt"/>
              <a:cs typeface="+mn-cs"/>
            </a:endParaRPr>
          </a:p>
        </p:txBody>
      </p:sp>
      <p:sp>
        <p:nvSpPr>
          <p:cNvPr id="10" name="TextBox 14"/>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7- </a:t>
            </a:r>
            <a:r>
              <a:rPr lang="en-US" sz="1400" i="1" dirty="0" smtClean="0">
                <a:latin typeface="+mn-lt"/>
              </a:rPr>
              <a:t>Page 2</a:t>
            </a:r>
            <a:endParaRPr lang="en-GB" sz="1400" i="1" dirty="0">
              <a:latin typeface="+mn-lt"/>
            </a:endParaRPr>
          </a:p>
        </p:txBody>
      </p:sp>
      <p:pic>
        <p:nvPicPr>
          <p:cNvPr id="6" name="Memory Management 1-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044171" y="307711"/>
            <a:ext cx="609600" cy="609600"/>
          </a:xfrm>
          <a:prstGeom prst="rect">
            <a:avLst/>
          </a:prstGeom>
        </p:spPr>
      </p:pic>
    </p:spTree>
    <p:extLst>
      <p:ext uri="{BB962C8B-B14F-4D97-AF65-F5344CB8AC3E}">
        <p14:creationId xmlns:p14="http://schemas.microsoft.com/office/powerpoint/2010/main" val="24325313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53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4975" y="2498379"/>
            <a:ext cx="8064701" cy="830997"/>
          </a:xfrm>
          <a:prstGeom prst="rect">
            <a:avLst/>
          </a:prstGeom>
          <a:noFill/>
        </p:spPr>
        <p:txBody>
          <a:bodyPr wrap="square" rtlCol="0">
            <a:spAutoFit/>
          </a:bodyPr>
          <a:lstStyle/>
          <a:p>
            <a:pPr marL="342900" indent="-342900" algn="just">
              <a:buFont typeface="Courier New" panose="02070309020205020404" pitchFamily="49" charset="0"/>
              <a:buChar char="o"/>
            </a:pPr>
            <a:r>
              <a:rPr lang="en-US" sz="2400" dirty="0" smtClean="0"/>
              <a:t>Processors typically do not support virtual memory and no secondary storage is available for swapping.</a:t>
            </a:r>
            <a:endParaRPr lang="en-GB" sz="2400" dirty="0"/>
          </a:p>
        </p:txBody>
      </p:sp>
      <p:sp>
        <p:nvSpPr>
          <p:cNvPr id="4" name="TextBox 3"/>
          <p:cNvSpPr txBox="1"/>
          <p:nvPr/>
        </p:nvSpPr>
        <p:spPr>
          <a:xfrm>
            <a:off x="428625" y="1369439"/>
            <a:ext cx="5634235" cy="461665"/>
          </a:xfrm>
          <a:prstGeom prst="rect">
            <a:avLst/>
          </a:prstGeom>
          <a:noFill/>
        </p:spPr>
        <p:txBody>
          <a:bodyPr wrap="none" rtlCol="0">
            <a:spAutoFit/>
          </a:bodyPr>
          <a:lstStyle/>
          <a:p>
            <a:r>
              <a:rPr lang="en-US" sz="2400" dirty="0" smtClean="0"/>
              <a:t>For embedded real-time operating systems:</a:t>
            </a:r>
            <a:endParaRPr lang="en-GB" sz="2400" dirty="0"/>
          </a:p>
        </p:txBody>
      </p:sp>
      <p:sp>
        <p:nvSpPr>
          <p:cNvPr id="5" name="TextBox 4"/>
          <p:cNvSpPr txBox="1"/>
          <p:nvPr/>
        </p:nvSpPr>
        <p:spPr>
          <a:xfrm>
            <a:off x="428625" y="1933909"/>
            <a:ext cx="7615546" cy="461665"/>
          </a:xfrm>
          <a:prstGeom prst="rect">
            <a:avLst/>
          </a:prstGeom>
          <a:noFill/>
        </p:spPr>
        <p:txBody>
          <a:bodyPr wrap="none" rtlCol="0">
            <a:spAutoFit/>
          </a:bodyPr>
          <a:lstStyle/>
          <a:p>
            <a:pPr marL="342900" indent="-342900">
              <a:buFont typeface="Courier New" panose="02070309020205020404" pitchFamily="49" charset="0"/>
              <a:buChar char="o"/>
            </a:pPr>
            <a:r>
              <a:rPr lang="en-US" sz="2400" dirty="0" smtClean="0"/>
              <a:t>System has limited memory, possibly without protection.</a:t>
            </a:r>
            <a:endParaRPr lang="en-GB" sz="2400" dirty="0"/>
          </a:p>
        </p:txBody>
      </p:sp>
      <p:sp>
        <p:nvSpPr>
          <p:cNvPr id="2" name="PPTLabsHighlightTextFragmentsShapeb398fb35-2cef-47fa-ad27-eb457aa99513"/>
          <p:cNvSpPr/>
          <p:nvPr>
            <p:custDataLst>
              <p:tags r:id="rId1"/>
            </p:custDataLst>
          </p:nvPr>
        </p:nvSpPr>
        <p:spPr>
          <a:xfrm>
            <a:off x="862965" y="3740856"/>
            <a:ext cx="2651379" cy="365760"/>
          </a:xfrm>
          <a:prstGeom prst="roundRect">
            <a:avLst>
              <a:gd name="adj" fmla="val 25000"/>
            </a:avLst>
          </a:prstGeom>
          <a:solidFill>
            <a:srgbClr val="FFFF00">
              <a:alpha val="5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28625" y="3329376"/>
            <a:ext cx="8143875" cy="830997"/>
          </a:xfrm>
          <a:prstGeom prst="rect">
            <a:avLst/>
          </a:prstGeom>
          <a:noFill/>
        </p:spPr>
        <p:txBody>
          <a:bodyPr wrap="square" rtlCol="0">
            <a:spAutoFit/>
          </a:bodyPr>
          <a:lstStyle/>
          <a:p>
            <a:pPr marL="342900" indent="-342900" algn="just">
              <a:buFont typeface="Courier New" panose="02070309020205020404" pitchFamily="49" charset="0"/>
              <a:buChar char="o"/>
            </a:pPr>
            <a:r>
              <a:rPr lang="en-US" sz="2400" dirty="0" smtClean="0"/>
              <a:t>Times for allocation and </a:t>
            </a:r>
            <a:r>
              <a:rPr lang="en-US" sz="2400" dirty="0" err="1" smtClean="0"/>
              <a:t>deallocation</a:t>
            </a:r>
            <a:r>
              <a:rPr lang="en-US" sz="2400" dirty="0" smtClean="0"/>
              <a:t> functions should be short and predictable.</a:t>
            </a:r>
            <a:endParaRPr lang="en-GB" sz="2400" dirty="0"/>
          </a:p>
        </p:txBody>
      </p:sp>
      <p:sp>
        <p:nvSpPr>
          <p:cNvPr id="11" name="TextBox 10"/>
          <p:cNvSpPr txBox="1"/>
          <p:nvPr/>
        </p:nvSpPr>
        <p:spPr>
          <a:xfrm>
            <a:off x="428625" y="358596"/>
            <a:ext cx="3352584" cy="507831"/>
          </a:xfrm>
          <a:prstGeom prst="rect">
            <a:avLst/>
          </a:prstGeom>
          <a:noFill/>
        </p:spPr>
        <p:txBody>
          <a:bodyPr wrap="none" rtlCol="0">
            <a:spAutoFit/>
          </a:bodyPr>
          <a:lstStyle/>
          <a:p>
            <a:r>
              <a:rPr lang="en-US" sz="2700" dirty="0" smtClean="0"/>
              <a:t>Memory Management</a:t>
            </a:r>
            <a:endParaRPr lang="en-GB" sz="2700" dirty="0"/>
          </a:p>
        </p:txBody>
      </p:sp>
      <p:cxnSp>
        <p:nvCxnSpPr>
          <p:cNvPr id="15" name="Straight Connector 14"/>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10"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ECP-622– Spring 2020</a:t>
            </a:r>
            <a:endParaRPr lang="en-GB" sz="1400" i="1" dirty="0">
              <a:latin typeface="+mn-lt"/>
              <a:cs typeface="+mn-cs"/>
            </a:endParaRPr>
          </a:p>
        </p:txBody>
      </p:sp>
      <p:sp>
        <p:nvSpPr>
          <p:cNvPr id="12" name="TextBox 14"/>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7- </a:t>
            </a:r>
            <a:r>
              <a:rPr lang="en-US" sz="1400" i="1" dirty="0" smtClean="0">
                <a:latin typeface="+mn-lt"/>
              </a:rPr>
              <a:t>Page 2</a:t>
            </a:r>
            <a:endParaRPr lang="en-GB" sz="1400" i="1" dirty="0">
              <a:latin typeface="+mn-lt"/>
            </a:endParaRPr>
          </a:p>
        </p:txBody>
      </p:sp>
      <p:pic>
        <p:nvPicPr>
          <p:cNvPr id="7" name="Memory Management 1-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7920076" y="205144"/>
            <a:ext cx="609600" cy="609600"/>
          </a:xfrm>
          <a:prstGeom prst="rect">
            <a:avLst/>
          </a:prstGeom>
        </p:spPr>
      </p:pic>
    </p:spTree>
    <p:extLst>
      <p:ext uri="{BB962C8B-B14F-4D97-AF65-F5344CB8AC3E}">
        <p14:creationId xmlns:p14="http://schemas.microsoft.com/office/powerpoint/2010/main" val="347250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0083" fill="hold"/>
                                        <p:tgtEl>
                                          <p:spTgt spid="7"/>
                                        </p:tgtEl>
                                      </p:cBhvr>
                                    </p:cmd>
                                  </p:childTnLst>
                                </p:cTn>
                              </p:par>
                            </p:childTnLst>
                          </p:cTn>
                        </p:par>
                      </p:childTnLst>
                    </p:cTn>
                  </p:par>
                </p:childTnLst>
              </p:cTn>
              <p:nextCondLst>
                <p:cond evt="onClick" delay="0">
                  <p:tgtEl>
                    <p:spTgt spid="7"/>
                  </p:tgtEl>
                </p:cond>
              </p:nextCondLst>
            </p:seq>
            <p:audio>
              <p:cMediaNode vol="80000">
                <p:cTn id="16" fill="hold" display="0">
                  <p:stCondLst>
                    <p:cond delay="indefinite"/>
                  </p:stCondLst>
                  <p:endCondLst>
                    <p:cond evt="onStopAudio" delay="0">
                      <p:tgtEl>
                        <p:sldTgt/>
                      </p:tgtEl>
                    </p:cond>
                  </p:endCondLst>
                </p:cTn>
                <p:tgtEl>
                  <p:spTgt spid="7"/>
                </p:tgtEl>
              </p:cMediaNode>
            </p:audio>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PTLabsHighlightTextFragmentsShape1eb68d85-fde7-4cf5-abad-4f217be753fc"/>
          <p:cNvSpPr/>
          <p:nvPr>
            <p:custDataLst>
              <p:tags r:id="rId1"/>
            </p:custDataLst>
          </p:nvPr>
        </p:nvSpPr>
        <p:spPr>
          <a:xfrm>
            <a:off x="1768031" y="4882382"/>
            <a:ext cx="3679761" cy="365760"/>
          </a:xfrm>
          <a:prstGeom prst="roundRect">
            <a:avLst>
              <a:gd name="adj" fmla="val 25000"/>
            </a:avLst>
          </a:prstGeom>
          <a:solidFill>
            <a:srgbClr val="FFFF00">
              <a:alpha val="5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428625" y="4470902"/>
            <a:ext cx="8255436" cy="1200329"/>
          </a:xfrm>
          <a:prstGeom prst="rect">
            <a:avLst/>
          </a:prstGeom>
          <a:noFill/>
        </p:spPr>
        <p:txBody>
          <a:bodyPr wrap="square" rtlCol="0">
            <a:spAutoFit/>
          </a:bodyPr>
          <a:lstStyle/>
          <a:p>
            <a:pPr algn="just"/>
            <a:r>
              <a:rPr lang="en-US" sz="2400" dirty="0" smtClean="0"/>
              <a:t>Static memory allocation makes it easy to satisfy RT constraints. However, dynamic memory assignment may be needed to make better use of the limited available memory.</a:t>
            </a:r>
            <a:endParaRPr lang="en-GB" sz="2400" dirty="0"/>
          </a:p>
        </p:txBody>
      </p:sp>
      <p:sp>
        <p:nvSpPr>
          <p:cNvPr id="3" name="TextBox 2"/>
          <p:cNvSpPr txBox="1"/>
          <p:nvPr/>
        </p:nvSpPr>
        <p:spPr>
          <a:xfrm>
            <a:off x="464975" y="2498379"/>
            <a:ext cx="8064701" cy="830997"/>
          </a:xfrm>
          <a:prstGeom prst="rect">
            <a:avLst/>
          </a:prstGeom>
          <a:noFill/>
        </p:spPr>
        <p:txBody>
          <a:bodyPr wrap="square" rtlCol="0">
            <a:spAutoFit/>
          </a:bodyPr>
          <a:lstStyle/>
          <a:p>
            <a:pPr marL="342900" indent="-342900" algn="just">
              <a:buFont typeface="Courier New" panose="02070309020205020404" pitchFamily="49" charset="0"/>
              <a:buChar char="o"/>
            </a:pPr>
            <a:r>
              <a:rPr lang="en-US" sz="2400" dirty="0" smtClean="0">
                <a:solidFill>
                  <a:schemeClr val="bg1">
                    <a:lumMod val="75000"/>
                  </a:schemeClr>
                </a:solidFill>
              </a:rPr>
              <a:t>Processors typically do not support virtual memory and no secondary storage is available for swapping.</a:t>
            </a:r>
            <a:endParaRPr lang="en-GB" sz="2400" dirty="0">
              <a:solidFill>
                <a:schemeClr val="bg1">
                  <a:lumMod val="75000"/>
                </a:schemeClr>
              </a:solidFill>
            </a:endParaRPr>
          </a:p>
        </p:txBody>
      </p:sp>
      <p:sp>
        <p:nvSpPr>
          <p:cNvPr id="4" name="TextBox 3"/>
          <p:cNvSpPr txBox="1"/>
          <p:nvPr/>
        </p:nvSpPr>
        <p:spPr>
          <a:xfrm>
            <a:off x="428625" y="1369439"/>
            <a:ext cx="5634235" cy="461665"/>
          </a:xfrm>
          <a:prstGeom prst="rect">
            <a:avLst/>
          </a:prstGeom>
          <a:noFill/>
        </p:spPr>
        <p:txBody>
          <a:bodyPr wrap="none" rtlCol="0">
            <a:spAutoFit/>
          </a:bodyPr>
          <a:lstStyle/>
          <a:p>
            <a:r>
              <a:rPr lang="en-US" sz="2400" dirty="0" smtClean="0">
                <a:solidFill>
                  <a:schemeClr val="bg1">
                    <a:lumMod val="75000"/>
                  </a:schemeClr>
                </a:solidFill>
              </a:rPr>
              <a:t>For embedded real-time operating systems:</a:t>
            </a:r>
            <a:endParaRPr lang="en-GB" sz="2400" dirty="0">
              <a:solidFill>
                <a:schemeClr val="bg1">
                  <a:lumMod val="75000"/>
                </a:schemeClr>
              </a:solidFill>
            </a:endParaRPr>
          </a:p>
        </p:txBody>
      </p:sp>
      <p:sp>
        <p:nvSpPr>
          <p:cNvPr id="5" name="TextBox 4"/>
          <p:cNvSpPr txBox="1"/>
          <p:nvPr/>
        </p:nvSpPr>
        <p:spPr>
          <a:xfrm>
            <a:off x="428625" y="1933909"/>
            <a:ext cx="7615546" cy="461665"/>
          </a:xfrm>
          <a:prstGeom prst="rect">
            <a:avLst/>
          </a:prstGeom>
          <a:noFill/>
        </p:spPr>
        <p:txBody>
          <a:bodyPr wrap="none" rtlCol="0">
            <a:spAutoFit/>
          </a:bodyPr>
          <a:lstStyle/>
          <a:p>
            <a:pPr marL="342900" indent="-342900">
              <a:buFont typeface="Courier New" panose="02070309020205020404" pitchFamily="49" charset="0"/>
              <a:buChar char="o"/>
            </a:pPr>
            <a:r>
              <a:rPr lang="en-US" sz="2400" dirty="0" smtClean="0">
                <a:solidFill>
                  <a:schemeClr val="bg1">
                    <a:lumMod val="75000"/>
                  </a:schemeClr>
                </a:solidFill>
              </a:rPr>
              <a:t>System has limited memory, possibly without protection.</a:t>
            </a:r>
            <a:endParaRPr lang="en-GB" sz="2400" dirty="0">
              <a:solidFill>
                <a:schemeClr val="bg1">
                  <a:lumMod val="75000"/>
                </a:schemeClr>
              </a:solidFill>
            </a:endParaRPr>
          </a:p>
        </p:txBody>
      </p:sp>
      <p:sp>
        <p:nvSpPr>
          <p:cNvPr id="6" name="TextBox 5"/>
          <p:cNvSpPr txBox="1"/>
          <p:nvPr/>
        </p:nvSpPr>
        <p:spPr>
          <a:xfrm>
            <a:off x="428625" y="3329376"/>
            <a:ext cx="8143875" cy="830997"/>
          </a:xfrm>
          <a:prstGeom prst="rect">
            <a:avLst/>
          </a:prstGeom>
          <a:noFill/>
        </p:spPr>
        <p:txBody>
          <a:bodyPr wrap="square" rtlCol="0">
            <a:spAutoFit/>
          </a:bodyPr>
          <a:lstStyle/>
          <a:p>
            <a:pPr marL="342900" indent="-342900" algn="just">
              <a:buFont typeface="Courier New" panose="02070309020205020404" pitchFamily="49" charset="0"/>
              <a:buChar char="o"/>
            </a:pPr>
            <a:r>
              <a:rPr lang="en-US" sz="2400" dirty="0" smtClean="0">
                <a:solidFill>
                  <a:schemeClr val="bg1">
                    <a:lumMod val="75000"/>
                  </a:schemeClr>
                </a:solidFill>
              </a:rPr>
              <a:t>Times for allocation and </a:t>
            </a:r>
            <a:r>
              <a:rPr lang="en-US" sz="2400" dirty="0" err="1" smtClean="0">
                <a:solidFill>
                  <a:schemeClr val="bg1">
                    <a:lumMod val="75000"/>
                  </a:schemeClr>
                </a:solidFill>
              </a:rPr>
              <a:t>deallocation</a:t>
            </a:r>
            <a:r>
              <a:rPr lang="en-US" sz="2400" dirty="0" smtClean="0">
                <a:solidFill>
                  <a:schemeClr val="bg1">
                    <a:lumMod val="75000"/>
                  </a:schemeClr>
                </a:solidFill>
              </a:rPr>
              <a:t> functions should be short and predictable.</a:t>
            </a:r>
            <a:endParaRPr lang="en-GB" sz="2400" dirty="0">
              <a:solidFill>
                <a:schemeClr val="bg1">
                  <a:lumMod val="75000"/>
                </a:schemeClr>
              </a:solidFill>
            </a:endParaRPr>
          </a:p>
        </p:txBody>
      </p:sp>
      <p:sp>
        <p:nvSpPr>
          <p:cNvPr id="11" name="TextBox 10"/>
          <p:cNvSpPr txBox="1"/>
          <p:nvPr/>
        </p:nvSpPr>
        <p:spPr>
          <a:xfrm>
            <a:off x="428625" y="358596"/>
            <a:ext cx="3352584" cy="507831"/>
          </a:xfrm>
          <a:prstGeom prst="rect">
            <a:avLst/>
          </a:prstGeom>
          <a:noFill/>
        </p:spPr>
        <p:txBody>
          <a:bodyPr wrap="none" rtlCol="0">
            <a:spAutoFit/>
          </a:bodyPr>
          <a:lstStyle/>
          <a:p>
            <a:r>
              <a:rPr lang="en-US" sz="2700" dirty="0" smtClean="0"/>
              <a:t>Memory Management</a:t>
            </a:r>
            <a:endParaRPr lang="en-GB" sz="2700" dirty="0"/>
          </a:p>
        </p:txBody>
      </p:sp>
      <p:cxnSp>
        <p:nvCxnSpPr>
          <p:cNvPr id="15" name="Straight Connector 14"/>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12"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ECP-622– Spring 2020</a:t>
            </a:r>
            <a:endParaRPr lang="en-GB" sz="1400" i="1" dirty="0">
              <a:latin typeface="+mn-lt"/>
              <a:cs typeface="+mn-cs"/>
            </a:endParaRPr>
          </a:p>
        </p:txBody>
      </p:sp>
      <p:sp>
        <p:nvSpPr>
          <p:cNvPr id="13" name="TextBox 14"/>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7- </a:t>
            </a:r>
            <a:r>
              <a:rPr lang="en-US" sz="1400" i="1" dirty="0" smtClean="0">
                <a:latin typeface="+mn-lt"/>
              </a:rPr>
              <a:t>Page 2</a:t>
            </a:r>
            <a:endParaRPr lang="en-GB" sz="1400" i="1" dirty="0">
              <a:latin typeface="+mn-lt"/>
            </a:endParaRPr>
          </a:p>
        </p:txBody>
      </p:sp>
      <p:pic>
        <p:nvPicPr>
          <p:cNvPr id="8" name="Memory Management 1-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7920076" y="283251"/>
            <a:ext cx="609600" cy="609600"/>
          </a:xfrm>
          <a:prstGeom prst="rect">
            <a:avLst/>
          </a:prstGeom>
        </p:spPr>
      </p:pic>
    </p:spTree>
    <p:extLst>
      <p:ext uri="{BB962C8B-B14F-4D97-AF65-F5344CB8AC3E}">
        <p14:creationId xmlns:p14="http://schemas.microsoft.com/office/powerpoint/2010/main" val="6275624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622"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3"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ECP-622– Spring 2020</a:t>
            </a:r>
            <a:endParaRPr lang="en-GB" sz="1400" i="1" dirty="0">
              <a:latin typeface="+mn-lt"/>
              <a:cs typeface="+mn-cs"/>
            </a:endParaRPr>
          </a:p>
        </p:txBody>
      </p:sp>
      <p:pic>
        <p:nvPicPr>
          <p:cNvPr id="5" name="Picture 4"/>
          <p:cNvPicPr>
            <a:picLocks noChangeAspect="1"/>
          </p:cNvPicPr>
          <p:nvPr/>
        </p:nvPicPr>
        <p:blipFill>
          <a:blip r:embed="rId5"/>
          <a:stretch>
            <a:fillRect/>
          </a:stretch>
        </p:blipFill>
        <p:spPr>
          <a:xfrm>
            <a:off x="4223184" y="1427973"/>
            <a:ext cx="4398691" cy="4132687"/>
          </a:xfrm>
          <a:prstGeom prst="rect">
            <a:avLst/>
          </a:prstGeom>
        </p:spPr>
      </p:pic>
      <p:grpSp>
        <p:nvGrpSpPr>
          <p:cNvPr id="14" name="PPTLabsHighlightTextFragmentsShapede00d999-1130-452f-89d2-617439251d6f"/>
          <p:cNvGrpSpPr/>
          <p:nvPr/>
        </p:nvGrpSpPr>
        <p:grpSpPr>
          <a:xfrm>
            <a:off x="595074" y="1504400"/>
            <a:ext cx="3265551" cy="701040"/>
            <a:chOff x="595074" y="1504400"/>
            <a:chExt cx="3265551" cy="701040"/>
          </a:xfrm>
        </p:grpSpPr>
        <p:sp>
          <p:nvSpPr>
            <p:cNvPr id="7" name="PPTLabsHighlightTextFragmentsShape6b196a59-2d6b-4b09-981d-b697c0f9cfae"/>
            <p:cNvSpPr/>
            <p:nvPr>
              <p:custDataLst>
                <p:tags r:id="rId1"/>
              </p:custDataLst>
            </p:nvPr>
          </p:nvSpPr>
          <p:spPr>
            <a:xfrm>
              <a:off x="1303353" y="1504400"/>
              <a:ext cx="2557272" cy="350520"/>
            </a:xfrm>
            <a:prstGeom prst="roundRect">
              <a:avLst>
                <a:gd name="adj" fmla="val 25000"/>
              </a:avLst>
            </a:prstGeom>
            <a:solidFill>
              <a:srgbClr val="FFFF00">
                <a:alpha val="5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PTLabsHighlightTextFragmentsShapef8d57284-b580-444b-b485-d7c4ac65527c"/>
            <p:cNvSpPr/>
            <p:nvPr>
              <p:custDataLst>
                <p:tags r:id="rId2"/>
              </p:custDataLst>
            </p:nvPr>
          </p:nvSpPr>
          <p:spPr>
            <a:xfrm>
              <a:off x="595074" y="1854920"/>
              <a:ext cx="823849" cy="350520"/>
            </a:xfrm>
            <a:prstGeom prst="roundRect">
              <a:avLst>
                <a:gd name="adj" fmla="val 25000"/>
              </a:avLst>
            </a:prstGeom>
            <a:solidFill>
              <a:srgbClr val="FFFF00">
                <a:alpha val="5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p:cNvSpPr txBox="1"/>
          <p:nvPr/>
        </p:nvSpPr>
        <p:spPr>
          <a:xfrm>
            <a:off x="503634" y="1458680"/>
            <a:ext cx="3382566" cy="2215991"/>
          </a:xfrm>
          <a:prstGeom prst="rect">
            <a:avLst/>
          </a:prstGeom>
          <a:noFill/>
        </p:spPr>
        <p:txBody>
          <a:bodyPr wrap="square" rtlCol="0">
            <a:spAutoFit/>
          </a:bodyPr>
          <a:lstStyle/>
          <a:p>
            <a:pPr algn="just"/>
            <a:r>
              <a:rPr lang="en-US" sz="2300" dirty="0" smtClean="0"/>
              <a:t>In a single- programmed system, OS occupies an area in memory, and the rest of memory is available for the single running process.</a:t>
            </a:r>
            <a:endParaRPr lang="en-GB" sz="2300" dirty="0"/>
          </a:p>
        </p:txBody>
      </p:sp>
      <p:sp>
        <p:nvSpPr>
          <p:cNvPr id="10" name="TextBox 9"/>
          <p:cNvSpPr txBox="1"/>
          <p:nvPr/>
        </p:nvSpPr>
        <p:spPr>
          <a:xfrm>
            <a:off x="428625" y="358596"/>
            <a:ext cx="3352584" cy="507831"/>
          </a:xfrm>
          <a:prstGeom prst="rect">
            <a:avLst/>
          </a:prstGeom>
          <a:noFill/>
        </p:spPr>
        <p:txBody>
          <a:bodyPr wrap="none" rtlCol="0">
            <a:spAutoFit/>
          </a:bodyPr>
          <a:lstStyle/>
          <a:p>
            <a:r>
              <a:rPr lang="en-US" sz="2700" dirty="0" smtClean="0"/>
              <a:t>Memory Management</a:t>
            </a:r>
            <a:endParaRPr lang="en-GB" sz="2700" dirty="0"/>
          </a:p>
        </p:txBody>
      </p:sp>
      <p:sp>
        <p:nvSpPr>
          <p:cNvPr id="6" name="Rectangle 5"/>
          <p:cNvSpPr/>
          <p:nvPr/>
        </p:nvSpPr>
        <p:spPr>
          <a:xfrm>
            <a:off x="6563303" y="1774209"/>
            <a:ext cx="2294094" cy="2552131"/>
          </a:xfrm>
          <a:prstGeom prst="rect">
            <a:avLst/>
          </a:prstGeom>
          <a:solidFill>
            <a:schemeClr val="bg1"/>
          </a:solidFill>
          <a:ln>
            <a:solidFill>
              <a:srgbClr val="FFFD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343399" y="1427972"/>
            <a:ext cx="689847" cy="41326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5102859" y="2273302"/>
            <a:ext cx="1440000" cy="878989"/>
          </a:xfrm>
          <a:prstGeom prst="rect">
            <a:avLst/>
          </a:prstGeom>
          <a:solidFill>
            <a:srgbClr val="FFFDE9"/>
          </a:solidFill>
          <a:ln>
            <a:solidFill>
              <a:srgbClr val="FFFD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5102859" y="3886845"/>
            <a:ext cx="1440000" cy="878989"/>
          </a:xfrm>
          <a:prstGeom prst="rect">
            <a:avLst/>
          </a:prstGeom>
          <a:solidFill>
            <a:srgbClr val="FFFDE9"/>
          </a:solidFill>
          <a:ln>
            <a:solidFill>
              <a:srgbClr val="FFFD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7- </a:t>
            </a:r>
            <a:r>
              <a:rPr lang="en-US" sz="1400" i="1" dirty="0" smtClean="0">
                <a:latin typeface="+mn-lt"/>
              </a:rPr>
              <a:t>Page 3</a:t>
            </a:r>
            <a:endParaRPr lang="en-GB" sz="1400" i="1" dirty="0">
              <a:latin typeface="+mn-lt"/>
            </a:endParaRPr>
          </a:p>
        </p:txBody>
      </p:sp>
    </p:spTree>
    <p:extLst>
      <p:ext uri="{BB962C8B-B14F-4D97-AF65-F5344CB8AC3E}">
        <p14:creationId xmlns:p14="http://schemas.microsoft.com/office/powerpoint/2010/main" val="2273970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3"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ECP-622– Spring 2020</a:t>
            </a:r>
            <a:endParaRPr lang="en-GB" sz="1400" i="1" dirty="0">
              <a:latin typeface="+mn-lt"/>
              <a:cs typeface="+mn-cs"/>
            </a:endParaRPr>
          </a:p>
        </p:txBody>
      </p:sp>
      <p:pic>
        <p:nvPicPr>
          <p:cNvPr id="5" name="Picture 4"/>
          <p:cNvPicPr>
            <a:picLocks noChangeAspect="1"/>
          </p:cNvPicPr>
          <p:nvPr/>
        </p:nvPicPr>
        <p:blipFill>
          <a:blip r:embed="rId6"/>
          <a:stretch>
            <a:fillRect/>
          </a:stretch>
        </p:blipFill>
        <p:spPr>
          <a:xfrm>
            <a:off x="4223184" y="1427973"/>
            <a:ext cx="4398691" cy="4132687"/>
          </a:xfrm>
          <a:prstGeom prst="rect">
            <a:avLst/>
          </a:prstGeom>
        </p:spPr>
      </p:pic>
      <p:sp>
        <p:nvSpPr>
          <p:cNvPr id="7" name="TextBox 6"/>
          <p:cNvSpPr txBox="1"/>
          <p:nvPr/>
        </p:nvSpPr>
        <p:spPr>
          <a:xfrm>
            <a:off x="4343400" y="5616900"/>
            <a:ext cx="2219903" cy="338554"/>
          </a:xfrm>
          <a:prstGeom prst="rect">
            <a:avLst/>
          </a:prstGeom>
          <a:noFill/>
        </p:spPr>
        <p:txBody>
          <a:bodyPr wrap="none" rtlCol="0">
            <a:spAutoFit/>
          </a:bodyPr>
          <a:lstStyle/>
          <a:p>
            <a:r>
              <a:rPr lang="en-US" sz="1600" dirty="0">
                <a:cs typeface="Arial" charset="0"/>
              </a:rPr>
              <a:t>Source: </a:t>
            </a:r>
            <a:r>
              <a:rPr lang="en-US" sz="1600" dirty="0" smtClean="0">
                <a:cs typeface="Arial" charset="0"/>
              </a:rPr>
              <a:t>[</a:t>
            </a:r>
            <a:r>
              <a:rPr lang="en-US" sz="1600" dirty="0" err="1" smtClean="0">
                <a:cs typeface="Arial" charset="0"/>
              </a:rPr>
              <a:t>Silberscahtz</a:t>
            </a:r>
            <a:r>
              <a:rPr lang="en-US" sz="1600" dirty="0" smtClean="0">
                <a:cs typeface="Arial" charset="0"/>
              </a:rPr>
              <a:t> 18]</a:t>
            </a:r>
            <a:endParaRPr lang="en-US" sz="1600" dirty="0">
              <a:cs typeface="Arial" charset="0"/>
            </a:endParaRPr>
          </a:p>
        </p:txBody>
      </p:sp>
      <p:sp>
        <p:nvSpPr>
          <p:cNvPr id="8" name="TextBox 7"/>
          <p:cNvSpPr txBox="1"/>
          <p:nvPr/>
        </p:nvSpPr>
        <p:spPr>
          <a:xfrm>
            <a:off x="503634" y="1458680"/>
            <a:ext cx="3382566" cy="2215991"/>
          </a:xfrm>
          <a:prstGeom prst="rect">
            <a:avLst/>
          </a:prstGeom>
          <a:noFill/>
        </p:spPr>
        <p:txBody>
          <a:bodyPr wrap="square" rtlCol="0">
            <a:spAutoFit/>
          </a:bodyPr>
          <a:lstStyle/>
          <a:p>
            <a:pPr algn="just"/>
            <a:r>
              <a:rPr lang="en-US" sz="2300" dirty="0" smtClean="0">
                <a:solidFill>
                  <a:schemeClr val="bg1">
                    <a:lumMod val="75000"/>
                  </a:schemeClr>
                </a:solidFill>
              </a:rPr>
              <a:t>In a single- programmed system, OS occupies an area in memory, and the rest of memory is available for the single running process.</a:t>
            </a:r>
            <a:endParaRPr lang="en-GB" sz="2300" dirty="0">
              <a:solidFill>
                <a:schemeClr val="bg1">
                  <a:lumMod val="75000"/>
                </a:schemeClr>
              </a:solidFill>
            </a:endParaRPr>
          </a:p>
        </p:txBody>
      </p:sp>
      <p:sp>
        <p:nvSpPr>
          <p:cNvPr id="6" name="PPTLabsHighlightTextFragmentsShape97e297d5-5fb5-4496-a898-5f6dc24410bd"/>
          <p:cNvSpPr/>
          <p:nvPr>
            <p:custDataLst>
              <p:tags r:id="rId1"/>
            </p:custDataLst>
          </p:nvPr>
        </p:nvSpPr>
        <p:spPr>
          <a:xfrm>
            <a:off x="1370663" y="4098275"/>
            <a:ext cx="2488375" cy="350520"/>
          </a:xfrm>
          <a:prstGeom prst="roundRect">
            <a:avLst>
              <a:gd name="adj" fmla="val 25000"/>
            </a:avLst>
          </a:prstGeom>
          <a:solidFill>
            <a:srgbClr val="FFFF00">
              <a:alpha val="5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503634" y="4052555"/>
            <a:ext cx="3521265" cy="1508105"/>
          </a:xfrm>
          <a:prstGeom prst="rect">
            <a:avLst/>
          </a:prstGeom>
          <a:noFill/>
        </p:spPr>
        <p:txBody>
          <a:bodyPr wrap="square" rtlCol="0">
            <a:spAutoFit/>
          </a:bodyPr>
          <a:lstStyle/>
          <a:p>
            <a:pPr algn="just"/>
            <a:r>
              <a:rPr lang="en-US" sz="2300" dirty="0" smtClean="0"/>
              <a:t>In a multitasking system, memory is shared between a number of concurrent user processes.</a:t>
            </a:r>
            <a:endParaRPr lang="en-GB" sz="2300" dirty="0"/>
          </a:p>
        </p:txBody>
      </p:sp>
      <p:sp>
        <p:nvSpPr>
          <p:cNvPr id="10" name="TextBox 9"/>
          <p:cNvSpPr txBox="1"/>
          <p:nvPr/>
        </p:nvSpPr>
        <p:spPr>
          <a:xfrm>
            <a:off x="428625" y="358596"/>
            <a:ext cx="3352584" cy="507831"/>
          </a:xfrm>
          <a:prstGeom prst="rect">
            <a:avLst/>
          </a:prstGeom>
          <a:noFill/>
        </p:spPr>
        <p:txBody>
          <a:bodyPr wrap="none" rtlCol="0">
            <a:spAutoFit/>
          </a:bodyPr>
          <a:lstStyle/>
          <a:p>
            <a:r>
              <a:rPr lang="en-US" sz="2700" dirty="0" smtClean="0"/>
              <a:t>Memory Management</a:t>
            </a:r>
            <a:endParaRPr lang="en-GB" sz="2700" dirty="0"/>
          </a:p>
        </p:txBody>
      </p:sp>
      <p:sp>
        <p:nvSpPr>
          <p:cNvPr id="11" name="TextBox 14"/>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7- </a:t>
            </a:r>
            <a:r>
              <a:rPr lang="en-US" sz="1400" i="1" dirty="0" smtClean="0">
                <a:latin typeface="+mn-lt"/>
              </a:rPr>
              <a:t>Page 3</a:t>
            </a:r>
            <a:endParaRPr lang="en-GB" sz="1400" i="1" dirty="0">
              <a:latin typeface="+mn-lt"/>
            </a:endParaRPr>
          </a:p>
        </p:txBody>
      </p:sp>
      <p:pic>
        <p:nvPicPr>
          <p:cNvPr id="14" name="Memory Management 1-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012275" y="251465"/>
            <a:ext cx="609600" cy="609600"/>
          </a:xfrm>
          <a:prstGeom prst="rect">
            <a:avLst/>
          </a:prstGeom>
        </p:spPr>
      </p:pic>
    </p:spTree>
    <p:extLst>
      <p:ext uri="{BB962C8B-B14F-4D97-AF65-F5344CB8AC3E}">
        <p14:creationId xmlns:p14="http://schemas.microsoft.com/office/powerpoint/2010/main" val="38478333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19" fill="hold"/>
                                        <p:tgtEl>
                                          <p:spTgt spid="14"/>
                                        </p:tgtEl>
                                      </p:cBhvr>
                                    </p:cmd>
                                  </p:childTnLst>
                                </p:cTn>
                              </p:par>
                            </p:childTnLst>
                          </p:cTn>
                        </p:par>
                      </p:childTnLst>
                    </p:cTn>
                  </p:par>
                </p:childTnLst>
              </p:cTn>
              <p:nextCondLst>
                <p:cond evt="onClick" delay="0">
                  <p:tgtEl>
                    <p:spTgt spid="14"/>
                  </p:tgtEl>
                </p:cond>
              </p:nextCondLst>
            </p:seq>
            <p:audio>
              <p:cMediaNode vol="80000">
                <p:cTn id="7" fill="hold" display="0">
                  <p:stCondLst>
                    <p:cond delay="indefinite"/>
                  </p:stCondLst>
                  <p:endCondLst>
                    <p:cond evt="onStopAudio" delay="0">
                      <p:tgtEl>
                        <p:sldTgt/>
                      </p:tgtEl>
                    </p:cond>
                  </p:endCondLst>
                </p:cTn>
                <p:tgtEl>
                  <p:spTgt spid="1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3"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ECP-622– Spring 2020</a:t>
            </a:r>
            <a:endParaRPr lang="en-GB" sz="1400" i="1" dirty="0">
              <a:latin typeface="+mn-lt"/>
              <a:cs typeface="+mn-cs"/>
            </a:endParaRPr>
          </a:p>
        </p:txBody>
      </p:sp>
      <p:sp>
        <p:nvSpPr>
          <p:cNvPr id="4" name="TextBox 3"/>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7- </a:t>
            </a:r>
            <a:r>
              <a:rPr lang="en-US" sz="1400" i="1" dirty="0" smtClean="0">
                <a:latin typeface="+mn-lt"/>
              </a:rPr>
              <a:t>Page 4</a:t>
            </a:r>
            <a:endParaRPr lang="en-GB" sz="1400" i="1" dirty="0">
              <a:latin typeface="+mn-lt"/>
            </a:endParaRPr>
          </a:p>
        </p:txBody>
      </p:sp>
      <p:pic>
        <p:nvPicPr>
          <p:cNvPr id="5" name="Picture 4"/>
          <p:cNvPicPr>
            <a:picLocks noChangeAspect="1"/>
          </p:cNvPicPr>
          <p:nvPr/>
        </p:nvPicPr>
        <p:blipFill>
          <a:blip r:embed="rId8"/>
          <a:stretch>
            <a:fillRect/>
          </a:stretch>
        </p:blipFill>
        <p:spPr>
          <a:xfrm>
            <a:off x="1469668" y="2669061"/>
            <a:ext cx="6143567" cy="3065167"/>
          </a:xfrm>
          <a:prstGeom prst="rect">
            <a:avLst/>
          </a:prstGeom>
        </p:spPr>
      </p:pic>
      <p:sp>
        <p:nvSpPr>
          <p:cNvPr id="7" name="PPTLabsHighlightTextFragmentsShape5c657b27-4840-4448-9bf7-039b8499c1b4"/>
          <p:cNvSpPr/>
          <p:nvPr>
            <p:custDataLst>
              <p:tags r:id="rId1"/>
            </p:custDataLst>
          </p:nvPr>
        </p:nvSpPr>
        <p:spPr>
          <a:xfrm>
            <a:off x="7055600" y="1246382"/>
            <a:ext cx="1263713" cy="350520"/>
          </a:xfrm>
          <a:prstGeom prst="roundRect">
            <a:avLst>
              <a:gd name="adj" fmla="val 25000"/>
            </a:avLst>
          </a:prstGeom>
          <a:solidFill>
            <a:srgbClr val="FFFF00">
              <a:alpha val="5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PTLabsHighlightTextFragmentsShapeb1f23986-ec7a-493a-ab4c-9229f36a8743"/>
          <p:cNvSpPr/>
          <p:nvPr>
            <p:custDataLst>
              <p:tags r:id="rId2"/>
            </p:custDataLst>
          </p:nvPr>
        </p:nvSpPr>
        <p:spPr>
          <a:xfrm>
            <a:off x="1880604" y="1596902"/>
            <a:ext cx="1161415" cy="350520"/>
          </a:xfrm>
          <a:prstGeom prst="roundRect">
            <a:avLst>
              <a:gd name="adj" fmla="val 25000"/>
            </a:avLst>
          </a:prstGeom>
          <a:solidFill>
            <a:srgbClr val="FFFF00">
              <a:alpha val="5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PTLabsHighlightTextFragmentsShape1ccee070-ec43-4527-9ed4-2f19bed78c98"/>
          <p:cNvSpPr/>
          <p:nvPr>
            <p:custDataLst>
              <p:tags r:id="rId3"/>
            </p:custDataLst>
          </p:nvPr>
        </p:nvSpPr>
        <p:spPr>
          <a:xfrm>
            <a:off x="509829" y="1947422"/>
            <a:ext cx="1035368" cy="350520"/>
          </a:xfrm>
          <a:prstGeom prst="roundRect">
            <a:avLst>
              <a:gd name="adj" fmla="val 25000"/>
            </a:avLst>
          </a:prstGeom>
          <a:solidFill>
            <a:srgbClr val="FFFF00">
              <a:alpha val="50000"/>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 name="TextBox 5"/>
              <p:cNvSpPr txBox="1"/>
              <p:nvPr/>
            </p:nvSpPr>
            <p:spPr>
              <a:xfrm>
                <a:off x="418389" y="1200662"/>
                <a:ext cx="8344611" cy="1508105"/>
              </a:xfrm>
              <a:prstGeom prst="rect">
                <a:avLst/>
              </a:prstGeom>
              <a:noFill/>
            </p:spPr>
            <p:txBody>
              <a:bodyPr wrap="square" rtlCol="0">
                <a:spAutoFit/>
              </a:bodyPr>
              <a:lstStyle/>
              <a:p>
                <a:pPr algn="just"/>
                <a:r>
                  <a:rPr lang="en-US" sz="2300" dirty="0" smtClean="0"/>
                  <a:t>Hardware Memory Management Unit (MMU) allows </a:t>
                </a:r>
                <a14:m>
                  <m:oMath xmlns:m="http://schemas.openxmlformats.org/officeDocument/2006/math">
                    <m:r>
                      <m:rPr>
                        <m:sty m:val="p"/>
                      </m:rPr>
                      <a:rPr lang="en-US" sz="2300" i="0" dirty="0" smtClean="0">
                        <a:solidFill>
                          <a:schemeClr val="tx1"/>
                        </a:solidFill>
                        <a:latin typeface="Cambria Math" panose="02040503050406030204" pitchFamily="18" charset="0"/>
                      </a:rPr>
                      <m:t>relocation</m:t>
                    </m:r>
                  </m:oMath>
                </a14:m>
                <a:r>
                  <a:rPr lang="en-US" sz="2300" dirty="0" smtClean="0"/>
                  <a:t> of processes, translates logical addresses to physical addresses, and prevents a process in user mode from accessing addresses outside its assigned area.</a:t>
                </a:r>
                <a:endParaRPr lang="en-GB" sz="2300" dirty="0"/>
              </a:p>
            </p:txBody>
          </p:sp>
        </mc:Choice>
        <mc:Fallback xmlns="">
          <p:sp>
            <p:nvSpPr>
              <p:cNvPr id="6" name="TextBox 5"/>
              <p:cNvSpPr txBox="1">
                <a:spLocks noRot="1" noChangeAspect="1" noMove="1" noResize="1" noEditPoints="1" noAdjustHandles="1" noChangeArrowheads="1" noChangeShapeType="1" noTextEdit="1"/>
              </p:cNvSpPr>
              <p:nvPr/>
            </p:nvSpPr>
            <p:spPr>
              <a:xfrm>
                <a:off x="418389" y="1200662"/>
                <a:ext cx="8344611" cy="1508105"/>
              </a:xfrm>
              <a:prstGeom prst="rect">
                <a:avLst/>
              </a:prstGeom>
              <a:blipFill rotWithShape="0">
                <a:blip r:embed="rId9"/>
                <a:stretch>
                  <a:fillRect l="-1096" t="-3239" r="-1023" b="-8097"/>
                </a:stretch>
              </a:blipFill>
            </p:spPr>
            <p:txBody>
              <a:bodyPr/>
              <a:lstStyle/>
              <a:p>
                <a:r>
                  <a:rPr lang="en-GB">
                    <a:noFill/>
                  </a:rPr>
                  <a:t> </a:t>
                </a:r>
              </a:p>
            </p:txBody>
          </p:sp>
        </mc:Fallback>
      </mc:AlternateContent>
      <p:sp>
        <p:nvSpPr>
          <p:cNvPr id="8" name="TextBox 7"/>
          <p:cNvSpPr txBox="1"/>
          <p:nvPr/>
        </p:nvSpPr>
        <p:spPr>
          <a:xfrm>
            <a:off x="6204386" y="5865267"/>
            <a:ext cx="2219903" cy="338554"/>
          </a:xfrm>
          <a:prstGeom prst="rect">
            <a:avLst/>
          </a:prstGeom>
          <a:noFill/>
        </p:spPr>
        <p:txBody>
          <a:bodyPr wrap="none" rtlCol="0">
            <a:spAutoFit/>
          </a:bodyPr>
          <a:lstStyle/>
          <a:p>
            <a:r>
              <a:rPr lang="en-US" sz="1600" dirty="0">
                <a:cs typeface="Arial" charset="0"/>
              </a:rPr>
              <a:t>Source: </a:t>
            </a:r>
            <a:r>
              <a:rPr lang="en-US" sz="1600" dirty="0" smtClean="0">
                <a:cs typeface="Arial" charset="0"/>
              </a:rPr>
              <a:t>[</a:t>
            </a:r>
            <a:r>
              <a:rPr lang="en-US" sz="1600" dirty="0" err="1" smtClean="0">
                <a:cs typeface="Arial" charset="0"/>
              </a:rPr>
              <a:t>Silberscahtz</a:t>
            </a:r>
            <a:r>
              <a:rPr lang="en-US" sz="1600" dirty="0" smtClean="0">
                <a:cs typeface="Arial" charset="0"/>
              </a:rPr>
              <a:t> 18]</a:t>
            </a:r>
            <a:endParaRPr lang="en-US" sz="1600" dirty="0">
              <a:cs typeface="Arial" charset="0"/>
            </a:endParaRPr>
          </a:p>
        </p:txBody>
      </p:sp>
      <p:sp>
        <p:nvSpPr>
          <p:cNvPr id="9" name="TextBox 8"/>
          <p:cNvSpPr txBox="1"/>
          <p:nvPr/>
        </p:nvSpPr>
        <p:spPr>
          <a:xfrm>
            <a:off x="428625" y="358596"/>
            <a:ext cx="3352584" cy="507831"/>
          </a:xfrm>
          <a:prstGeom prst="rect">
            <a:avLst/>
          </a:prstGeom>
          <a:noFill/>
        </p:spPr>
        <p:txBody>
          <a:bodyPr wrap="none" rtlCol="0">
            <a:spAutoFit/>
          </a:bodyPr>
          <a:lstStyle/>
          <a:p>
            <a:r>
              <a:rPr lang="en-US" sz="2700" dirty="0" smtClean="0"/>
              <a:t>Memory Management</a:t>
            </a:r>
            <a:endParaRPr lang="en-GB" sz="2700" dirty="0"/>
          </a:p>
        </p:txBody>
      </p:sp>
      <p:pic>
        <p:nvPicPr>
          <p:cNvPr id="12" name="Memory Management 1-7">
            <a:hlinkClick r:id="" action="ppaction://media"/>
          </p:cNvPr>
          <p:cNvPicPr>
            <a:picLocks noChangeAspect="1"/>
          </p:cNvPicPr>
          <p:nvPr>
            <a:audioFile r:link="rId5"/>
            <p:extLst>
              <p:ext uri="{DAA4B4D4-6D71-4841-9C94-3DE7FCFB9230}">
                <p14:media xmlns:p14="http://schemas.microsoft.com/office/powerpoint/2010/main" r:embed="rId4"/>
              </p:ext>
            </p:extLst>
          </p:nvPr>
        </p:nvPicPr>
        <p:blipFill>
          <a:blip r:embed="rId10"/>
          <a:stretch>
            <a:fillRect/>
          </a:stretch>
        </p:blipFill>
        <p:spPr>
          <a:xfrm>
            <a:off x="8014513" y="256827"/>
            <a:ext cx="609600" cy="609600"/>
          </a:xfrm>
          <a:prstGeom prst="rect">
            <a:avLst/>
          </a:prstGeom>
        </p:spPr>
      </p:pic>
    </p:spTree>
    <p:extLst>
      <p:ext uri="{BB962C8B-B14F-4D97-AF65-F5344CB8AC3E}">
        <p14:creationId xmlns:p14="http://schemas.microsoft.com/office/powerpoint/2010/main" val="29554883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726" fill="hold"/>
                                        <p:tgtEl>
                                          <p:spTgt spid="12"/>
                                        </p:tgtEl>
                                      </p:cBhvr>
                                    </p:cmd>
                                  </p:childTnLst>
                                </p:cTn>
                              </p:par>
                            </p:childTnLst>
                          </p:cTn>
                        </p:par>
                      </p:childTnLst>
                    </p:cTn>
                  </p:par>
                </p:childTnLst>
              </p:cTn>
              <p:nextCondLst>
                <p:cond evt="onClick" delay="0">
                  <p:tgtEl>
                    <p:spTgt spid="12"/>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5"/>
          <p:cNvSpPr txBox="1">
            <a:spLocks noChangeArrowheads="1"/>
          </p:cNvSpPr>
          <p:nvPr/>
        </p:nvSpPr>
        <p:spPr bwMode="auto">
          <a:xfrm>
            <a:off x="507131" y="1399724"/>
            <a:ext cx="4660894" cy="830997"/>
          </a:xfrm>
          <a:prstGeom prst="rect">
            <a:avLst/>
          </a:prstGeom>
          <a:noFill/>
          <a:ln w="9525">
            <a:noFill/>
            <a:miter lim="800000"/>
            <a:headEnd/>
            <a:tailEnd/>
          </a:ln>
        </p:spPr>
        <p:txBody>
          <a:bodyPr wrap="square">
            <a:spAutoFit/>
          </a:bodyPr>
          <a:lstStyle/>
          <a:p>
            <a:pPr marL="342900" indent="-342900" algn="just" fontAlgn="auto">
              <a:spcBef>
                <a:spcPts val="0"/>
              </a:spcBef>
              <a:spcAft>
                <a:spcPts val="0"/>
              </a:spcAft>
              <a:buFont typeface="Courier New" panose="02070309020205020404" pitchFamily="49" charset="0"/>
              <a:buChar char="o"/>
              <a:defRPr/>
            </a:pPr>
            <a:r>
              <a:rPr lang="en-US" sz="2400" dirty="0">
                <a:latin typeface="+mn-lt"/>
                <a:cs typeface="Arial" charset="0"/>
              </a:rPr>
              <a:t> </a:t>
            </a:r>
            <a:r>
              <a:rPr lang="en-US" sz="2400" dirty="0" smtClean="0">
                <a:latin typeface="+mn-lt"/>
                <a:cs typeface="Arial" charset="0"/>
              </a:rPr>
              <a:t>Divides </a:t>
            </a:r>
            <a:r>
              <a:rPr lang="en-US" sz="2400" dirty="0">
                <a:latin typeface="+mn-lt"/>
                <a:cs typeface="Arial" charset="0"/>
              </a:rPr>
              <a:t>memory into n partitions (not necessarily equal).</a:t>
            </a:r>
          </a:p>
        </p:txBody>
      </p:sp>
      <p:sp>
        <p:nvSpPr>
          <p:cNvPr id="15" name="Rectangle 44"/>
          <p:cNvSpPr>
            <a:spLocks noChangeArrowheads="1"/>
          </p:cNvSpPr>
          <p:nvPr/>
        </p:nvSpPr>
        <p:spPr bwMode="auto">
          <a:xfrm>
            <a:off x="428625" y="332799"/>
            <a:ext cx="594188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700" dirty="0">
                <a:latin typeface="Calibri" panose="020F0502020204030204" pitchFamily="34" charset="0"/>
              </a:rPr>
              <a:t>Memory management by fixed partitions</a:t>
            </a:r>
          </a:p>
        </p:txBody>
      </p:sp>
      <p:sp>
        <p:nvSpPr>
          <p:cNvPr id="17" name="TextBox 16"/>
          <p:cNvSpPr txBox="1"/>
          <p:nvPr/>
        </p:nvSpPr>
        <p:spPr>
          <a:xfrm>
            <a:off x="7314338" y="6345336"/>
            <a:ext cx="1307537" cy="307777"/>
          </a:xfrm>
          <a:prstGeom prst="rect">
            <a:avLst/>
          </a:prstGeom>
          <a:noFill/>
        </p:spPr>
        <p:txBody>
          <a:bodyPr wrap="none">
            <a:spAutoFit/>
          </a:bodyPr>
          <a:lstStyle/>
          <a:p>
            <a:pPr eaLnBrk="1" hangingPunct="1">
              <a:defRPr/>
            </a:pPr>
            <a:r>
              <a:rPr lang="en-US" sz="1400" i="1" dirty="0" smtClean="0">
                <a:solidFill>
                  <a:schemeClr val="bg1"/>
                </a:solidFill>
                <a:latin typeface="+mn-lt"/>
              </a:rPr>
              <a:t>Week 7- </a:t>
            </a:r>
            <a:r>
              <a:rPr lang="en-US" sz="1400" i="1" dirty="0" smtClean="0">
                <a:latin typeface="+mn-lt"/>
              </a:rPr>
              <a:t>Page 5</a:t>
            </a:r>
            <a:endParaRPr lang="en-GB" sz="1400" i="1" dirty="0">
              <a:latin typeface="+mn-lt"/>
            </a:endParaRPr>
          </a:p>
        </p:txBody>
      </p:sp>
      <p:cxnSp>
        <p:nvCxnSpPr>
          <p:cNvPr id="18" name="Straight Connector 17"/>
          <p:cNvCxnSpPr/>
          <p:nvPr/>
        </p:nvCxnSpPr>
        <p:spPr>
          <a:xfrm>
            <a:off x="469515" y="1036141"/>
            <a:ext cx="8143875" cy="1587"/>
          </a:xfrm>
          <a:prstGeom prst="line">
            <a:avLst/>
          </a:prstGeom>
          <a:ln/>
          <a:effectLst>
            <a:outerShdw blurRad="50800" dist="38100" dir="2700000" algn="tl" rotWithShape="0">
              <a:prstClr val="black">
                <a:alpha val="40000"/>
              </a:prstClr>
            </a:outerShdw>
          </a:effectLst>
        </p:spPr>
        <p:style>
          <a:lnRef idx="2">
            <a:schemeClr val="accent5"/>
          </a:lnRef>
          <a:fillRef idx="0">
            <a:schemeClr val="accent5"/>
          </a:fillRef>
          <a:effectRef idx="1">
            <a:schemeClr val="accent5"/>
          </a:effectRef>
          <a:fontRef idx="minor">
            <a:schemeClr val="tx1"/>
          </a:fontRef>
        </p:style>
      </p:cxnSp>
      <p:sp>
        <p:nvSpPr>
          <p:cNvPr id="19" name="Text Box 7"/>
          <p:cNvSpPr txBox="1">
            <a:spLocks noChangeArrowheads="1"/>
          </p:cNvSpPr>
          <p:nvPr/>
        </p:nvSpPr>
        <p:spPr bwMode="auto">
          <a:xfrm>
            <a:off x="428625" y="6391503"/>
            <a:ext cx="1600182" cy="215444"/>
          </a:xfrm>
          <a:prstGeom prst="rect">
            <a:avLst/>
          </a:prstGeom>
          <a:noFill/>
          <a:ln w="9525">
            <a:noFill/>
            <a:round/>
            <a:headEnd/>
            <a:tailEnd/>
          </a:ln>
        </p:spPr>
        <p:txBody>
          <a:bodyPr wrap="none" lIns="0" tIns="0" rIns="0" bIns="0">
            <a:spAutoFit/>
          </a:bodyPr>
          <a:lstStyle/>
          <a:p>
            <a:pPr eaLnBrk="1" fontAlgn="auto" hangingPunct="1">
              <a:spcBef>
                <a:spcPts val="0"/>
              </a:spcBef>
              <a:spcAft>
                <a:spcPts val="0"/>
              </a:spcAft>
              <a:buClr>
                <a:srgbClr val="000000"/>
              </a:buClr>
              <a:buSzPct val="49000"/>
              <a:buFont typeface="StarBats" pitchFamily="10"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i="1" dirty="0" smtClean="0">
                <a:latin typeface="+mn-lt"/>
                <a:cs typeface="+mn-cs"/>
              </a:rPr>
              <a:t>ECP-622– Spring 2020</a:t>
            </a:r>
            <a:endParaRPr lang="en-GB" sz="1400" i="1" dirty="0">
              <a:latin typeface="+mn-lt"/>
              <a:cs typeface="+mn-cs"/>
            </a:endParaRPr>
          </a:p>
        </p:txBody>
      </p:sp>
      <p:pic>
        <p:nvPicPr>
          <p:cNvPr id="16" name="Picture 15"/>
          <p:cNvPicPr>
            <a:picLocks noChangeAspect="1"/>
          </p:cNvPicPr>
          <p:nvPr/>
        </p:nvPicPr>
        <p:blipFill>
          <a:blip r:embed="rId5"/>
          <a:stretch>
            <a:fillRect/>
          </a:stretch>
        </p:blipFill>
        <p:spPr>
          <a:xfrm>
            <a:off x="6019800" y="1233239"/>
            <a:ext cx="2133600" cy="4968837"/>
          </a:xfrm>
          <a:prstGeom prst="rect">
            <a:avLst/>
          </a:prstGeom>
        </p:spPr>
      </p:pic>
      <p:pic>
        <p:nvPicPr>
          <p:cNvPr id="2" name="Memory Management 1-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13792" y="247209"/>
            <a:ext cx="609600" cy="609600"/>
          </a:xfrm>
          <a:prstGeom prst="rect">
            <a:avLst/>
          </a:prstGeom>
        </p:spPr>
      </p:pic>
    </p:spTree>
    <p:extLst>
      <p:ext uri="{BB962C8B-B14F-4D97-AF65-F5344CB8AC3E}">
        <p14:creationId xmlns:p14="http://schemas.microsoft.com/office/powerpoint/2010/main" val="32820876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977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1018d979-b41a-4f5b-8062-fb4003f27d8b"/>
</p:tagLst>
</file>

<file path=ppt/tags/tag10.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b1f23986-ec7a-493a-ab4c-9229f36a8743"/>
</p:tagLst>
</file>

<file path=ppt/tags/tag11.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1ccee070-ec43-4527-9ed4-2f19bed78c98"/>
</p:tagLst>
</file>

<file path=ppt/tags/tag12.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e0d5e5ca-62b5-4b8b-8dbd-9333c69f14b6"/>
</p:tagLst>
</file>

<file path=ppt/tags/tag13.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85745022-44ab-4375-816b-ad44e74f1496"/>
</p:tagLst>
</file>

<file path=ppt/tags/tag2.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dd4c0a2d-be2f-40f1-9200-dce10c71710d"/>
</p:tagLst>
</file>

<file path=ppt/tags/tag3.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fa25142d-238e-487e-ae20-39d4593dd276"/>
</p:tagLst>
</file>

<file path=ppt/tags/tag4.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b398fb35-2cef-47fa-ad27-eb457aa99513"/>
</p:tagLst>
</file>

<file path=ppt/tags/tag5.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1eb68d85-fde7-4cf5-abad-4f217be753fc"/>
</p:tagLst>
</file>

<file path=ppt/tags/tag6.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6b196a59-2d6b-4b09-981d-b697c0f9cfae"/>
</p:tagLst>
</file>

<file path=ppt/tags/tag7.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f8d57284-b580-444b-b485-d7c4ac65527c"/>
</p:tagLst>
</file>

<file path=ppt/tags/tag8.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97e297d5-5fb5-4496-a898-5f6dc24410bd"/>
</p:tagLst>
</file>

<file path=ppt/tags/tag9.xml><?xml version="1.0" encoding="utf-8"?>
<p:tagLst xmlns:a="http://schemas.openxmlformats.org/drawingml/2006/main" xmlns:r="http://schemas.openxmlformats.org/officeDocument/2006/relationships" xmlns:p="http://schemas.openxmlformats.org/presentationml/2006/main">
  <p:tag name="HIGHLIGHTTEXTFRAGMENT" val="PPTLabsHighlightTextFragmentsShape5c657b27-4840-4448-9bf7-039b8499c1b4"/>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570</TotalTime>
  <Words>1061</Words>
  <Application>Microsoft Office PowerPoint</Application>
  <PresentationFormat>On-screen Show (4:3)</PresentationFormat>
  <Paragraphs>93</Paragraphs>
  <Slides>12</Slides>
  <Notes>11</Notes>
  <HiddenSlides>0</HiddenSlides>
  <MMClips>10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Cambria Math</vt:lpstr>
      <vt:lpstr>Courier New</vt:lpstr>
      <vt:lpstr>StarBats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Hany El Sayed</dc:creator>
  <cp:lastModifiedBy>Hany Elsayed</cp:lastModifiedBy>
  <cp:revision>54</cp:revision>
  <dcterms:created xsi:type="dcterms:W3CDTF">2015-03-12T12:23:01Z</dcterms:created>
  <dcterms:modified xsi:type="dcterms:W3CDTF">2020-03-27T18:46:31Z</dcterms:modified>
</cp:coreProperties>
</file>