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342" r:id="rId3"/>
    <p:sldId id="35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263" r:id="rId14"/>
    <p:sldId id="264" r:id="rId15"/>
    <p:sldId id="258" r:id="rId16"/>
    <p:sldId id="261" r:id="rId17"/>
    <p:sldId id="262" r:id="rId18"/>
    <p:sldId id="265" r:id="rId19"/>
    <p:sldId id="266" r:id="rId20"/>
    <p:sldId id="267" r:id="rId21"/>
    <p:sldId id="268" r:id="rId22"/>
    <p:sldId id="269" r:id="rId23"/>
    <p:sldId id="353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14" r:id="rId55"/>
    <p:sldId id="315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B3FF6-8FAA-46E8-806B-E5073E99F68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75E68-1346-4AF2-831C-31EA15ECE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 noRot="1" noChangeAspect="1"/>
          </p:cNvSpPr>
          <p:nvPr>
            <p:ph type="body" idx="1"/>
          </p:nvPr>
        </p:nvSpPr>
        <p:spPr bwMode="auto">
          <a:noFill/>
        </p:spPr>
        <p:txBody>
          <a:bodyPr vert="horz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calculate it </a:t>
            </a:r>
          </a:p>
          <a:p>
            <a:r>
              <a:rPr lang="en-US" dirty="0" smtClean="0"/>
              <a:t>First input size =n</a:t>
            </a:r>
          </a:p>
          <a:p>
            <a:r>
              <a:rPr lang="en-US" dirty="0" smtClean="0"/>
              <a:t>Basic operation</a:t>
            </a:r>
            <a:r>
              <a:rPr lang="en-US" baseline="0" dirty="0" smtClean="0"/>
              <a:t> is multiplication </a:t>
            </a:r>
          </a:p>
          <a:p>
            <a:r>
              <a:rPr lang="en-US" baseline="0" dirty="0" smtClean="0"/>
              <a:t>Number </a:t>
            </a:r>
            <a:r>
              <a:rPr lang="en-US" baseline="0" smtClean="0"/>
              <a:t>of multiplications = O(n^3)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75E68-1346-4AF2-831C-31EA15ECEEC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calculate it </a:t>
            </a:r>
          </a:p>
          <a:p>
            <a:r>
              <a:rPr lang="en-US" dirty="0" smtClean="0"/>
              <a:t>First input size =n</a:t>
            </a:r>
          </a:p>
          <a:p>
            <a:r>
              <a:rPr lang="en-US" dirty="0" smtClean="0"/>
              <a:t>Basic operation</a:t>
            </a:r>
            <a:r>
              <a:rPr lang="en-US" baseline="0" dirty="0" smtClean="0"/>
              <a:t> is multiplication </a:t>
            </a:r>
          </a:p>
          <a:p>
            <a:r>
              <a:rPr lang="en-US" baseline="0" dirty="0" smtClean="0"/>
              <a:t>Number </a:t>
            </a:r>
            <a:r>
              <a:rPr lang="en-US" baseline="0" smtClean="0"/>
              <a:t>of multiplications = O(n^3)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75E68-1346-4AF2-831C-31EA15ECEEC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calculate it </a:t>
            </a:r>
          </a:p>
          <a:p>
            <a:r>
              <a:rPr lang="en-US" dirty="0" smtClean="0"/>
              <a:t>First input size =n</a:t>
            </a:r>
          </a:p>
          <a:p>
            <a:r>
              <a:rPr lang="en-US" dirty="0" smtClean="0"/>
              <a:t>Basic operation</a:t>
            </a:r>
            <a:r>
              <a:rPr lang="en-US" baseline="0" dirty="0" smtClean="0"/>
              <a:t> is multiplication </a:t>
            </a:r>
          </a:p>
          <a:p>
            <a:r>
              <a:rPr lang="en-US" baseline="0" dirty="0" smtClean="0"/>
              <a:t>Number </a:t>
            </a:r>
            <a:r>
              <a:rPr lang="en-US" baseline="0" smtClean="0"/>
              <a:t>of multiplications = O(n^3)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75E68-1346-4AF2-831C-31EA15ECEEC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calculate it </a:t>
            </a:r>
          </a:p>
          <a:p>
            <a:r>
              <a:rPr lang="en-US" dirty="0" smtClean="0"/>
              <a:t>First input size =n</a:t>
            </a:r>
          </a:p>
          <a:p>
            <a:r>
              <a:rPr lang="en-US" dirty="0" smtClean="0"/>
              <a:t>Basic operation</a:t>
            </a:r>
            <a:r>
              <a:rPr lang="en-US" baseline="0" dirty="0" smtClean="0"/>
              <a:t> is multiplication </a:t>
            </a:r>
          </a:p>
          <a:p>
            <a:r>
              <a:rPr lang="en-US" baseline="0" dirty="0" smtClean="0"/>
              <a:t>Number </a:t>
            </a:r>
            <a:r>
              <a:rPr lang="en-US" baseline="0" smtClean="0"/>
              <a:t>of multiplications = O(n^3)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75E68-1346-4AF2-831C-31EA15ECEEC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calculate it </a:t>
            </a:r>
          </a:p>
          <a:p>
            <a:r>
              <a:rPr lang="en-US" dirty="0" smtClean="0"/>
              <a:t>First input size =n</a:t>
            </a:r>
          </a:p>
          <a:p>
            <a:r>
              <a:rPr lang="en-US" dirty="0" smtClean="0"/>
              <a:t>Basic operation</a:t>
            </a:r>
            <a:r>
              <a:rPr lang="en-US" baseline="0" dirty="0" smtClean="0"/>
              <a:t> is multiplication </a:t>
            </a:r>
          </a:p>
          <a:p>
            <a:r>
              <a:rPr lang="en-US" baseline="0" dirty="0" smtClean="0"/>
              <a:t>Number </a:t>
            </a:r>
            <a:r>
              <a:rPr lang="en-US" baseline="0" smtClean="0"/>
              <a:t>of multiplications = O(n^3)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75E68-1346-4AF2-831C-31EA15ECEEC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90287-A15E-40B6-8D5D-F62C6B8C62EA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29E92-1CF2-4AE9-8257-AEB50BAA61E6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AB1FD-5B67-483B-95B3-7D417758D35C}" type="slidenum">
              <a:rPr lang="en-US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42A48-AC8D-49A1-87AA-471F5E42B54F}" type="slidenum">
              <a:rPr lang="en-US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C280E-FE9B-4976-90C7-409B00AA6F9B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D46BC-E74C-40FD-915E-05704C58CFA7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21B9B-15BF-4CF7-A999-2006E8420A47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Go over this example in detail, then do another example of merging, something like: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(1 2 5 7 9)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(3 4 6)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E509C-2CFC-40E4-B3EC-8B6A9970138F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7D511-F06A-4BEF-BB75-7739E1416612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even if not analyzing in detail, show the recurrence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mergesort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worst case: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T(n) = 2 T(n/2) + (n-1)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worst case comparisons for merge</a:t>
            </a:r>
          </a:p>
        </p:txBody>
      </p:sp>
      <p:sp>
        <p:nvSpPr>
          <p:cNvPr id="92165" name="Line 4"/>
          <p:cNvSpPr>
            <a:spLocks noChangeShapeType="1"/>
          </p:cNvSpPr>
          <p:nvPr/>
        </p:nvSpPr>
        <p:spPr bwMode="auto">
          <a:xfrm flipV="1">
            <a:off x="2142348" y="6385789"/>
            <a:ext cx="0" cy="21890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lIns="86488" tIns="43244" rIns="86488" bIns="432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7D511-F06A-4BEF-BB75-7739E1416612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even if not analyzing in detail, show the recurrence for mergesort in worst case: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T(n) = 2 T(n/2) + (n-1)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                         worst case comparisons for merge</a:t>
            </a:r>
          </a:p>
        </p:txBody>
      </p:sp>
      <p:sp>
        <p:nvSpPr>
          <p:cNvPr id="92165" name="Line 4"/>
          <p:cNvSpPr>
            <a:spLocks noChangeShapeType="1"/>
          </p:cNvSpPr>
          <p:nvPr/>
        </p:nvSpPr>
        <p:spPr bwMode="auto">
          <a:xfrm flipV="1">
            <a:off x="2142348" y="6385789"/>
            <a:ext cx="0" cy="21890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lIns="86488" tIns="43244" rIns="86488" bIns="432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calculate it </a:t>
            </a:r>
          </a:p>
          <a:p>
            <a:r>
              <a:rPr lang="en-US" dirty="0" smtClean="0"/>
              <a:t>First input size =n</a:t>
            </a:r>
          </a:p>
          <a:p>
            <a:r>
              <a:rPr lang="en-US" dirty="0" smtClean="0"/>
              <a:t>Basic operation</a:t>
            </a:r>
            <a:r>
              <a:rPr lang="en-US" baseline="0" dirty="0" smtClean="0"/>
              <a:t> is multiplication </a:t>
            </a:r>
          </a:p>
          <a:p>
            <a:r>
              <a:rPr lang="en-US" baseline="0" dirty="0" smtClean="0"/>
              <a:t>Number of multiplications = O(n^3)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75E68-1346-4AF2-831C-31EA15ECEEC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calculate it </a:t>
            </a:r>
          </a:p>
          <a:p>
            <a:r>
              <a:rPr lang="en-US" dirty="0" smtClean="0"/>
              <a:t>First input size =n</a:t>
            </a:r>
          </a:p>
          <a:p>
            <a:r>
              <a:rPr lang="en-US" dirty="0" smtClean="0"/>
              <a:t>Basic operation</a:t>
            </a:r>
            <a:r>
              <a:rPr lang="en-US" baseline="0" dirty="0" smtClean="0"/>
              <a:t> is multiplication </a:t>
            </a:r>
          </a:p>
          <a:p>
            <a:r>
              <a:rPr lang="en-US" baseline="0" dirty="0" smtClean="0"/>
              <a:t>Number </a:t>
            </a:r>
            <a:r>
              <a:rPr lang="en-US" baseline="0" smtClean="0"/>
              <a:t>of multiplications = O(n^3)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75E68-1346-4AF2-831C-31EA15ECEEC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ZW" sz="2400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DD0A-6ED9-4A15-814F-B22003004A8C}" type="datetime1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2AF4-99CD-4D05-8557-B7C49E0D6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269280" y="220344"/>
            <a:ext cx="8563680" cy="769441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CMP302: Algorithms</a:t>
            </a:r>
          </a:p>
        </p:txBody>
      </p:sp>
      <p:sp>
        <p:nvSpPr>
          <p:cNvPr id="29699" name="subTitle 1"/>
          <p:cNvSpPr>
            <a:spLocks noGrp="1"/>
          </p:cNvSpPr>
          <p:nvPr>
            <p:ph type="subTitle" idx="1"/>
          </p:nvPr>
        </p:nvSpPr>
        <p:spPr bwMode="auto">
          <a:xfrm>
            <a:off x="456480" y="3395877"/>
            <a:ext cx="8229600" cy="3444020"/>
          </a:xfrm>
        </p:spPr>
        <p:txBody>
          <a:bodyPr vert="horz" numCol="1" compatLnSpc="1">
            <a:prstTxWarp prst="textNoShape">
              <a:avLst/>
            </a:prstTxWarp>
            <a:spAutoFit/>
          </a:bodyPr>
          <a:lstStyle/>
          <a:p>
            <a:r>
              <a:rPr lang="en-US" sz="3300" dirty="0" smtClean="0">
                <a:solidFill>
                  <a:srgbClr val="008080"/>
                </a:solidFill>
                <a:latin typeface="Arial" pitchFamily="34" charset="0"/>
              </a:rPr>
              <a:t>Lecture 03: </a:t>
            </a:r>
            <a:r>
              <a:rPr lang="en-US" sz="3300" dirty="0" smtClean="0">
                <a:solidFill>
                  <a:srgbClr val="008080"/>
                </a:solidFill>
                <a:latin typeface="Arial" pitchFamily="34" charset="0"/>
              </a:rPr>
              <a:t>Recurrences </a:t>
            </a:r>
          </a:p>
          <a:p>
            <a:r>
              <a:rPr lang="en-US" sz="3300" dirty="0" smtClean="0">
                <a:solidFill>
                  <a:srgbClr val="008080"/>
                </a:solidFill>
                <a:latin typeface="Arial" pitchFamily="34" charset="0"/>
              </a:rPr>
              <a:t>and </a:t>
            </a:r>
          </a:p>
          <a:p>
            <a:r>
              <a:rPr lang="en-US" sz="3300" dirty="0" smtClean="0">
                <a:solidFill>
                  <a:srgbClr val="008080"/>
                </a:solidFill>
                <a:latin typeface="Arial" pitchFamily="34" charset="0"/>
              </a:rPr>
              <a:t>Divide </a:t>
            </a:r>
            <a:r>
              <a:rPr lang="en-US" sz="3300" dirty="0" smtClean="0">
                <a:solidFill>
                  <a:srgbClr val="008080"/>
                </a:solidFill>
                <a:latin typeface="Arial" pitchFamily="34" charset="0"/>
              </a:rPr>
              <a:t>and </a:t>
            </a:r>
            <a:r>
              <a:rPr lang="en-US" sz="3300" dirty="0" smtClean="0">
                <a:solidFill>
                  <a:srgbClr val="008080"/>
                </a:solidFill>
                <a:latin typeface="Arial" pitchFamily="34" charset="0"/>
              </a:rPr>
              <a:t>Conquer</a:t>
            </a:r>
            <a:endParaRPr lang="en-US" sz="3300" dirty="0" smtClean="0">
              <a:solidFill>
                <a:srgbClr val="008080"/>
              </a:solidFill>
              <a:latin typeface="Arial" pitchFamily="34" charset="0"/>
            </a:endParaRPr>
          </a:p>
          <a:p>
            <a:r>
              <a:rPr lang="en-US" sz="2200" dirty="0" err="1" smtClean="0">
                <a:latin typeface="Arial" pitchFamily="34" charset="0"/>
              </a:rPr>
              <a:t>Mayada</a:t>
            </a:r>
            <a:r>
              <a:rPr lang="en-US" sz="2200" dirty="0" smtClean="0">
                <a:latin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</a:rPr>
              <a:t>Mansour</a:t>
            </a:r>
            <a:r>
              <a:rPr lang="en-US" sz="2200" dirty="0" smtClean="0">
                <a:latin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</a:rPr>
              <a:t>Hadhoud</a:t>
            </a:r>
            <a:endParaRPr lang="en-US" sz="2200" dirty="0" smtClean="0">
              <a:latin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</a:rPr>
              <a:t>Computer Engineering Department</a:t>
            </a:r>
          </a:p>
          <a:p>
            <a:r>
              <a:rPr lang="en-US" sz="2200" dirty="0" smtClean="0">
                <a:latin typeface="Arial" pitchFamily="34" charset="0"/>
              </a:rPr>
              <a:t>Cairo University</a:t>
            </a:r>
          </a:p>
          <a:p>
            <a:r>
              <a:rPr lang="en-US" sz="2200" dirty="0" smtClean="0">
                <a:latin typeface="Arial" pitchFamily="34" charset="0"/>
              </a:rPr>
              <a:t>Fall 2014</a:t>
            </a:r>
          </a:p>
        </p:txBody>
      </p:sp>
      <p:pic>
        <p:nvPicPr>
          <p:cNvPr id="29700" name="Placeholder 3" descr="1000000000000096000000D7AA43697D.png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000" y="1365264"/>
            <a:ext cx="1296000" cy="185779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Recursion </a:t>
            </a: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Tree Example</a:t>
            </a:r>
            <a:endParaRPr lang="en-US" sz="3300" b="1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87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13" y="1981200"/>
            <a:ext cx="3533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981200"/>
            <a:ext cx="5143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943100"/>
            <a:ext cx="5257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75" y="2066925"/>
            <a:ext cx="3743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8450" y="2514600"/>
            <a:ext cx="2343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Recursion </a:t>
            </a: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Tree Example</a:t>
            </a:r>
            <a:endParaRPr lang="en-US" sz="3300" b="1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87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13" y="1981200"/>
            <a:ext cx="3533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981200"/>
            <a:ext cx="5143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943100"/>
            <a:ext cx="5257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75" y="2066925"/>
            <a:ext cx="3743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8450" y="2514600"/>
            <a:ext cx="2343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3238500"/>
            <a:ext cx="1543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Recursion </a:t>
            </a: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Tree Example</a:t>
            </a:r>
            <a:endParaRPr lang="en-US" sz="3300" b="1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87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13" y="1981200"/>
            <a:ext cx="3533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981200"/>
            <a:ext cx="5143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943100"/>
            <a:ext cx="5257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75" y="2066925"/>
            <a:ext cx="3743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8450" y="2514600"/>
            <a:ext cx="2343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3238500"/>
            <a:ext cx="1543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4581525"/>
            <a:ext cx="5295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381000"/>
            <a:ext cx="758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Master Theorem</a:t>
            </a:r>
            <a:endParaRPr lang="en-US" sz="3300" b="1" dirty="0" smtClean="0">
              <a:solidFill>
                <a:srgbClr val="0E1D8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7526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2200" b="1" dirty="0" smtClean="0">
                <a:solidFill>
                  <a:srgbClr val="330492"/>
                </a:solidFill>
                <a:latin typeface="Arial" charset="0"/>
                <a:cs typeface="Arial" charset="0"/>
              </a:rPr>
              <a:t>Applies to recurrences of the form :</a:t>
            </a:r>
            <a:endParaRPr kumimoji="1" lang="en-US" sz="2200" b="1" dirty="0">
              <a:solidFill>
                <a:srgbClr val="330492"/>
              </a:solidFill>
              <a:latin typeface="Arial" charset="0"/>
              <a:cs typeface="Arial" charset="0"/>
            </a:endParaRPr>
          </a:p>
          <a:p>
            <a:pPr marL="457200" indent="-457200" algn="ctr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kumimoji="1" lang="en-US" sz="2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indent="-457200" algn="ctr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) = </a:t>
            </a:r>
            <a:r>
              <a:rPr kumimoji="1" lang="en-US" sz="22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aT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n/b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) + </a:t>
            </a: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f 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where </a:t>
            </a: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f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84" charset="2"/>
              </a:rPr>
              <a:t></a:t>
            </a: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84" charset="2"/>
              </a:rPr>
              <a:t> </a:t>
            </a:r>
            <a:r>
              <a:rPr kumimoji="1" lang="el-GR" sz="2200" b="1" dirty="0">
                <a:solidFill>
                  <a:srgbClr val="FF0000"/>
                </a:solidFill>
                <a:latin typeface="Arial" charset="0"/>
                <a:cs typeface="Times New Roman" pitchFamily="18" charset="0"/>
                <a:sym typeface="Symbol" pitchFamily="84" charset="2"/>
              </a:rPr>
              <a:t>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kumimoji="1" lang="en-US" sz="2200" b="1" i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</a:t>
            </a:r>
            <a:r>
              <a:rPr kumimoji="1" lang="en-US" sz="2200" b="1" i="1" baseline="300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kumimoji="1"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),</a:t>
            </a: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  d </a:t>
            </a:r>
            <a:r>
              <a:rPr kumimoji="1" lang="en-US" sz="2200" b="1" i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84" charset="2"/>
              </a:rPr>
              <a:t> </a:t>
            </a:r>
            <a:r>
              <a:rPr kumimoji="1" lang="en-US" sz="22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84" charset="2"/>
              </a:rPr>
              <a:t>0</a:t>
            </a:r>
          </a:p>
          <a:p>
            <a:pPr marL="457200" indent="-457200" algn="ctr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kumimoji="1" lang="en-US" sz="2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22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Master Theorem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:    If 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a &lt; </a:t>
            </a:r>
            <a:r>
              <a:rPr kumimoji="1"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kumimoji="1" lang="en-US" sz="2200" b="1" i="1" baseline="30000" dirty="0" err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   T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n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) 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  <a:sym typeface="Symbol" pitchFamily="84" charset="2"/>
              </a:rPr>
              <a:t>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kumimoji="1" lang="el-GR" sz="2200" b="1" dirty="0">
                <a:solidFill>
                  <a:srgbClr val="C00000"/>
                </a:solidFill>
                <a:latin typeface="Arial" charset="0"/>
                <a:cs typeface="Times New Roman" pitchFamily="18" charset="0"/>
                <a:sym typeface="Symbol" pitchFamily="84" charset="2"/>
              </a:rPr>
              <a:t>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kumimoji="1" lang="en-US" sz="2200" b="1" i="1" dirty="0" err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n</a:t>
            </a:r>
            <a:r>
              <a:rPr kumimoji="1" lang="en-US" sz="2200" b="1" i="1" baseline="30000" dirty="0" err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         </a:t>
            </a:r>
            <a:r>
              <a:rPr kumimoji="1"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  <a:r>
              <a:rPr kumimoji="1" lang="en-US" sz="22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2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Case 1)</a:t>
            </a:r>
            <a:endParaRPr kumimoji="1" lang="en-US" sz="22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                                  If 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a = </a:t>
            </a:r>
            <a:r>
              <a:rPr kumimoji="1"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kumimoji="1" lang="en-US" sz="2200" b="1" i="1" baseline="30000" dirty="0" err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    T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n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) 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  <a:sym typeface="Symbol" pitchFamily="84" charset="2"/>
              </a:rPr>
              <a:t>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kumimoji="1" lang="el-GR" sz="2200" b="1" dirty="0">
                <a:solidFill>
                  <a:srgbClr val="C00000"/>
                </a:solidFill>
                <a:latin typeface="Arial" charset="0"/>
                <a:cs typeface="Times New Roman" pitchFamily="18" charset="0"/>
                <a:sym typeface="Symbol" pitchFamily="84" charset="2"/>
              </a:rPr>
              <a:t>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kumimoji="1" lang="en-US" sz="2200" b="1" i="1" dirty="0" err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n</a:t>
            </a:r>
            <a:r>
              <a:rPr kumimoji="1" lang="en-US" sz="2200" b="1" i="1" baseline="30000" dirty="0" err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kumimoji="1" lang="en-US" sz="2200" b="1" i="1" baseline="30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log 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n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kumimoji="1" lang="en-US" sz="22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(Case 2)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                                  If 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a &gt; </a:t>
            </a:r>
            <a:r>
              <a:rPr kumimoji="1"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kumimoji="1" lang="en-US" sz="2200" b="1" i="1" baseline="30000" dirty="0" err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    T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n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) 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  <a:sym typeface="Symbol" pitchFamily="84" charset="2"/>
              </a:rPr>
              <a:t>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kumimoji="1" lang="el-GR" sz="2200" b="1" dirty="0">
                <a:solidFill>
                  <a:srgbClr val="C00000"/>
                </a:solidFill>
                <a:latin typeface="Arial" charset="0"/>
                <a:cs typeface="Times New Roman" pitchFamily="18" charset="0"/>
                <a:sym typeface="Symbol" pitchFamily="84" charset="2"/>
              </a:rPr>
              <a:t>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kumimoji="1"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</a:t>
            </a:r>
            <a:r>
              <a:rPr kumimoji="1" lang="en-US" sz="22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log</a:t>
            </a:r>
            <a:r>
              <a:rPr kumimoji="1" lang="en-US" sz="22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kumimoji="1" lang="en-US" sz="2200" b="1" i="1" baseline="14000" dirty="0">
                <a:solidFill>
                  <a:srgbClr val="C00000"/>
                </a:solidFill>
                <a:latin typeface="Arial" charset="0"/>
                <a:cs typeface="Arial" charset="0"/>
              </a:rPr>
              <a:t>b </a:t>
            </a:r>
            <a:r>
              <a:rPr kumimoji="1" lang="en-US" sz="2200" b="1" i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r>
              <a:rPr kumimoji="1"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kumimoji="1"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  <a:r>
              <a:rPr kumimoji="1" lang="en-US" sz="22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2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Case 3)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  <a:defRPr/>
            </a:pPr>
            <a:endParaRPr kumimoji="1" lang="en-US" sz="22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Char char="b"/>
              <a:defRPr/>
            </a:pPr>
            <a:endParaRPr kumimoji="1" lang="en-US" sz="22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Note: The same results hold with O instead of </a:t>
            </a:r>
            <a:r>
              <a:rPr kumimoji="1" lang="el-GR" sz="2200" b="1" dirty="0">
                <a:solidFill>
                  <a:srgbClr val="C00000"/>
                </a:solidFill>
                <a:latin typeface="Arial" charset="0"/>
                <a:cs typeface="Times New Roman" pitchFamily="18" charset="0"/>
                <a:sym typeface="Symbol" pitchFamily="84" charset="2"/>
              </a:rPr>
              <a:t></a:t>
            </a:r>
            <a:r>
              <a:rPr kumimoji="1" lang="en-US" sz="22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  <a:defRPr/>
            </a:pPr>
            <a:endParaRPr kumimoji="1" lang="en-US" sz="22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  <a:defRPr/>
            </a:pPr>
            <a:endParaRPr kumimoji="1" lang="en-US" sz="2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245D3F-60DC-41A3-BB2A-D70F5B39E07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pPr algn="ctr">
              <a:defRPr/>
            </a:pPr>
            <a:r>
              <a:rPr lang="en-US" b="1" kern="1200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Group Activity </a:t>
            </a:r>
            <a:endParaRPr lang="en-US" b="1" kern="1200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73152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Compute the Complexity of the following  functions in terms of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kumimoji="1"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Symbol" pitchFamily="84" charset="2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kumimoji="1"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Symbol" pitchFamily="84" charset="2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kumimoji="1"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Symbol" pitchFamily="84" charset="2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) = 4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/2) + 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    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)  ?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 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) = 4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/2) + 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2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   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)  ?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 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) = 4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/2) + 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3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   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)  ?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 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) = 2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/2) + 1   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T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(</a:t>
            </a:r>
            <a:r>
              <a:rPr kumimoji="1"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n</a:t>
            </a:r>
            <a:r>
              <a:rPr kumimoji="1"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)  ?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kumimoji="1"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Symbol" pitchFamily="84" charset="2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kumimoji="1"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Symbol" pitchFamily="84" charset="2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kumimoji="1"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67200" y="3287712"/>
            <a:ext cx="25146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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kumimoji="1" 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n^2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     </a:t>
            </a:r>
            <a:r>
              <a:rPr kumimoji="1"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Case 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67200" y="3668712"/>
            <a:ext cx="28956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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kumimoji="1" 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n^2log n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 Case 2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67200" y="3973512"/>
            <a:ext cx="2743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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kumimoji="1" 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n^3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     </a:t>
            </a:r>
            <a:r>
              <a:rPr kumimoji="1"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Case 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0" y="1981200"/>
            <a:ext cx="3556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  <a:sym typeface="Symbol" pitchFamily="84" charset="2"/>
              </a:rPr>
              <a:t>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67200" y="4267200"/>
            <a:ext cx="23622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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kumimoji="1" 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    </a:t>
            </a:r>
            <a:r>
              <a:rPr kumimoji="1"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Case 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Divide and Conquer Design Strategy 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Divide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problem instance into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subproblems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Conquer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subproblems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solving them recursively.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Combine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subproblems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solutions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Divide and Conquer Design Strategy </a:t>
            </a:r>
            <a:endParaRPr lang="en-US" b="1" dirty="0" smtClean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62600" y="2743200"/>
            <a:ext cx="2286000" cy="8382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b="1">
                <a:solidFill>
                  <a:srgbClr val="0E1D8C"/>
                </a:solidFill>
              </a:rPr>
              <a:t>subproblem 2 </a:t>
            </a:r>
          </a:p>
          <a:p>
            <a:r>
              <a:rPr lang="en-US" b="1">
                <a:solidFill>
                  <a:srgbClr val="0E1D8C"/>
                </a:solidFill>
              </a:rPr>
              <a:t>of size </a:t>
            </a:r>
            <a:r>
              <a:rPr lang="en-US" b="1" i="1">
                <a:solidFill>
                  <a:srgbClr val="0E1D8C"/>
                </a:solidFill>
              </a:rPr>
              <a:t>n</a:t>
            </a:r>
            <a:r>
              <a:rPr lang="en-US" b="1">
                <a:solidFill>
                  <a:srgbClr val="0E1D8C"/>
                </a:solidFill>
              </a:rPr>
              <a:t>/2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219200" y="2743200"/>
            <a:ext cx="2286000" cy="8382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b="1">
                <a:solidFill>
                  <a:srgbClr val="0E1D8C"/>
                </a:solidFill>
              </a:rPr>
              <a:t>subproblem 1 </a:t>
            </a:r>
          </a:p>
          <a:p>
            <a:r>
              <a:rPr lang="en-US" b="1">
                <a:solidFill>
                  <a:srgbClr val="0E1D8C"/>
                </a:solidFill>
              </a:rPr>
              <a:t>of size </a:t>
            </a:r>
            <a:r>
              <a:rPr lang="en-US" b="1" i="1">
                <a:solidFill>
                  <a:srgbClr val="0E1D8C"/>
                </a:solidFill>
              </a:rPr>
              <a:t>n</a:t>
            </a:r>
            <a:r>
              <a:rPr lang="en-US" b="1">
                <a:solidFill>
                  <a:srgbClr val="0E1D8C"/>
                </a:solidFill>
              </a:rPr>
              <a:t>/2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19200" y="4038600"/>
            <a:ext cx="22860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>
                <a:solidFill>
                  <a:srgbClr val="0E1D8C"/>
                </a:solidFill>
              </a:rPr>
              <a:t>a solution to </a:t>
            </a:r>
          </a:p>
          <a:p>
            <a:r>
              <a:rPr lang="en-US" sz="1600" b="1">
                <a:solidFill>
                  <a:srgbClr val="0E1D8C"/>
                </a:solidFill>
              </a:rPr>
              <a:t>subproblem 1</a:t>
            </a:r>
            <a:endParaRPr lang="en-US">
              <a:solidFill>
                <a:srgbClr val="0E1D8C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429000" y="5791200"/>
            <a:ext cx="22860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>
                <a:solidFill>
                  <a:srgbClr val="0E1D8C"/>
                </a:solidFill>
              </a:rPr>
              <a:t>a solution to</a:t>
            </a:r>
          </a:p>
          <a:p>
            <a:r>
              <a:rPr lang="en-US" sz="1600" b="1">
                <a:solidFill>
                  <a:srgbClr val="0E1D8C"/>
                </a:solidFill>
              </a:rPr>
              <a:t>the original problem</a:t>
            </a:r>
            <a:endParaRPr lang="en-US">
              <a:solidFill>
                <a:srgbClr val="0E1D8C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562600" y="4038600"/>
            <a:ext cx="22860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>
                <a:solidFill>
                  <a:srgbClr val="0E1D8C"/>
                </a:solidFill>
              </a:rPr>
              <a:t>a solution to </a:t>
            </a:r>
          </a:p>
          <a:p>
            <a:r>
              <a:rPr lang="en-US" sz="1600" b="1">
                <a:solidFill>
                  <a:srgbClr val="0E1D8C"/>
                </a:solidFill>
              </a:rPr>
              <a:t>subproblem 2</a:t>
            </a:r>
            <a:endParaRPr lang="en-US">
              <a:solidFill>
                <a:srgbClr val="0E1D8C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2667000" y="2438400"/>
            <a:ext cx="14478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953000" y="2438400"/>
            <a:ext cx="15240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505200" y="1676400"/>
            <a:ext cx="2286000" cy="8382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b="1">
                <a:solidFill>
                  <a:srgbClr val="0E1D8C"/>
                </a:solidFill>
              </a:rPr>
              <a:t>a problem of size </a:t>
            </a:r>
            <a:r>
              <a:rPr lang="en-US" b="1" i="1">
                <a:solidFill>
                  <a:srgbClr val="0E1D8C"/>
                </a:solidFill>
              </a:rPr>
              <a:t>n</a:t>
            </a:r>
            <a:endParaRPr lang="en-US" b="1">
              <a:solidFill>
                <a:srgbClr val="0E1D8C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286000" y="3581400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705600" y="3581400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286000" y="4724400"/>
            <a:ext cx="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705600" y="4724400"/>
            <a:ext cx="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286000" y="5257800"/>
            <a:ext cx="4419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572000" y="5257800"/>
            <a:ext cx="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733800" y="2133600"/>
            <a:ext cx="1447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E1D8C"/>
                </a:solidFill>
              </a:rPr>
              <a:t>(instance)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019800" y="5562600"/>
            <a:ext cx="27432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E1D8C"/>
                </a:solidFill>
              </a:rPr>
              <a:t>It general leads to a recursive algorithm!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General Divide-and-Conquer Recurrence</a:t>
            </a:r>
            <a:br>
              <a:rPr lang="en-US" b="1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smtClean="0">
              <a:solidFill>
                <a:srgbClr val="33049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828800"/>
            <a:ext cx="8534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General case analysis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Given a problem of size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Assume that can be divided into b instances of size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(n/b)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problems of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(n/b)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the one that solved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time needed for the dividing the problem and summing the solutions back is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f(n)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Time complexity of Divide and Conquer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1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en-US" sz="24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= </a:t>
            </a:r>
            <a:r>
              <a:rPr kumimoji="1" lang="en-US" sz="24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1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en-US" sz="24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n/b</a:t>
            </a:r>
            <a:r>
              <a:rPr kumimoji="1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+ </a:t>
            </a:r>
            <a:r>
              <a:rPr kumimoji="1" lang="en-US" sz="24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1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en-US" sz="24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 </a:t>
            </a:r>
            <a:endParaRPr kumimoji="1" lang="en-US" sz="2400" b="1" i="1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pPr algn="ctr">
              <a:defRPr/>
            </a:pPr>
            <a:r>
              <a:rPr lang="en-US" b="1" kern="1200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Merge sort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288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Split array A[0..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-1] into about equal halves and make copies of each half  in arrays B and C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Sort arrays B and C recursively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Merge sorted arrays B and C into array A as follows: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Repeat the following until no elements remain in one of the arrays: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compare the first elements in the remaining unprocessed portions of the arrays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copy the smaller of the two into A, while incrementing the index indicating the unprocessed portion of that array 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Once all elements in one of the arrays are processed, copy the remaining unprocessed elements from the other array into A.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endParaRPr lang="en-US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49312" y="304800"/>
            <a:ext cx="7696200" cy="1143000"/>
          </a:xfrm>
        </p:spPr>
        <p:txBody>
          <a:bodyPr/>
          <a:lstStyle/>
          <a:p>
            <a:pPr algn="ctr">
              <a:defRPr/>
            </a:pPr>
            <a:r>
              <a:rPr lang="en-US" b="1" kern="1200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Pseudo code of Merge sort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602830"/>
            <a:ext cx="5824096" cy="2721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Divide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array into 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subarrays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Conquer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recursively sort the 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subarrays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Combine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:merge the 2 sorted arrays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Recurrences</a:t>
            </a:r>
            <a:endParaRPr lang="en-US" sz="3300" b="1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Backward substitution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Recursion tree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Master theorem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Mergesort Example</a:t>
            </a:r>
          </a:p>
        </p:txBody>
      </p:sp>
      <p:pic>
        <p:nvPicPr>
          <p:cNvPr id="18435" name="Picture 4" descr="Fig 4"/>
          <p:cNvPicPr>
            <a:picLocks noGrp="1" noChangeAspect="1" noChangeArrowheads="1"/>
          </p:cNvPicPr>
          <p:nvPr>
            <p:ph type="tbl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1828800"/>
            <a:ext cx="4046538" cy="4724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Pseudocode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Merge 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endParaRPr lang="en-US" b="1" dirty="0" smtClean="0">
              <a:solidFill>
                <a:srgbClr val="3304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609600" y="5943600"/>
            <a:ext cx="6400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330492"/>
                </a:solidFill>
                <a:latin typeface="Arial" charset="0"/>
                <a:cs typeface="Arial" charset="0"/>
              </a:rPr>
              <a:t>Time complexity: </a:t>
            </a:r>
            <a:r>
              <a:rPr kumimoji="1" lang="el-GR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Θ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kumimoji="1" lang="en-US" b="1" i="1" dirty="0" err="1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p+q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kumimoji="1" lang="en-US" dirty="0">
                <a:solidFill>
                  <a:srgbClr val="330492"/>
                </a:solidFill>
                <a:latin typeface="Arial" charset="0"/>
                <a:cs typeface="Arial" charset="0"/>
              </a:rPr>
              <a:t> </a:t>
            </a:r>
            <a:r>
              <a:rPr kumimoji="1" lang="en-US" b="1" dirty="0">
                <a:solidFill>
                  <a:srgbClr val="330492"/>
                </a:solidFill>
                <a:latin typeface="Arial" charset="0"/>
                <a:cs typeface="Arial" charset="0"/>
              </a:rPr>
              <a:t>= </a:t>
            </a:r>
            <a:r>
              <a:rPr kumimoji="1" lang="el-GR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Θ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kumimoji="1" lang="en-US" b="1" i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kumimoji="1" lang="en-US" dirty="0">
                <a:solidFill>
                  <a:srgbClr val="330492"/>
                </a:solidFill>
                <a:latin typeface="Arial" charset="0"/>
                <a:cs typeface="Arial" charset="0"/>
              </a:rPr>
              <a:t> comparisons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4314825" cy="4187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6962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Analysis of </a:t>
            </a:r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Mergesort</a:t>
            </a:r>
            <a:endParaRPr lang="en-US" b="1" dirty="0" smtClean="0">
              <a:solidFill>
                <a:srgbClr val="3304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6868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ecursion tree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2286000"/>
            <a:ext cx="868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6962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Analysis of </a:t>
            </a:r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Mergesort</a:t>
            </a:r>
            <a:endParaRPr lang="en-US" b="1" dirty="0" smtClean="0">
              <a:solidFill>
                <a:srgbClr val="3304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6868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Master theorem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every step , I divide the elements by 2 Then </a:t>
            </a:r>
            <a:r>
              <a:rPr lang="en-US" sz="2400" b="1" i="1" dirty="0" smtClean="0">
                <a:solidFill>
                  <a:srgbClr val="330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=2 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 the number of problems to be solved with each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subproblem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every time is a= </a:t>
            </a:r>
            <a:r>
              <a:rPr lang="en-US" sz="2400" i="1" dirty="0" smtClean="0">
                <a:solidFill>
                  <a:srgbClr val="330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1" lang="en-US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f(n) ????</a:t>
            </a:r>
          </a:p>
          <a:p>
            <a:pPr>
              <a:defRPr/>
            </a:pPr>
            <a:r>
              <a:rPr kumimoji="1" lang="en-US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F(n)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requires in the worst case almost </a:t>
            </a:r>
            <a:r>
              <a:rPr kumimoji="1" lang="en-US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(n-1)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comparisons based * the number of  recurrences. </a:t>
            </a:r>
          </a:p>
          <a:p>
            <a:pPr>
              <a:defRPr/>
            </a:pPr>
            <a:r>
              <a:rPr kumimoji="1" lang="en-US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T(n) = 2T(n/2) + n-1  =??? </a:t>
            </a:r>
          </a:p>
          <a:p>
            <a:pPr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Space requirement: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Merge Sort does </a:t>
            </a:r>
            <a:r>
              <a:rPr lang="en-US" sz="2400" dirty="0" smtClean="0">
                <a:solidFill>
                  <a:srgbClr val="C5000B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sort “</a:t>
            </a:r>
            <a:r>
              <a:rPr lang="en-US" sz="24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in place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as it needs temporary space for the “Merge” subroutine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400" name="Text Box 16"/>
          <p:cNvSpPr txBox="1">
            <a:spLocks noChangeArrowheads="1"/>
          </p:cNvSpPr>
          <p:nvPr/>
        </p:nvSpPr>
        <p:spPr bwMode="auto">
          <a:xfrm>
            <a:off x="1219200" y="3200400"/>
            <a:ext cx="5943600" cy="430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sz="2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T(n) = 2T(n/2) + f(n), T(1) = 0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4050" y="4535487"/>
            <a:ext cx="36131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If </a:t>
            </a:r>
            <a:r>
              <a:rPr kumimoji="1" lang="en-US" b="1" i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= </a:t>
            </a:r>
            <a:r>
              <a:rPr kumimoji="1" lang="en-US" b="1" i="1" dirty="0" err="1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kumimoji="1" lang="en-US" b="1" i="1" baseline="30000" dirty="0" err="1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</a:t>
            </a:r>
            <a:r>
              <a:rPr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,</a:t>
            </a:r>
            <a:r>
              <a:rPr kumimoji="1" lang="en-US" b="1" i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T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kumimoji="1" lang="en-US" b="1" i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 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84" charset="2"/>
              </a:rPr>
              <a:t>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el-GR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  <a:sym typeface="Symbol" pitchFamily="84" charset="2"/>
              </a:rPr>
              <a:t>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</a:t>
            </a:r>
            <a:r>
              <a:rPr kumimoji="1" lang="en-US" b="1" i="1" dirty="0" err="1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n</a:t>
            </a:r>
            <a:r>
              <a:rPr kumimoji="1" lang="en-US" b="1" i="1" baseline="30000" dirty="0" err="1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</a:t>
            </a:r>
            <a:r>
              <a:rPr kumimoji="1" lang="en-US" b="1" i="1" baseline="30000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log </a:t>
            </a:r>
            <a:r>
              <a:rPr kumimoji="1" lang="en-US" b="1" i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kumimoji="1" lang="en-US" b="1" i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= </a:t>
            </a:r>
          </a:p>
          <a:p>
            <a:pPr>
              <a:defRPr/>
            </a:pP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el-GR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  <a:sym typeface="Symbol" pitchFamily="84" charset="2"/>
              </a:rPr>
              <a:t>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</a:t>
            </a:r>
            <a:r>
              <a:rPr kumimoji="1" lang="en-US" b="1" i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n</a:t>
            </a:r>
            <a:r>
              <a:rPr kumimoji="1" lang="en-US" b="1" i="1" baseline="30000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log </a:t>
            </a:r>
            <a:r>
              <a:rPr kumimoji="1" lang="en-US" b="1" i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kumimoji="1" lang="en-US" b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kumimoji="1" lang="en-US" b="1" i="1" dirty="0">
                <a:solidFill>
                  <a:srgbClr val="330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dirty="0">
              <a:solidFill>
                <a:srgbClr val="33049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00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152400"/>
            <a:ext cx="9440862" cy="695325"/>
          </a:xfrm>
          <a:prstGeom prst="rect">
            <a:avLst/>
          </a:prstGeom>
          <a:ln/>
        </p:spPr>
        <p:txBody>
          <a:bodyPr vert="horz" lIns="91440" tIns="38808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Insertion sort Vs. Merge sort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3836" b="6660"/>
          <a:stretch>
            <a:fillRect/>
          </a:stretch>
        </p:blipFill>
        <p:spPr bwMode="auto">
          <a:xfrm>
            <a:off x="3962400" y="1219200"/>
            <a:ext cx="4495208" cy="294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0988" y="742950"/>
            <a:ext cx="7262812" cy="511016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Insertion Sort:</a:t>
            </a:r>
          </a:p>
          <a:p>
            <a:pPr marL="863600" marR="0" lvl="1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T(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3300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63600" marR="0" lvl="1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S(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Lucida Sans Unicode" charset="0"/>
                <a:cs typeface="Lucida Sans Unicode" charset="0"/>
              </a:rPr>
              <a:t>(1)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 Sort:</a:t>
            </a:r>
          </a:p>
          <a:p>
            <a:pPr marL="863600" marR="0" lvl="1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T(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Lucida Sans Unicode" charset="0"/>
                <a:cs typeface="Lucida Sans Unicode" charset="0"/>
              </a:rPr>
              <a:t>(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Lucida Sans Unicode" charset="0"/>
                <a:cs typeface="Lucida Sans Unicode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Lucida Sans Unicode" charset="0"/>
                <a:cs typeface="Lucida Sans Unicode" charset="0"/>
              </a:rPr>
              <a:t> log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Lucida Sans Unicode" charset="0"/>
                <a:cs typeface="Lucida Sans Unicode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Lucida Sans Unicode" charset="0"/>
                <a:cs typeface="Lucida Sans Unicode" charset="0"/>
              </a:rPr>
              <a:t>)</a:t>
            </a:r>
          </a:p>
          <a:p>
            <a:pPr marL="863600" marR="0" lvl="1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S(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Lucida Sans Unicode" charset="0"/>
                <a:cs typeface="Lucida Sans Unicode" charset="0"/>
              </a:rPr>
              <a:t>(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Lucida Sans Unicode" charset="0"/>
                <a:cs typeface="Lucida Sans Unicode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Lucida Sans Unicode" charset="0"/>
                <a:cs typeface="Lucida Sans Unicode" charset="0"/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Insertion sort better for smaller n, merge sort for larger 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Example1: Binary Search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Find an element in a sorted array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Divide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:check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middle element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Conquer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recursively search 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subarray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Combine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return the index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Example1: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Binary Search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888" y="1600200"/>
            <a:ext cx="56102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8850" y="2914650"/>
            <a:ext cx="4686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1238" y="3695700"/>
            <a:ext cx="47291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3815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067300"/>
            <a:ext cx="457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Binary Search Recurrence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2147888"/>
            <a:ext cx="69723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95400" y="4572000"/>
            <a:ext cx="650530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a=1, b=2 and d=0</a:t>
            </a:r>
          </a:p>
          <a:p>
            <a:pPr algn="ctr"/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If </a:t>
            </a:r>
            <a:r>
              <a:rPr kumimoji="1"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= </a:t>
            </a:r>
            <a:r>
              <a:rPr kumimoji="1"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kumimoji="1" lang="en-US" sz="2800" b="1" i="1" baseline="3000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kumimoji="1"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 T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 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84" charset="2"/>
              </a:rPr>
              <a:t>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kumimoji="1" lang="el-GR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  <a:sym typeface="Symbol" pitchFamily="84" charset="2"/>
              </a:rPr>
              <a:t>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kumimoji="1" lang="en-US" sz="2800" b="1" i="1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n</a:t>
            </a:r>
            <a:r>
              <a:rPr kumimoji="1" lang="en-US" sz="2800" b="1" i="1" baseline="3000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kumimoji="1" lang="en-US" sz="2800" b="1" i="1" baseline="3000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log </a:t>
            </a:r>
            <a:r>
              <a:rPr kumimoji="1"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r>
              <a:rPr kumimoji="1"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kumimoji="1" lang="en-US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(Case 2)</a:t>
            </a:r>
          </a:p>
          <a:p>
            <a:pPr algn="ctr"/>
            <a:endParaRPr kumimoji="1" lang="en-US" sz="28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/>
            <a:r>
              <a:rPr kumimoji="1" lang="en-US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T(n)=</a:t>
            </a:r>
            <a:r>
              <a:rPr kumimoji="1" lang="el-GR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  <a:sym typeface="Symbol" pitchFamily="84" charset="2"/>
              </a:rPr>
              <a:t> 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kumimoji="1" lang="en-US" sz="2800" b="1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logn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Example2: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Powering a number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Problem : Compute a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Brute force : </a:t>
            </a:r>
            <a:r>
              <a:rPr kumimoji="1" lang="el-GR" sz="32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  <a:sym typeface="Symbol" pitchFamily="84" charset="2"/>
              </a:rPr>
              <a:t></a:t>
            </a:r>
            <a:r>
              <a:rPr kumimoji="1" lang="en-US" sz="32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(n)</a:t>
            </a:r>
          </a:p>
          <a:p>
            <a:pPr marL="342900" lvl="0" indent="-342900">
              <a:spcBef>
                <a:spcPct val="20000"/>
              </a:spcBef>
            </a:pPr>
            <a:r>
              <a:rPr kumimoji="1" lang="en-US" sz="3200" b="1" dirty="0" smtClean="0">
                <a:latin typeface="Times New Roman" pitchFamily="18" charset="0"/>
                <a:cs typeface="Times New Roman" pitchFamily="18" charset="0"/>
              </a:rPr>
              <a:t>Divide and Conquer :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81400"/>
            <a:ext cx="5953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029200"/>
            <a:ext cx="5962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Example3: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Matrix Multiplication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1619250"/>
            <a:ext cx="80724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Recursion Tree Method</a:t>
            </a:r>
            <a:endParaRPr lang="en-US" sz="3300" b="1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recursion tree models the costs (time)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recursive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execution of an algorithm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recursion tree method is good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generating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guesses for the substitution method.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Example3: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Matrix Multiplication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4025" y="2057400"/>
            <a:ext cx="56959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Brute force: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800600"/>
            <a:ext cx="3524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Example3: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Matrix Multiplication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Divide and Conquer 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2286000"/>
            <a:ext cx="77057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Example3: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Matrix Multiplication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Divide and Conquer 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2247900"/>
            <a:ext cx="6800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95400" y="4572000"/>
            <a:ext cx="706475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a=8, b=2 and d=2</a:t>
            </a:r>
          </a:p>
          <a:p>
            <a:pPr algn="ctr"/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If a &gt; </a:t>
            </a:r>
            <a:r>
              <a:rPr kumimoji="1" lang="en-US" sz="2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bd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    T(n) 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84" charset="2"/>
              </a:rPr>
              <a:t>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kumimoji="1" lang="el-GR" sz="2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84" charset="2"/>
              </a:rPr>
              <a:t>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nlog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b a )   (Case 3)</a:t>
            </a:r>
          </a:p>
          <a:p>
            <a:pPr algn="ctr"/>
            <a:endParaRPr kumimoji="1" lang="en-US" sz="28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/>
            <a:r>
              <a:rPr kumimoji="1" lang="en-US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T(n)=</a:t>
            </a:r>
            <a:r>
              <a:rPr kumimoji="1" lang="el-GR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  <a:sym typeface="Symbol" pitchFamily="84" charset="2"/>
              </a:rPr>
              <a:t> 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(n</a:t>
            </a:r>
            <a:r>
              <a:rPr kumimoji="1" lang="en-US" sz="2800" b="1" baseline="3000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3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Example3: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Matrix Multiplication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Strassen’s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idea 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286000"/>
            <a:ext cx="72009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819400"/>
            <a:ext cx="3543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495800"/>
            <a:ext cx="380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Example3: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Matrix Multiplication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Strassen’s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idea 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754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Example3: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Matrix Multiplication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Strassen’s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idea 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62200"/>
            <a:ext cx="744062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7150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Example3: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049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Matrix Multiplication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Strassen’s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idea 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133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60045" y="2971800"/>
            <a:ext cx="706475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a=7, b=2 and d=2</a:t>
            </a:r>
          </a:p>
          <a:p>
            <a:pPr algn="ctr"/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If a &gt; </a:t>
            </a:r>
            <a:r>
              <a:rPr kumimoji="1" lang="en-US" sz="2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bd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    T(n) 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84" charset="2"/>
              </a:rPr>
              <a:t>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kumimoji="1" lang="el-GR" sz="2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84" charset="2"/>
              </a:rPr>
              <a:t>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kumimoji="1" lang="en-US" sz="2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nlog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b a )   (Case 3)</a:t>
            </a:r>
            <a:endParaRPr kumimoji="1" lang="en-US" sz="28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/>
            <a:r>
              <a:rPr kumimoji="1" lang="en-US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T(n)=</a:t>
            </a:r>
            <a:r>
              <a:rPr kumimoji="1" lang="el-GR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  <a:sym typeface="Symbol" pitchFamily="84" charset="2"/>
              </a:rPr>
              <a:t> 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(n</a:t>
            </a:r>
            <a:r>
              <a:rPr kumimoji="1" lang="en-US" sz="2800" b="1" baseline="3000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2.81</a:t>
            </a:r>
            <a:r>
              <a:rPr kumimoji="1" lang="en-US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48175"/>
            <a:ext cx="7848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6962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Quicksort</a:t>
            </a:r>
            <a:endParaRPr lang="en-US" b="1" dirty="0" smtClean="0">
              <a:solidFill>
                <a:srgbClr val="3304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7825"/>
            <a:ext cx="5181600" cy="5210175"/>
          </a:xfrm>
        </p:spPr>
        <p:txBody>
          <a:bodyPr/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Select a 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pivot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(partitioning element) – here, the first element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Rearrange the list so that all the elements in the first 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positions are smaller than or equal to the pivot and all the elements in the remaining 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n-s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positions are larger than or equal to the pivot </a:t>
            </a:r>
            <a:br>
              <a:rPr lang="en-US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Exchange the pivot with the last element in the first (i.e.,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)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subarray — the pivot is now in its final position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Sort the two subarrays recursively</a:t>
            </a:r>
          </a:p>
          <a:p>
            <a:endParaRPr lang="en-US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6172200" y="1758950"/>
            <a:ext cx="228600" cy="10604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6578600" y="2362200"/>
            <a:ext cx="228600" cy="4572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7391400" y="2533650"/>
            <a:ext cx="228600" cy="2857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7797800" y="2190750"/>
            <a:ext cx="228600" cy="6286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330492"/>
                </a:solidFill>
                <a:latin typeface="Times New Roman" pitchFamily="18" charset="0"/>
                <a:ea typeface="SimSun" pitchFamily="2" charset="-122"/>
              </a:rPr>
              <a:t>v</a:t>
            </a: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8204200" y="1847850"/>
            <a:ext cx="228600" cy="9715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8610600" y="2476500"/>
            <a:ext cx="2286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6985000" y="2019300"/>
            <a:ext cx="228600" cy="8001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AutoShape 31"/>
          <p:cNvSpPr>
            <a:spLocks/>
          </p:cNvSpPr>
          <p:nvPr/>
        </p:nvSpPr>
        <p:spPr bwMode="auto">
          <a:xfrm rot="-5400000">
            <a:off x="7353300" y="1714500"/>
            <a:ext cx="304800" cy="2514600"/>
          </a:xfrm>
          <a:prstGeom prst="leftBrace">
            <a:avLst>
              <a:gd name="adj1" fmla="val 6875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eaVert" wrap="none" tIns="0" rIns="548640" bIns="0"/>
          <a:lstStyle/>
          <a:p>
            <a:pPr algn="ctr"/>
            <a:r>
              <a:rPr lang="en-US" altLang="zh-CN">
                <a:latin typeface="Times New Roman" pitchFamily="18" charset="0"/>
                <a:ea typeface="SimSun" pitchFamily="2" charset="-122"/>
              </a:rPr>
              <a:t>S</a:t>
            </a:r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7772400" y="3505200"/>
            <a:ext cx="228600" cy="10604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8610600" y="3594100"/>
            <a:ext cx="228600" cy="9715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8191500" y="3765550"/>
            <a:ext cx="228600" cy="8001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873750" y="4114800"/>
            <a:ext cx="1054100" cy="457200"/>
            <a:chOff x="3320" y="2304"/>
            <a:chExt cx="664" cy="384"/>
          </a:xfrm>
        </p:grpSpPr>
        <p:sp>
          <p:nvSpPr>
            <p:cNvPr id="21523" name="Rectangle 18"/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Rectangle 19"/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Rectangle 20"/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0" name="Rectangle 21"/>
          <p:cNvSpPr>
            <a:spLocks noChangeArrowheads="1"/>
          </p:cNvSpPr>
          <p:nvPr/>
        </p:nvSpPr>
        <p:spPr bwMode="auto">
          <a:xfrm>
            <a:off x="7124700" y="3943350"/>
            <a:ext cx="228600" cy="6286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330492"/>
                </a:solidFill>
                <a:latin typeface="Times New Roman" pitchFamily="18" charset="0"/>
                <a:ea typeface="SimSun" pitchFamily="2" charset="-122"/>
              </a:rPr>
              <a:t>v</a:t>
            </a:r>
          </a:p>
        </p:txBody>
      </p:sp>
      <p:sp>
        <p:nvSpPr>
          <p:cNvPr id="21521" name="AutoShape 22"/>
          <p:cNvSpPr>
            <a:spLocks/>
          </p:cNvSpPr>
          <p:nvPr/>
        </p:nvSpPr>
        <p:spPr bwMode="auto">
          <a:xfrm rot="-5400000">
            <a:off x="6248400" y="409575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eaVert" wrap="none" tIns="0" rIns="548640" bIns="0"/>
          <a:lstStyle/>
          <a:p>
            <a:pPr algn="ctr"/>
            <a:r>
              <a:rPr lang="en-US" altLang="zh-CN">
                <a:latin typeface="Times New Roman" pitchFamily="18" charset="0"/>
                <a:ea typeface="SimSun" pitchFamily="2" charset="-122"/>
              </a:rPr>
              <a:t>S1</a:t>
            </a:r>
          </a:p>
        </p:txBody>
      </p:sp>
      <p:sp>
        <p:nvSpPr>
          <p:cNvPr id="21522" name="AutoShape 23"/>
          <p:cNvSpPr>
            <a:spLocks/>
          </p:cNvSpPr>
          <p:nvPr/>
        </p:nvSpPr>
        <p:spPr bwMode="auto">
          <a:xfrm rot="-5400000">
            <a:off x="8153400" y="409575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eaVert" wrap="none" tIns="0" rIns="548640" bIns="0"/>
          <a:lstStyle/>
          <a:p>
            <a:pPr algn="ctr"/>
            <a:r>
              <a:rPr lang="en-US" altLang="zh-CN">
                <a:latin typeface="Times New Roman" pitchFamily="18" charset="0"/>
                <a:ea typeface="SimSun" pitchFamily="2" charset="-122"/>
              </a:rPr>
              <a:t>S2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3400"/>
            <a:ext cx="76962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Dividing Process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05000"/>
            <a:ext cx="8305800" cy="4191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For each partition , you select the pivot index , and first and last elements indexes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330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(s, </a:t>
            </a:r>
            <a:r>
              <a:rPr lang="en-US" sz="2200" i="1" dirty="0" err="1" smtClean="0">
                <a:solidFill>
                  <a:srgbClr val="330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i="1" dirty="0" smtClean="0">
                <a:solidFill>
                  <a:srgbClr val="330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j)</a:t>
            </a:r>
          </a:p>
          <a:p>
            <a:pPr>
              <a:lnSpc>
                <a:spcPct val="80000"/>
              </a:lnSpc>
              <a:defRPr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moves from left-to-right  (looks for elements smaller than the pivot) </a:t>
            </a:r>
          </a:p>
          <a:p>
            <a:pPr>
              <a:lnSpc>
                <a:spcPct val="80000"/>
              </a:lnSpc>
              <a:defRPr/>
            </a:pP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moves from right-to-left (looks for elements greater than the pivot) </a:t>
            </a:r>
          </a:p>
          <a:p>
            <a:pPr>
              <a:lnSpc>
                <a:spcPct val="80000"/>
              </a:lnSpc>
              <a:defRPr/>
            </a:pPr>
            <a:endParaRPr lang="en-US" sz="2200" b="1" dirty="0" smtClean="0">
              <a:solidFill>
                <a:srgbClr val="33049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When both stops  , we got three cases 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700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&lt; j </a:t>
            </a:r>
            <a:r>
              <a:rPr lang="en-US" sz="17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7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 Swap (A[</a:t>
            </a:r>
            <a:r>
              <a:rPr lang="en-US" sz="1700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], A[j])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700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</a:rPr>
              <a:t>&gt; j  </a:t>
            </a:r>
            <a:r>
              <a:rPr lang="en-US" sz="17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array is partitioned Swap( pivot A[s], A[j])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700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sz="17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=j   A[</a:t>
            </a:r>
            <a:r>
              <a:rPr lang="en-US" sz="1700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sz="1700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]=A[j]=A[s]</a:t>
            </a:r>
            <a:endParaRPr lang="en-US" sz="1700" b="1" dirty="0" smtClean="0">
              <a:solidFill>
                <a:srgbClr val="33049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200" b="1" dirty="0" smtClean="0">
              <a:solidFill>
                <a:srgbClr val="33049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200" b="1" dirty="0" smtClean="0">
              <a:solidFill>
                <a:srgbClr val="33049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200" b="1" dirty="0" smtClean="0">
              <a:solidFill>
                <a:srgbClr val="3304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696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Arial" pitchFamily="34" charset="0"/>
              </a:rPr>
              <a:t>We are given array of n integers to sort: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47800" y="3810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40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057400" y="3810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3810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276600" y="3810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80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886200" y="3810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60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495800" y="3810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5105400" y="3810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715000" y="3810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324600" y="3810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Recursion </a:t>
            </a: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Tree Example</a:t>
            </a:r>
            <a:endParaRPr lang="en-US" sz="3300" b="1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87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Pick Pivot Element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</a:rPr>
              <a:t>There are a number of ways to pick the pivot element.  In this example, we will use the </a:t>
            </a:r>
            <a:r>
              <a:rPr lang="en-US" sz="2400" dirty="0" smtClean="0">
                <a:latin typeface="Arial" pitchFamily="34" charset="0"/>
              </a:rPr>
              <a:t>last element </a:t>
            </a:r>
            <a:r>
              <a:rPr lang="en-US" sz="2400" dirty="0" smtClean="0">
                <a:latin typeface="Arial" pitchFamily="34" charset="0"/>
              </a:rPr>
              <a:t>in the array: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3886200"/>
            <a:ext cx="7734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696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Partitioning Array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a pivot, partition the elements of the array such that the resulting array consists of: 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sub-array that contains elements &gt;= pivot 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Another sub-array that contains elements &lt; pivot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sub-arrays are stored in the original data array.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Partitioning loops through, swapping elements below/above pivot.</a:t>
            </a:r>
          </a:p>
          <a:p>
            <a:pPr marL="609600" indent="-609600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4972050"/>
            <a:ext cx="7734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543425"/>
            <a:ext cx="7715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4419600"/>
            <a:ext cx="7362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3895725"/>
            <a:ext cx="74961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3810000"/>
            <a:ext cx="72675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29050"/>
            <a:ext cx="7467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3048000"/>
            <a:ext cx="7581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2962275"/>
            <a:ext cx="75152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Recursion </a:t>
            </a: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Tree Example</a:t>
            </a:r>
            <a:endParaRPr lang="en-US" sz="3300" b="1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87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3825" y="2028825"/>
            <a:ext cx="1276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2190750"/>
            <a:ext cx="75247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2219325"/>
            <a:ext cx="73723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2295525"/>
            <a:ext cx="75057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0113"/>
            <a:ext cx="73437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7696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Partition Result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8288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384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0480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657600" y="2590800"/>
            <a:ext cx="6096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2672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48768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54864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60960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>
            <a:off x="3657600" y="2590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Line 14"/>
          <p:cNvSpPr>
            <a:spLocks noChangeShapeType="1"/>
          </p:cNvSpPr>
          <p:nvPr/>
        </p:nvSpPr>
        <p:spPr bwMode="auto">
          <a:xfrm>
            <a:off x="4267200" y="2590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Line 15"/>
          <p:cNvSpPr>
            <a:spLocks noChangeShapeType="1"/>
          </p:cNvSpPr>
          <p:nvPr/>
        </p:nvSpPr>
        <p:spPr bwMode="auto">
          <a:xfrm flipH="1">
            <a:off x="1676400" y="41148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>
            <a:off x="4343400" y="4114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Text Box 17"/>
          <p:cNvSpPr txBox="1">
            <a:spLocks noChangeArrowheads="1"/>
          </p:cNvSpPr>
          <p:nvPr/>
        </p:nvSpPr>
        <p:spPr bwMode="auto">
          <a:xfrm>
            <a:off x="1795462" y="4191000"/>
            <a:ext cx="1938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&lt;= data[pivot]</a:t>
            </a:r>
          </a:p>
        </p:txBody>
      </p:sp>
      <p:sp>
        <p:nvSpPr>
          <p:cNvPr id="52241" name="Text Box 18"/>
          <p:cNvSpPr txBox="1">
            <a:spLocks noChangeArrowheads="1"/>
          </p:cNvSpPr>
          <p:nvPr/>
        </p:nvSpPr>
        <p:spPr bwMode="auto">
          <a:xfrm>
            <a:off x="4343400" y="4191000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&gt; data[pivot]</a:t>
            </a:r>
          </a:p>
        </p:txBody>
      </p:sp>
      <p:sp>
        <p:nvSpPr>
          <p:cNvPr id="52242" name="Text Box 13"/>
          <p:cNvSpPr txBox="1">
            <a:spLocks noChangeArrowheads="1"/>
          </p:cNvSpPr>
          <p:nvPr/>
        </p:nvSpPr>
        <p:spPr bwMode="auto">
          <a:xfrm>
            <a:off x="2036762" y="3200400"/>
            <a:ext cx="5811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[0]      [1]      [2]       [3]      [4]     </a:t>
            </a:r>
            <a:r>
              <a:rPr lang="en-US" dirty="0" smtClean="0"/>
              <a:t>   [</a:t>
            </a:r>
            <a:r>
              <a:rPr lang="en-US" dirty="0"/>
              <a:t>5]     </a:t>
            </a:r>
            <a:r>
              <a:rPr lang="en-US" dirty="0" smtClean="0"/>
              <a:t> [</a:t>
            </a:r>
            <a:r>
              <a:rPr lang="en-US" dirty="0"/>
              <a:t>6]       [7]    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Recursion: </a:t>
            </a:r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Sub-arrays</a:t>
            </a:r>
          </a:p>
        </p:txBody>
      </p:sp>
      <p:sp>
        <p:nvSpPr>
          <p:cNvPr id="53266" name="AutoShape 21"/>
          <p:cNvSpPr>
            <a:spLocks/>
          </p:cNvSpPr>
          <p:nvPr/>
        </p:nvSpPr>
        <p:spPr bwMode="auto">
          <a:xfrm rot="5400000" flipV="1">
            <a:off x="3276600" y="1524000"/>
            <a:ext cx="152400" cy="1828800"/>
          </a:xfrm>
          <a:prstGeom prst="leftBrace">
            <a:avLst>
              <a:gd name="adj1" fmla="val 12916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AutoShape 22"/>
          <p:cNvSpPr>
            <a:spLocks/>
          </p:cNvSpPr>
          <p:nvPr/>
        </p:nvSpPr>
        <p:spPr bwMode="auto">
          <a:xfrm rot="5400000" flipV="1">
            <a:off x="6057900" y="1257300"/>
            <a:ext cx="152400" cy="2362200"/>
          </a:xfrm>
          <a:prstGeom prst="leftBrace">
            <a:avLst>
              <a:gd name="adj1" fmla="val 12916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4384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480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6576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267200" y="2590800"/>
            <a:ext cx="6096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8768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4864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960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6705600" y="25908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4267200" y="2590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4876800" y="2590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>
            <a:off x="2286000" y="41148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4953000" y="4114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405062" y="4191000"/>
            <a:ext cx="1938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&lt;= data[pivot]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953000" y="4191000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&gt; data[pivot]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646362" y="3200400"/>
            <a:ext cx="5811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[0]      [1]      [2]       [3]      [4]     </a:t>
            </a:r>
            <a:r>
              <a:rPr lang="en-US" dirty="0" smtClean="0"/>
              <a:t>   [</a:t>
            </a:r>
            <a:r>
              <a:rPr lang="en-US" dirty="0"/>
              <a:t>5]     </a:t>
            </a:r>
            <a:r>
              <a:rPr lang="en-US" dirty="0" smtClean="0"/>
              <a:t> [</a:t>
            </a:r>
            <a:r>
              <a:rPr lang="en-US" dirty="0"/>
              <a:t>6]       [7]    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76962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Partitioning Algorithm</a:t>
            </a:r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5029200" y="3733800"/>
            <a:ext cx="1828800" cy="785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or </a:t>
            </a:r>
            <a:r>
              <a:rPr lang="en-US" i="1">
                <a:solidFill>
                  <a:schemeClr val="bg2"/>
                </a:solidFill>
              </a:rPr>
              <a:t>i &gt; 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or </a:t>
            </a:r>
            <a:r>
              <a:rPr lang="en-US" i="1">
                <a:solidFill>
                  <a:schemeClr val="bg2"/>
                </a:solidFill>
              </a:rPr>
              <a:t>j = l </a:t>
            </a:r>
          </a:p>
        </p:txBody>
      </p:sp>
      <p:sp>
        <p:nvSpPr>
          <p:cNvPr id="55302" name="Text Box 11"/>
          <p:cNvSpPr txBox="1">
            <a:spLocks noChangeArrowheads="1"/>
          </p:cNvSpPr>
          <p:nvPr/>
        </p:nvSpPr>
        <p:spPr bwMode="auto">
          <a:xfrm>
            <a:off x="4114800" y="4098925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</a:rPr>
              <a:t>&lt;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5735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057400"/>
            <a:ext cx="7696200" cy="4038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best case running time? 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7696200" cy="4038600"/>
          </a:xfrm>
        </p:spPr>
        <p:txBody>
          <a:bodyPr/>
          <a:lstStyle/>
          <a:p>
            <a:pPr marL="609600" indent="-6096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best case running time?</a:t>
            </a:r>
          </a:p>
          <a:p>
            <a:pPr marL="990600" lvl="1" indent="-5334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Recursion:</a:t>
            </a:r>
          </a:p>
          <a:p>
            <a:pPr marL="1371600" lvl="2" indent="-457200">
              <a:buFontTx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Partition splits array in two sub-arrays of size n/2 </a:t>
            </a:r>
          </a:p>
          <a:p>
            <a:pPr marL="1371600" lvl="2" indent="-457200">
              <a:buFontTx/>
              <a:buAutoNum type="arabicPeriod"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Quicksort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each sub-array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696200" cy="4038600"/>
          </a:xfrm>
        </p:spPr>
        <p:txBody>
          <a:bodyPr/>
          <a:lstStyle/>
          <a:p>
            <a:pPr marL="609600" indent="-6096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best case running time?</a:t>
            </a:r>
          </a:p>
          <a:p>
            <a:pPr marL="990600" lvl="1" indent="-5334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Recursion:</a:t>
            </a:r>
          </a:p>
          <a:p>
            <a:pPr marL="1371600" lvl="2" indent="-4572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Partition splits array in two sub-arrays of size n/2 </a:t>
            </a:r>
          </a:p>
          <a:p>
            <a:pPr marL="1371600" lvl="2" indent="-457200">
              <a:buFontTx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Quicksort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each sub-array</a:t>
            </a:r>
          </a:p>
          <a:p>
            <a:pPr marL="990600" lvl="1" indent="-533400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Depth of recursion tree?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Recursion </a:t>
            </a: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Tree Example</a:t>
            </a:r>
            <a:endParaRPr lang="en-US" sz="3300" b="1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87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13" y="1981200"/>
            <a:ext cx="3533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7696200" cy="4038600"/>
          </a:xfrm>
        </p:spPr>
        <p:txBody>
          <a:bodyPr/>
          <a:lstStyle/>
          <a:p>
            <a:pPr marL="609600" indent="-609600"/>
            <a:r>
              <a:rPr lang="en-US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/>
            <a:r>
              <a:rPr lang="en-US" smtClean="0">
                <a:latin typeface="Times New Roman" pitchFamily="18" charset="0"/>
                <a:cs typeface="Times New Roman" pitchFamily="18" charset="0"/>
              </a:rPr>
              <a:t>What is best case running time?</a:t>
            </a:r>
          </a:p>
          <a:p>
            <a:pPr marL="990600" lvl="1" indent="-533400"/>
            <a:r>
              <a:rPr lang="en-US" smtClean="0">
                <a:latin typeface="Times New Roman" pitchFamily="18" charset="0"/>
                <a:cs typeface="Times New Roman" pitchFamily="18" charset="0"/>
              </a:rPr>
              <a:t>Recursion:</a:t>
            </a:r>
          </a:p>
          <a:p>
            <a:pPr marL="1371600" lvl="2" indent="-457200">
              <a:buFontTx/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Partition splits array in two sub-arrays of size n/2 </a:t>
            </a:r>
          </a:p>
          <a:p>
            <a:pPr marL="1371600" lvl="2" indent="-457200">
              <a:buFontTx/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Quicksort each sub-array</a:t>
            </a:r>
          </a:p>
          <a:p>
            <a:pPr marL="990600" lvl="1" indent="-533400"/>
            <a:r>
              <a:rPr lang="en-US" smtClean="0">
                <a:latin typeface="Times New Roman" pitchFamily="18" charset="0"/>
                <a:cs typeface="Times New Roman" pitchFamily="18" charset="0"/>
              </a:rPr>
              <a:t>Depth of recursion tree?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O(log</a:t>
            </a:r>
            <a:r>
              <a:rPr lang="en-US" baseline="-2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6962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 Analysis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0"/>
            <a:ext cx="7696200" cy="4038600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/>
            <a:r>
              <a:rPr lang="en-US" smtClean="0">
                <a:latin typeface="Times New Roman" pitchFamily="18" charset="0"/>
                <a:cs typeface="Times New Roman" pitchFamily="18" charset="0"/>
              </a:rPr>
              <a:t>What is best case running time?</a:t>
            </a:r>
          </a:p>
          <a:p>
            <a:pPr marL="990600" lvl="1" indent="-533400"/>
            <a:r>
              <a:rPr lang="en-US" smtClean="0">
                <a:latin typeface="Times New Roman" pitchFamily="18" charset="0"/>
                <a:cs typeface="Times New Roman" pitchFamily="18" charset="0"/>
              </a:rPr>
              <a:t>Recursion:</a:t>
            </a:r>
          </a:p>
          <a:p>
            <a:pPr marL="1371600" lvl="2" indent="-457200">
              <a:buFontTx/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Partition splits array in two sub-arrays of size n/2 </a:t>
            </a:r>
          </a:p>
          <a:p>
            <a:pPr marL="1371600" lvl="2" indent="-457200">
              <a:buFontTx/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Quicksort each sub-array</a:t>
            </a:r>
          </a:p>
          <a:p>
            <a:pPr marL="990600" lvl="1" indent="-533400"/>
            <a:r>
              <a:rPr lang="en-US" smtClean="0">
                <a:latin typeface="Times New Roman" pitchFamily="18" charset="0"/>
                <a:cs typeface="Times New Roman" pitchFamily="18" charset="0"/>
              </a:rPr>
              <a:t>Depth of recursion tree? O(log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marL="990600" lvl="1" indent="-533400"/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Number of accesses in partition?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b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 Analysis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7696200" cy="4038600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/>
            <a:r>
              <a:rPr lang="en-US" smtClean="0">
                <a:latin typeface="Times New Roman" pitchFamily="18" charset="0"/>
                <a:cs typeface="Times New Roman" pitchFamily="18" charset="0"/>
              </a:rPr>
              <a:t>What is best case running time?</a:t>
            </a:r>
          </a:p>
          <a:p>
            <a:pPr marL="990600" lvl="1" indent="-533400"/>
            <a:r>
              <a:rPr lang="en-US" smtClean="0">
                <a:latin typeface="Times New Roman" pitchFamily="18" charset="0"/>
                <a:cs typeface="Times New Roman" pitchFamily="18" charset="0"/>
              </a:rPr>
              <a:t>Recursion:</a:t>
            </a:r>
          </a:p>
          <a:p>
            <a:pPr marL="1371600" lvl="2" indent="-457200">
              <a:buFontTx/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Partition splits array in two sub-arrays of size n/2 </a:t>
            </a:r>
          </a:p>
          <a:p>
            <a:pPr marL="1371600" lvl="2" indent="-457200">
              <a:buFontTx/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Quicksort each sub-array</a:t>
            </a:r>
          </a:p>
          <a:p>
            <a:pPr marL="990600" lvl="1" indent="-533400"/>
            <a:r>
              <a:rPr lang="en-US" smtClean="0">
                <a:latin typeface="Times New Roman" pitchFamily="18" charset="0"/>
                <a:cs typeface="Times New Roman" pitchFamily="18" charset="0"/>
              </a:rPr>
              <a:t>Depth of recursion tree? O(log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marL="990600" lvl="1" indent="-533400"/>
            <a:r>
              <a:rPr lang="en-US" smtClean="0">
                <a:latin typeface="Times New Roman" pitchFamily="18" charset="0"/>
                <a:cs typeface="Times New Roman" pitchFamily="18" charset="0"/>
              </a:rPr>
              <a:t>Number of accesses in partition?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7696200" cy="4038600"/>
          </a:xfrm>
        </p:spPr>
        <p:txBody>
          <a:bodyPr/>
          <a:lstStyle/>
          <a:p>
            <a:pPr marL="609600" indent="-609600"/>
            <a:r>
              <a:rPr lang="en-US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en-US" smtClean="0">
                <a:latin typeface="Times New Roman" pitchFamily="18" charset="0"/>
                <a:cs typeface="Times New Roman" pitchFamily="18" charset="0"/>
              </a:rPr>
              <a:t>Best case running time: O(n log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marL="609600" indent="-609600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46237"/>
            <a:ext cx="8229600" cy="4525963"/>
          </a:xfrm>
        </p:spPr>
        <p:txBody>
          <a:bodyPr/>
          <a:lstStyle/>
          <a:p>
            <a:pPr marL="609600" indent="-6096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Best case running time: O(n 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marL="609600" indent="-609600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Worst case running time?</a:t>
            </a:r>
          </a:p>
          <a:p>
            <a:pPr marL="609600" indent="-609600"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Worst Case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7696200" cy="4038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Assume first element is chosen as pivot.</a:t>
            </a:r>
          </a:p>
          <a:p>
            <a:r>
              <a:rPr lang="en-US" dirty="0" smtClean="0">
                <a:latin typeface="Arial" pitchFamily="34" charset="0"/>
              </a:rPr>
              <a:t>Assume we get array that is already in order:</a:t>
            </a:r>
          </a:p>
          <a:p>
            <a:pPr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438400" y="3581400"/>
            <a:ext cx="6096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048000" y="35814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657600" y="35814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267200" y="35814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876800" y="35814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13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486400" y="35814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6096000" y="35814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57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705600" y="35814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63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315200" y="3581400"/>
            <a:ext cx="609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100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762000" y="3671888"/>
            <a:ext cx="1633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pivot_index = 0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622550" y="4191000"/>
            <a:ext cx="5363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[0]      [1]       [2]       [3]    </a:t>
            </a:r>
            <a:r>
              <a:rPr lang="en-US" dirty="0" smtClean="0"/>
              <a:t>   </a:t>
            </a:r>
            <a:r>
              <a:rPr lang="en-US" dirty="0"/>
              <a:t>[4]      [5]    </a:t>
            </a:r>
            <a:r>
              <a:rPr lang="en-US" dirty="0" smtClean="0"/>
              <a:t>  [</a:t>
            </a:r>
            <a:r>
              <a:rPr lang="en-US" dirty="0"/>
              <a:t>6]       [7]   </a:t>
            </a:r>
            <a:r>
              <a:rPr lang="en-US" dirty="0" smtClean="0"/>
              <a:t>    [</a:t>
            </a:r>
            <a:r>
              <a:rPr lang="en-US" dirty="0"/>
              <a:t>8</a:t>
            </a:r>
            <a:r>
              <a:rPr lang="en-US" dirty="0" smtClean="0"/>
              <a:t>]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1-</a:t>
            </a:r>
            <a:fld id="{14AF0923-C3D2-447A-825A-A4176006FFB8}" type="slidenum">
              <a:rPr lang="en-US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6" name="Title 5"/>
          <p:cNvSpPr>
            <a:spLocks noGrp="1"/>
          </p:cNvSpPr>
          <p:nvPr>
            <p:ph type="title" idx="4294967295"/>
          </p:nvPr>
        </p:nvSpPr>
        <p:spPr>
          <a:xfrm>
            <a:off x="838200" y="457200"/>
            <a:ext cx="76962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 Sort </a:t>
            </a:r>
          </a:p>
        </p:txBody>
      </p:sp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828800"/>
            <a:ext cx="80597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7696200" cy="4038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Best case running time: O(n log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Worst case running time?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Recursion: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Partition splits array in two sub-arrays: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one sub-array of size 0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other sub-array of size n-1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Quicksort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each sub-array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Depth of recursion tree? </a:t>
            </a:r>
          </a:p>
          <a:p>
            <a:pPr marL="990600" lvl="1" indent="-533400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Best case running time: O(n log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Worst case running time?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Recursion: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Partition splits array in two sub-arrays: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one sub-array of size 0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other sub-array of size n-1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Quicksort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each sub-array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Depth of recursion tree? O(n)</a:t>
            </a:r>
          </a:p>
          <a:p>
            <a:pPr marL="990600" lvl="1" indent="-533400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696200" cy="40386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Best case running time: O(n log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Worst case running time?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Recursion: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Partition splits array in two sub-arrays: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one sub-array of size 0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other sub-array of size n-1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Quicksort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each sub-array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Depth of recursion tree? O(n)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 of accesses per partition? </a:t>
            </a:r>
          </a:p>
          <a:p>
            <a:pPr marL="990600" lvl="1" indent="-533400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Recursion </a:t>
            </a: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Tree Example</a:t>
            </a:r>
            <a:endParaRPr lang="en-US" sz="3300" b="1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87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13" y="1981200"/>
            <a:ext cx="3533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981200"/>
            <a:ext cx="5143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534400" cy="4038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Best case running time: O(n log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Worst case running time?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Recursion: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Partition splits array in two sub-arrays: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one sub-array of size 0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other sub-array of size n-1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Quicksort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each sub-array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Depth of recursion tree? O(n)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 of accesses per partition? O(n)</a:t>
            </a:r>
          </a:p>
          <a:p>
            <a:pPr marL="990600" lvl="1" indent="-533400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7696200" cy="4038600"/>
          </a:xfrm>
        </p:spPr>
        <p:txBody>
          <a:bodyPr/>
          <a:lstStyle/>
          <a:p>
            <a:pPr marL="609600" indent="-60960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Best case running time: O(n log</a:t>
            </a:r>
            <a:r>
              <a:rPr lang="en-US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marL="609600" indent="-60960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Worst case running time: O(n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)!!!</a:t>
            </a:r>
          </a:p>
          <a:p>
            <a:pPr marL="990600" lvl="1" indent="-533400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696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696200" cy="4038600"/>
          </a:xfrm>
        </p:spPr>
        <p:txBody>
          <a:bodyPr/>
          <a:lstStyle/>
          <a:p>
            <a:pPr marL="609600" indent="-60960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Assume that keys are random, uniformly distributed.</a:t>
            </a:r>
          </a:p>
          <a:p>
            <a:pPr marL="609600" indent="-60960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Best case running time:   O(n log</a:t>
            </a:r>
            <a:r>
              <a:rPr lang="en-US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marL="609600" indent="-60960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Worst case running time: O(n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)!!!</a:t>
            </a:r>
          </a:p>
          <a:p>
            <a:pPr marL="609600" indent="-60960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What can we do to avoid worst case?</a:t>
            </a:r>
          </a:p>
          <a:p>
            <a:pPr marL="990600" lvl="1" indent="-533400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Analysis of </a:t>
            </a:r>
            <a:r>
              <a:rPr lang="en-US" b="1" dirty="0" err="1" smtClean="0">
                <a:solidFill>
                  <a:srgbClr val="33049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Quicksort</a:t>
            </a:r>
            <a:endParaRPr lang="en-US" b="1" dirty="0" smtClean="0">
              <a:solidFill>
                <a:srgbClr val="33049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05000"/>
            <a:ext cx="8839200" cy="41148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Best case: split in the middle —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Worst case: sorted array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Average case: random arrays —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sz="2400" b="1" dirty="0" smtClean="0">
              <a:solidFill>
                <a:srgbClr val="3304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330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Improvements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better pivot selection: median of three partitioning </a:t>
            </a: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switch to insertion sort on small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subfiles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elimination of recursion</a:t>
            </a:r>
          </a:p>
          <a:p>
            <a:pPr lvl="1"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combine to 20-25% improvement</a:t>
            </a:r>
          </a:p>
          <a:p>
            <a:pPr>
              <a:buFont typeface="Monotype Sort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286000" cy="784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T(n) = T(n-1) + </a:t>
            </a:r>
            <a:r>
              <a:rPr kumimoji="1"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Θ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kumimoji="1" 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kumimoji="1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  <a:endParaRPr kumimoji="1" lang="en-US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Recursion </a:t>
            </a: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Tree Example</a:t>
            </a:r>
            <a:endParaRPr lang="en-US" sz="3300" b="1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87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13" y="1981200"/>
            <a:ext cx="3533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981200"/>
            <a:ext cx="5143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943100"/>
            <a:ext cx="5257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Recursion </a:t>
            </a:r>
            <a:r>
              <a:rPr lang="en-US" sz="3300" b="1" dirty="0" smtClean="0">
                <a:solidFill>
                  <a:srgbClr val="0E1D8C"/>
                </a:solidFill>
                <a:latin typeface="Times New Roman" pitchFamily="18" charset="0"/>
                <a:cs typeface="Times New Roman" pitchFamily="18" charset="0"/>
              </a:rPr>
              <a:t>Tree Example</a:t>
            </a:r>
            <a:endParaRPr lang="en-US" sz="3300" b="1" dirty="0">
              <a:solidFill>
                <a:srgbClr val="0E1D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87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13" y="1981200"/>
            <a:ext cx="3533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981200"/>
            <a:ext cx="5143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943100"/>
            <a:ext cx="5257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75" y="2066925"/>
            <a:ext cx="3743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2204</Words>
  <Application>Microsoft Office PowerPoint</Application>
  <PresentationFormat>On-screen Show (4:3)</PresentationFormat>
  <Paragraphs>410</Paragraphs>
  <Slides>73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CMP302: Algorithms</vt:lpstr>
      <vt:lpstr>Recurrences</vt:lpstr>
      <vt:lpstr>Recursion Tree Method</vt:lpstr>
      <vt:lpstr>Recursion Tree Example</vt:lpstr>
      <vt:lpstr>Recursion Tree Example</vt:lpstr>
      <vt:lpstr>Recursion Tree Example</vt:lpstr>
      <vt:lpstr>Recursion Tree Example</vt:lpstr>
      <vt:lpstr>Recursion Tree Example</vt:lpstr>
      <vt:lpstr>Recursion Tree Example</vt:lpstr>
      <vt:lpstr>Recursion Tree Example</vt:lpstr>
      <vt:lpstr>Recursion Tree Example</vt:lpstr>
      <vt:lpstr>Recursion Tree Example</vt:lpstr>
      <vt:lpstr>Slide 13</vt:lpstr>
      <vt:lpstr>Group Activity </vt:lpstr>
      <vt:lpstr>Divide and Conquer Design Strategy  </vt:lpstr>
      <vt:lpstr>Divide and Conquer Design Strategy </vt:lpstr>
      <vt:lpstr>General Divide-and-Conquer Recurrence </vt:lpstr>
      <vt:lpstr>Merge sort</vt:lpstr>
      <vt:lpstr>Pseudo code of Merge sort</vt:lpstr>
      <vt:lpstr>Mergesort Example</vt:lpstr>
      <vt:lpstr>The Pseudocode of Merge part</vt:lpstr>
      <vt:lpstr>Analysis of Mergesort</vt:lpstr>
      <vt:lpstr>Analysis of Mergesort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Quicksort</vt:lpstr>
      <vt:lpstr>Dividing Process </vt:lpstr>
      <vt:lpstr>Example</vt:lpstr>
      <vt:lpstr>Pick Pivot Element</vt:lpstr>
      <vt:lpstr>Partitioning Array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Partition Result</vt:lpstr>
      <vt:lpstr>Recursion: Quicksort Sub-arrays</vt:lpstr>
      <vt:lpstr>Partitioning Algorithm</vt:lpstr>
      <vt:lpstr>Quicksort Analysis</vt:lpstr>
      <vt:lpstr>Quicksort Analysis</vt:lpstr>
      <vt:lpstr>Quicksort Analysis</vt:lpstr>
      <vt:lpstr>Quicksort Analysis</vt:lpstr>
      <vt:lpstr>Quicksort Analysis</vt:lpstr>
      <vt:lpstr>Quicksort Analysis</vt:lpstr>
      <vt:lpstr>Quicksort Analysis</vt:lpstr>
      <vt:lpstr>Quicksort Analysis</vt:lpstr>
      <vt:lpstr>Quicksort: Worst Case</vt:lpstr>
      <vt:lpstr>Quick Sort </vt:lpstr>
      <vt:lpstr>Quicksort Analysis</vt:lpstr>
      <vt:lpstr>Quicksort Analysis</vt:lpstr>
      <vt:lpstr>Quicksort Analysis</vt:lpstr>
      <vt:lpstr>Quicksort Analysis</vt:lpstr>
      <vt:lpstr>Quicksort Analysis</vt:lpstr>
      <vt:lpstr>Quicksort Analysis</vt:lpstr>
      <vt:lpstr>Analysis of Quicksort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CMP302: Algorithms</dc:title>
  <dc:creator>Tamer</dc:creator>
  <cp:lastModifiedBy>Tamer</cp:lastModifiedBy>
  <cp:revision>104</cp:revision>
  <dcterms:created xsi:type="dcterms:W3CDTF">2006-08-16T00:00:00Z</dcterms:created>
  <dcterms:modified xsi:type="dcterms:W3CDTF">2014-10-20T19:25:46Z</dcterms:modified>
</cp:coreProperties>
</file>