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328" r:id="rId2"/>
    <p:sldId id="256" r:id="rId3"/>
    <p:sldId id="261" r:id="rId4"/>
    <p:sldId id="262" r:id="rId5"/>
    <p:sldId id="263" r:id="rId6"/>
    <p:sldId id="279" r:id="rId7"/>
    <p:sldId id="288" r:id="rId8"/>
    <p:sldId id="257" r:id="rId9"/>
    <p:sldId id="330" r:id="rId10"/>
    <p:sldId id="331" r:id="rId11"/>
    <p:sldId id="332" r:id="rId12"/>
    <p:sldId id="258" r:id="rId13"/>
    <p:sldId id="259" r:id="rId14"/>
    <p:sldId id="290" r:id="rId15"/>
    <p:sldId id="264" r:id="rId16"/>
    <p:sldId id="265" r:id="rId17"/>
    <p:sldId id="272" r:id="rId18"/>
    <p:sldId id="292" r:id="rId19"/>
    <p:sldId id="273" r:id="rId20"/>
    <p:sldId id="293" r:id="rId21"/>
    <p:sldId id="311" r:id="rId22"/>
    <p:sldId id="294" r:id="rId23"/>
    <p:sldId id="296" r:id="rId24"/>
    <p:sldId id="297" r:id="rId25"/>
    <p:sldId id="298" r:id="rId26"/>
    <p:sldId id="299" r:id="rId27"/>
    <p:sldId id="310" r:id="rId28"/>
    <p:sldId id="300" r:id="rId29"/>
    <p:sldId id="301" r:id="rId30"/>
    <p:sldId id="302" r:id="rId31"/>
    <p:sldId id="303" r:id="rId32"/>
    <p:sldId id="274" r:id="rId33"/>
    <p:sldId id="275" r:id="rId34"/>
    <p:sldId id="304" r:id="rId35"/>
    <p:sldId id="305" r:id="rId36"/>
    <p:sldId id="306" r:id="rId37"/>
    <p:sldId id="312" r:id="rId38"/>
    <p:sldId id="316" r:id="rId39"/>
    <p:sldId id="329" r:id="rId40"/>
    <p:sldId id="277" r:id="rId41"/>
    <p:sldId id="317" r:id="rId42"/>
    <p:sldId id="318" r:id="rId43"/>
    <p:sldId id="319" r:id="rId44"/>
    <p:sldId id="320" r:id="rId45"/>
    <p:sldId id="321" r:id="rId46"/>
    <p:sldId id="322" r:id="rId47"/>
    <p:sldId id="278" r:id="rId48"/>
    <p:sldId id="323" r:id="rId49"/>
    <p:sldId id="324" r:id="rId50"/>
    <p:sldId id="325" r:id="rId51"/>
    <p:sldId id="326" r:id="rId5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FF0000"/>
    <a:srgbClr val="969696"/>
    <a:srgbClr val="DDDDD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60" autoAdjust="0"/>
    <p:restoredTop sz="94636" autoAdjust="0"/>
  </p:normalViewPr>
  <p:slideViewPr>
    <p:cSldViewPr>
      <p:cViewPr varScale="1">
        <p:scale>
          <a:sx n="69" d="100"/>
          <a:sy n="69" d="100"/>
        </p:scale>
        <p:origin x="-140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378"/>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99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14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99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5729376-CFCC-40CD-BC39-99C34C7FA3C6}"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DB160E-6AB0-4D3F-9CE4-F9350EED7C41}" type="slidenum">
              <a:rPr lang="en-US"/>
              <a:pPr/>
              <a:t>9</a:t>
            </a:fld>
            <a:endParaRPr lang="en-US"/>
          </a:p>
        </p:txBody>
      </p:sp>
      <p:sp>
        <p:nvSpPr>
          <p:cNvPr id="907266" name="Rectangle 2"/>
          <p:cNvSpPr>
            <a:spLocks noGrp="1" noRot="1" noChangeAspect="1" noChangeArrowheads="1" noTextEdit="1"/>
          </p:cNvSpPr>
          <p:nvPr>
            <p:ph type="sldImg"/>
          </p:nvPr>
        </p:nvSpPr>
        <p:spPr>
          <a:ln/>
        </p:spPr>
      </p:sp>
      <p:sp>
        <p:nvSpPr>
          <p:cNvPr id="907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65BB95-7E25-4610-8557-5C4D4B09CCA9}" type="slidenum">
              <a:rPr lang="en-US"/>
              <a:pPr/>
              <a:t>10</a:t>
            </a:fld>
            <a:endParaRPr lang="en-US"/>
          </a:p>
        </p:txBody>
      </p:sp>
      <p:sp>
        <p:nvSpPr>
          <p:cNvPr id="978946" name="Rectangle 2"/>
          <p:cNvSpPr>
            <a:spLocks noGrp="1" noRot="1" noChangeAspect="1" noChangeArrowheads="1" noTextEdit="1"/>
          </p:cNvSpPr>
          <p:nvPr>
            <p:ph type="sldImg"/>
          </p:nvPr>
        </p:nvSpPr>
        <p:spPr>
          <a:ln/>
        </p:spPr>
      </p:sp>
      <p:sp>
        <p:nvSpPr>
          <p:cNvPr id="978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8F8C71-777E-4BEC-ABB7-D8D9CB6B2C74}" type="slidenum">
              <a:rPr lang="en-US"/>
              <a:pPr/>
              <a:t>11</a:t>
            </a:fld>
            <a:endParaRPr lang="en-US"/>
          </a:p>
        </p:txBody>
      </p:sp>
      <p:sp>
        <p:nvSpPr>
          <p:cNvPr id="983042" name="Rectangle 2"/>
          <p:cNvSpPr>
            <a:spLocks noGrp="1" noRot="1" noChangeAspect="1" noChangeArrowheads="1" noTextEdit="1"/>
          </p:cNvSpPr>
          <p:nvPr>
            <p:ph type="sldImg"/>
          </p:nvPr>
        </p:nvSpPr>
        <p:spPr>
          <a:ln/>
        </p:spPr>
      </p:sp>
      <p:sp>
        <p:nvSpPr>
          <p:cNvPr id="98304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45931D54-DC2E-42FF-A895-B0DBFDBC6BC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838F9FF3-7E42-4ED4-814B-F1B4FE37A6B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93A63BAC-7FE8-4001-A7EF-81D511363FA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6F9674FF-D294-452F-92A4-CE60979D3C3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0269D7F1-1171-4E93-86B6-C59E80837B6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1DF03F1A-3818-4CC2-886D-51599F32EBB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8E227A58-A7BF-44DB-8C98-110AA7D37D0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D141D6CD-0F39-451C-A2F7-BC0EF11580A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0D22EA25-E566-423F-952E-2B377DCE90B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B73A6C86-E0C7-45B6-A3F0-D4713126090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4ED9ABDA-8D47-4990-BD19-E0AB5796403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00AB527-D92D-4A1D-A5BE-A4A407E8D0B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NP-Completeness</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1"/>
          </p:nvPr>
        </p:nvSpPr>
        <p:spPr>
          <a:xfrm>
            <a:off x="5791200" y="5943600"/>
            <a:ext cx="2895600" cy="457200"/>
          </a:xfrm>
        </p:spPr>
        <p:txBody>
          <a:bodyPr/>
          <a:lstStyle/>
          <a:p>
            <a:fld id="{D3607166-D352-43FD-BFAB-DACED32DF03C}" type="slidenum">
              <a:rPr lang="en-US"/>
              <a:pPr/>
              <a:t>10</a:t>
            </a:fld>
            <a:endParaRPr lang="en-US" dirty="0"/>
          </a:p>
        </p:txBody>
      </p:sp>
      <p:sp>
        <p:nvSpPr>
          <p:cNvPr id="977922" name="Rectangle 2"/>
          <p:cNvSpPr>
            <a:spLocks noGrp="1" noChangeArrowheads="1"/>
          </p:cNvSpPr>
          <p:nvPr>
            <p:ph type="title"/>
          </p:nvPr>
        </p:nvSpPr>
        <p:spPr>
          <a:xfrm>
            <a:off x="609600" y="76200"/>
            <a:ext cx="7772400" cy="1143000"/>
          </a:xfrm>
        </p:spPr>
        <p:txBody>
          <a:bodyPr/>
          <a:lstStyle/>
          <a:p>
            <a:r>
              <a:rPr lang="en-US" b="1" dirty="0"/>
              <a:t>Is P = NP?</a:t>
            </a:r>
          </a:p>
        </p:txBody>
      </p:sp>
      <p:sp>
        <p:nvSpPr>
          <p:cNvPr id="977923" name="Rectangle 3"/>
          <p:cNvSpPr>
            <a:spLocks noGrp="1" noChangeArrowheads="1"/>
          </p:cNvSpPr>
          <p:nvPr>
            <p:ph type="body" idx="1"/>
          </p:nvPr>
        </p:nvSpPr>
        <p:spPr>
          <a:xfrm>
            <a:off x="609600" y="1447800"/>
            <a:ext cx="7772400" cy="4114800"/>
          </a:xfrm>
        </p:spPr>
        <p:txBody>
          <a:bodyPr/>
          <a:lstStyle/>
          <a:p>
            <a:pPr>
              <a:lnSpc>
                <a:spcPct val="140000"/>
              </a:lnSpc>
            </a:pPr>
            <a:r>
              <a:rPr lang="en-US" sz="2400" dirty="0"/>
              <a:t>Any problem in P is also in NP: </a:t>
            </a:r>
          </a:p>
          <a:p>
            <a:pPr>
              <a:lnSpc>
                <a:spcPct val="140000"/>
              </a:lnSpc>
              <a:buFontTx/>
              <a:buNone/>
            </a:pPr>
            <a:r>
              <a:rPr lang="en-US" sz="2400" dirty="0"/>
              <a:t>				P </a:t>
            </a:r>
            <a:r>
              <a:rPr lang="en-US" sz="2400" dirty="0">
                <a:sym typeface="Symbol" pitchFamily="18" charset="2"/>
              </a:rPr>
              <a:t> NP</a:t>
            </a:r>
          </a:p>
          <a:p>
            <a:pPr>
              <a:lnSpc>
                <a:spcPct val="140000"/>
              </a:lnSpc>
            </a:pPr>
            <a:r>
              <a:rPr lang="en-US" sz="2400" dirty="0"/>
              <a:t>The big (and </a:t>
            </a:r>
            <a:r>
              <a:rPr lang="en-US" sz="2400" b="1" dirty="0"/>
              <a:t>open question</a:t>
            </a:r>
            <a:r>
              <a:rPr lang="en-US" sz="2400" dirty="0"/>
              <a:t>) is whether NP </a:t>
            </a:r>
            <a:r>
              <a:rPr lang="en-US" sz="2400" dirty="0">
                <a:sym typeface="Symbol" pitchFamily="18" charset="2"/>
              </a:rPr>
              <a:t> P</a:t>
            </a:r>
            <a:r>
              <a:rPr lang="en-US" sz="2400" dirty="0"/>
              <a:t> or P = NP</a:t>
            </a:r>
          </a:p>
          <a:p>
            <a:pPr lvl="1">
              <a:lnSpc>
                <a:spcPct val="140000"/>
              </a:lnSpc>
            </a:pPr>
            <a:r>
              <a:rPr lang="en-US" sz="2000" dirty="0"/>
              <a:t>i.e., if it is always easy to check a solution, should it also be easy to find a solution?</a:t>
            </a:r>
          </a:p>
          <a:p>
            <a:pPr>
              <a:lnSpc>
                <a:spcPct val="140000"/>
              </a:lnSpc>
            </a:pPr>
            <a:r>
              <a:rPr lang="en-US" sz="2400" b="1" dirty="0">
                <a:solidFill>
                  <a:srgbClr val="FF0000"/>
                </a:solidFill>
              </a:rPr>
              <a:t>Most computer scientists believe that this is false but we do not have a proof …</a:t>
            </a:r>
          </a:p>
        </p:txBody>
      </p:sp>
      <p:sp>
        <p:nvSpPr>
          <p:cNvPr id="977924" name="Freeform 4"/>
          <p:cNvSpPr>
            <a:spLocks/>
          </p:cNvSpPr>
          <p:nvPr/>
        </p:nvSpPr>
        <p:spPr bwMode="auto">
          <a:xfrm>
            <a:off x="6121400" y="1073150"/>
            <a:ext cx="2108200" cy="1517650"/>
          </a:xfrm>
          <a:custGeom>
            <a:avLst/>
            <a:gdLst/>
            <a:ahLst/>
            <a:cxnLst>
              <a:cxn ang="0">
                <a:pos x="451" y="16"/>
              </a:cxn>
              <a:cxn ang="0">
                <a:pos x="345" y="30"/>
              </a:cxn>
              <a:cxn ang="0">
                <a:pos x="288" y="44"/>
              </a:cxn>
              <a:cxn ang="0">
                <a:pos x="206" y="92"/>
              </a:cxn>
              <a:cxn ang="0">
                <a:pos x="144" y="198"/>
              </a:cxn>
              <a:cxn ang="0">
                <a:pos x="129" y="275"/>
              </a:cxn>
              <a:cxn ang="0">
                <a:pos x="86" y="323"/>
              </a:cxn>
              <a:cxn ang="0">
                <a:pos x="19" y="409"/>
              </a:cxn>
              <a:cxn ang="0">
                <a:pos x="0" y="476"/>
              </a:cxn>
              <a:cxn ang="0">
                <a:pos x="33" y="587"/>
              </a:cxn>
              <a:cxn ang="0">
                <a:pos x="86" y="630"/>
              </a:cxn>
              <a:cxn ang="0">
                <a:pos x="110" y="664"/>
              </a:cxn>
              <a:cxn ang="0">
                <a:pos x="235" y="740"/>
              </a:cxn>
              <a:cxn ang="0">
                <a:pos x="374" y="788"/>
              </a:cxn>
              <a:cxn ang="0">
                <a:pos x="432" y="808"/>
              </a:cxn>
              <a:cxn ang="0">
                <a:pos x="465" y="817"/>
              </a:cxn>
              <a:cxn ang="0">
                <a:pos x="557" y="856"/>
              </a:cxn>
              <a:cxn ang="0">
                <a:pos x="600" y="870"/>
              </a:cxn>
              <a:cxn ang="0">
                <a:pos x="696" y="889"/>
              </a:cxn>
              <a:cxn ang="0">
                <a:pos x="787" y="913"/>
              </a:cxn>
              <a:cxn ang="0">
                <a:pos x="845" y="937"/>
              </a:cxn>
              <a:cxn ang="0">
                <a:pos x="888" y="956"/>
              </a:cxn>
              <a:cxn ang="0">
                <a:pos x="1041" y="937"/>
              </a:cxn>
              <a:cxn ang="0">
                <a:pos x="1113" y="904"/>
              </a:cxn>
              <a:cxn ang="0">
                <a:pos x="1185" y="856"/>
              </a:cxn>
              <a:cxn ang="0">
                <a:pos x="1243" y="764"/>
              </a:cxn>
              <a:cxn ang="0">
                <a:pos x="1277" y="702"/>
              </a:cxn>
              <a:cxn ang="0">
                <a:pos x="1291" y="664"/>
              </a:cxn>
              <a:cxn ang="0">
                <a:pos x="1310" y="592"/>
              </a:cxn>
              <a:cxn ang="0">
                <a:pos x="1214" y="260"/>
              </a:cxn>
              <a:cxn ang="0">
                <a:pos x="1142" y="198"/>
              </a:cxn>
              <a:cxn ang="0">
                <a:pos x="1094" y="150"/>
              </a:cxn>
              <a:cxn ang="0">
                <a:pos x="1032" y="102"/>
              </a:cxn>
              <a:cxn ang="0">
                <a:pos x="883" y="40"/>
              </a:cxn>
              <a:cxn ang="0">
                <a:pos x="691" y="25"/>
              </a:cxn>
              <a:cxn ang="0">
                <a:pos x="451" y="16"/>
              </a:cxn>
            </a:cxnLst>
            <a:rect l="0" t="0" r="r" b="b"/>
            <a:pathLst>
              <a:path w="1328" h="956">
                <a:moveTo>
                  <a:pt x="451" y="16"/>
                </a:moveTo>
                <a:cubicBezTo>
                  <a:pt x="400" y="19"/>
                  <a:pt x="386" y="20"/>
                  <a:pt x="345" y="30"/>
                </a:cubicBezTo>
                <a:cubicBezTo>
                  <a:pt x="326" y="35"/>
                  <a:pt x="288" y="44"/>
                  <a:pt x="288" y="44"/>
                </a:cubicBezTo>
                <a:cubicBezTo>
                  <a:pt x="261" y="61"/>
                  <a:pt x="235" y="78"/>
                  <a:pt x="206" y="92"/>
                </a:cubicBezTo>
                <a:cubicBezTo>
                  <a:pt x="175" y="125"/>
                  <a:pt x="160" y="156"/>
                  <a:pt x="144" y="198"/>
                </a:cubicBezTo>
                <a:cubicBezTo>
                  <a:pt x="141" y="222"/>
                  <a:pt x="140" y="252"/>
                  <a:pt x="129" y="275"/>
                </a:cubicBezTo>
                <a:cubicBezTo>
                  <a:pt x="119" y="296"/>
                  <a:pt x="103" y="308"/>
                  <a:pt x="86" y="323"/>
                </a:cubicBezTo>
                <a:cubicBezTo>
                  <a:pt x="59" y="346"/>
                  <a:pt x="35" y="378"/>
                  <a:pt x="19" y="409"/>
                </a:cubicBezTo>
                <a:cubicBezTo>
                  <a:pt x="14" y="432"/>
                  <a:pt x="6" y="453"/>
                  <a:pt x="0" y="476"/>
                </a:cubicBezTo>
                <a:cubicBezTo>
                  <a:pt x="3" y="513"/>
                  <a:pt x="7" y="557"/>
                  <a:pt x="33" y="587"/>
                </a:cubicBezTo>
                <a:cubicBezTo>
                  <a:pt x="50" y="607"/>
                  <a:pt x="69" y="613"/>
                  <a:pt x="86" y="630"/>
                </a:cubicBezTo>
                <a:cubicBezTo>
                  <a:pt x="96" y="640"/>
                  <a:pt x="100" y="655"/>
                  <a:pt x="110" y="664"/>
                </a:cubicBezTo>
                <a:cubicBezTo>
                  <a:pt x="143" y="694"/>
                  <a:pt x="193" y="728"/>
                  <a:pt x="235" y="740"/>
                </a:cubicBezTo>
                <a:cubicBezTo>
                  <a:pt x="262" y="759"/>
                  <a:pt x="341" y="784"/>
                  <a:pt x="374" y="788"/>
                </a:cubicBezTo>
                <a:cubicBezTo>
                  <a:pt x="393" y="795"/>
                  <a:pt x="413" y="803"/>
                  <a:pt x="432" y="808"/>
                </a:cubicBezTo>
                <a:cubicBezTo>
                  <a:pt x="443" y="811"/>
                  <a:pt x="465" y="817"/>
                  <a:pt x="465" y="817"/>
                </a:cubicBezTo>
                <a:cubicBezTo>
                  <a:pt x="487" y="832"/>
                  <a:pt x="531" y="850"/>
                  <a:pt x="557" y="856"/>
                </a:cubicBezTo>
                <a:cubicBezTo>
                  <a:pt x="575" y="867"/>
                  <a:pt x="579" y="877"/>
                  <a:pt x="600" y="870"/>
                </a:cubicBezTo>
                <a:cubicBezTo>
                  <a:pt x="633" y="881"/>
                  <a:pt x="661" y="885"/>
                  <a:pt x="696" y="889"/>
                </a:cubicBezTo>
                <a:cubicBezTo>
                  <a:pt x="724" y="896"/>
                  <a:pt x="762" y="900"/>
                  <a:pt x="787" y="913"/>
                </a:cubicBezTo>
                <a:cubicBezTo>
                  <a:pt x="831" y="935"/>
                  <a:pt x="811" y="929"/>
                  <a:pt x="845" y="937"/>
                </a:cubicBezTo>
                <a:cubicBezTo>
                  <a:pt x="860" y="947"/>
                  <a:pt x="871" y="951"/>
                  <a:pt x="888" y="956"/>
                </a:cubicBezTo>
                <a:cubicBezTo>
                  <a:pt x="959" y="953"/>
                  <a:pt x="980" y="951"/>
                  <a:pt x="1041" y="937"/>
                </a:cubicBezTo>
                <a:cubicBezTo>
                  <a:pt x="1059" y="920"/>
                  <a:pt x="1088" y="909"/>
                  <a:pt x="1113" y="904"/>
                </a:cubicBezTo>
                <a:cubicBezTo>
                  <a:pt x="1137" y="888"/>
                  <a:pt x="1158" y="869"/>
                  <a:pt x="1185" y="856"/>
                </a:cubicBezTo>
                <a:cubicBezTo>
                  <a:pt x="1202" y="823"/>
                  <a:pt x="1222" y="794"/>
                  <a:pt x="1243" y="764"/>
                </a:cubicBezTo>
                <a:cubicBezTo>
                  <a:pt x="1256" y="745"/>
                  <a:pt x="1277" y="702"/>
                  <a:pt x="1277" y="702"/>
                </a:cubicBezTo>
                <a:cubicBezTo>
                  <a:pt x="1287" y="643"/>
                  <a:pt x="1273" y="705"/>
                  <a:pt x="1291" y="664"/>
                </a:cubicBezTo>
                <a:cubicBezTo>
                  <a:pt x="1300" y="642"/>
                  <a:pt x="1303" y="615"/>
                  <a:pt x="1310" y="592"/>
                </a:cubicBezTo>
                <a:cubicBezTo>
                  <a:pt x="1328" y="472"/>
                  <a:pt x="1293" y="352"/>
                  <a:pt x="1214" y="260"/>
                </a:cubicBezTo>
                <a:cubicBezTo>
                  <a:pt x="1193" y="236"/>
                  <a:pt x="1164" y="220"/>
                  <a:pt x="1142" y="198"/>
                </a:cubicBezTo>
                <a:cubicBezTo>
                  <a:pt x="1125" y="181"/>
                  <a:pt x="1115" y="164"/>
                  <a:pt x="1094" y="150"/>
                </a:cubicBezTo>
                <a:cubicBezTo>
                  <a:pt x="1087" y="130"/>
                  <a:pt x="1053" y="110"/>
                  <a:pt x="1032" y="102"/>
                </a:cubicBezTo>
                <a:cubicBezTo>
                  <a:pt x="988" y="69"/>
                  <a:pt x="937" y="49"/>
                  <a:pt x="883" y="40"/>
                </a:cubicBezTo>
                <a:cubicBezTo>
                  <a:pt x="828" y="20"/>
                  <a:pt x="737" y="27"/>
                  <a:pt x="691" y="25"/>
                </a:cubicBezTo>
                <a:cubicBezTo>
                  <a:pt x="615" y="15"/>
                  <a:pt x="526" y="0"/>
                  <a:pt x="451" y="16"/>
                </a:cubicBezTo>
                <a:close/>
              </a:path>
            </a:pathLst>
          </a:custGeom>
          <a:solidFill>
            <a:schemeClr val="accent1"/>
          </a:solidFill>
          <a:ln w="9525">
            <a:solidFill>
              <a:schemeClr val="tx1"/>
            </a:solidFill>
            <a:round/>
            <a:headEnd/>
            <a:tailEnd/>
          </a:ln>
          <a:effectLst/>
        </p:spPr>
        <p:txBody>
          <a:bodyPr/>
          <a:lstStyle/>
          <a:p>
            <a:endParaRPr lang="en-US"/>
          </a:p>
        </p:txBody>
      </p:sp>
      <p:sp>
        <p:nvSpPr>
          <p:cNvPr id="977925" name="Freeform 5"/>
          <p:cNvSpPr>
            <a:spLocks/>
          </p:cNvSpPr>
          <p:nvPr/>
        </p:nvSpPr>
        <p:spPr bwMode="auto">
          <a:xfrm>
            <a:off x="6435725" y="1212850"/>
            <a:ext cx="755650" cy="682625"/>
          </a:xfrm>
          <a:custGeom>
            <a:avLst/>
            <a:gdLst/>
            <a:ahLst/>
            <a:cxnLst>
              <a:cxn ang="0">
                <a:pos x="120" y="27"/>
              </a:cxn>
              <a:cxn ang="0">
                <a:pos x="62" y="75"/>
              </a:cxn>
              <a:cxn ang="0">
                <a:pos x="14" y="147"/>
              </a:cxn>
              <a:cxn ang="0">
                <a:pos x="0" y="204"/>
              </a:cxn>
              <a:cxn ang="0">
                <a:pos x="5" y="267"/>
              </a:cxn>
              <a:cxn ang="0">
                <a:pos x="29" y="315"/>
              </a:cxn>
              <a:cxn ang="0">
                <a:pos x="125" y="430"/>
              </a:cxn>
              <a:cxn ang="0">
                <a:pos x="178" y="420"/>
              </a:cxn>
              <a:cxn ang="0">
                <a:pos x="235" y="377"/>
              </a:cxn>
              <a:cxn ang="0">
                <a:pos x="269" y="339"/>
              </a:cxn>
              <a:cxn ang="0">
                <a:pos x="312" y="267"/>
              </a:cxn>
              <a:cxn ang="0">
                <a:pos x="437" y="224"/>
              </a:cxn>
              <a:cxn ang="0">
                <a:pos x="475" y="176"/>
              </a:cxn>
              <a:cxn ang="0">
                <a:pos x="470" y="123"/>
              </a:cxn>
              <a:cxn ang="0">
                <a:pos x="456" y="118"/>
              </a:cxn>
              <a:cxn ang="0">
                <a:pos x="389" y="70"/>
              </a:cxn>
              <a:cxn ang="0">
                <a:pos x="274" y="22"/>
              </a:cxn>
              <a:cxn ang="0">
                <a:pos x="182" y="12"/>
              </a:cxn>
              <a:cxn ang="0">
                <a:pos x="120" y="36"/>
              </a:cxn>
              <a:cxn ang="0">
                <a:pos x="120" y="27"/>
              </a:cxn>
            </a:cxnLst>
            <a:rect l="0" t="0" r="r" b="b"/>
            <a:pathLst>
              <a:path w="476" h="430">
                <a:moveTo>
                  <a:pt x="120" y="27"/>
                </a:moveTo>
                <a:cubicBezTo>
                  <a:pt x="103" y="44"/>
                  <a:pt x="83" y="61"/>
                  <a:pt x="62" y="75"/>
                </a:cubicBezTo>
                <a:cubicBezTo>
                  <a:pt x="45" y="99"/>
                  <a:pt x="28" y="121"/>
                  <a:pt x="14" y="147"/>
                </a:cubicBezTo>
                <a:cubicBezTo>
                  <a:pt x="10" y="166"/>
                  <a:pt x="4" y="185"/>
                  <a:pt x="0" y="204"/>
                </a:cubicBezTo>
                <a:cubicBezTo>
                  <a:pt x="2" y="225"/>
                  <a:pt x="1" y="246"/>
                  <a:pt x="5" y="267"/>
                </a:cubicBezTo>
                <a:cubicBezTo>
                  <a:pt x="8" y="283"/>
                  <a:pt x="21" y="301"/>
                  <a:pt x="29" y="315"/>
                </a:cubicBezTo>
                <a:cubicBezTo>
                  <a:pt x="55" y="362"/>
                  <a:pt x="76" y="404"/>
                  <a:pt x="125" y="430"/>
                </a:cubicBezTo>
                <a:cubicBezTo>
                  <a:pt x="128" y="430"/>
                  <a:pt x="168" y="427"/>
                  <a:pt x="178" y="420"/>
                </a:cubicBezTo>
                <a:cubicBezTo>
                  <a:pt x="199" y="406"/>
                  <a:pt x="211" y="386"/>
                  <a:pt x="235" y="377"/>
                </a:cubicBezTo>
                <a:cubicBezTo>
                  <a:pt x="242" y="358"/>
                  <a:pt x="252" y="349"/>
                  <a:pt x="269" y="339"/>
                </a:cubicBezTo>
                <a:cubicBezTo>
                  <a:pt x="275" y="309"/>
                  <a:pt x="280" y="278"/>
                  <a:pt x="312" y="267"/>
                </a:cubicBezTo>
                <a:cubicBezTo>
                  <a:pt x="345" y="232"/>
                  <a:pt x="391" y="228"/>
                  <a:pt x="437" y="224"/>
                </a:cubicBezTo>
                <a:cubicBezTo>
                  <a:pt x="456" y="211"/>
                  <a:pt x="465" y="197"/>
                  <a:pt x="475" y="176"/>
                </a:cubicBezTo>
                <a:cubicBezTo>
                  <a:pt x="473" y="158"/>
                  <a:pt x="476" y="140"/>
                  <a:pt x="470" y="123"/>
                </a:cubicBezTo>
                <a:cubicBezTo>
                  <a:pt x="468" y="118"/>
                  <a:pt x="460" y="121"/>
                  <a:pt x="456" y="118"/>
                </a:cubicBezTo>
                <a:cubicBezTo>
                  <a:pt x="432" y="98"/>
                  <a:pt x="422" y="79"/>
                  <a:pt x="389" y="70"/>
                </a:cubicBezTo>
                <a:cubicBezTo>
                  <a:pt x="352" y="43"/>
                  <a:pt x="318" y="31"/>
                  <a:pt x="274" y="22"/>
                </a:cubicBezTo>
                <a:cubicBezTo>
                  <a:pt x="241" y="0"/>
                  <a:pt x="231" y="9"/>
                  <a:pt x="182" y="12"/>
                </a:cubicBezTo>
                <a:cubicBezTo>
                  <a:pt x="169" y="17"/>
                  <a:pt x="132" y="40"/>
                  <a:pt x="120" y="36"/>
                </a:cubicBezTo>
                <a:cubicBezTo>
                  <a:pt x="117" y="35"/>
                  <a:pt x="120" y="30"/>
                  <a:pt x="120" y="27"/>
                </a:cubicBezTo>
                <a:close/>
              </a:path>
            </a:pathLst>
          </a:custGeom>
          <a:solidFill>
            <a:schemeClr val="bg1"/>
          </a:solidFill>
          <a:ln w="9525">
            <a:solidFill>
              <a:schemeClr val="tx1"/>
            </a:solidFill>
            <a:round/>
            <a:headEnd/>
            <a:tailEnd/>
          </a:ln>
          <a:effectLst/>
        </p:spPr>
        <p:txBody>
          <a:bodyPr/>
          <a:lstStyle/>
          <a:p>
            <a:endParaRPr lang="en-US"/>
          </a:p>
        </p:txBody>
      </p:sp>
      <p:sp>
        <p:nvSpPr>
          <p:cNvPr id="977926" name="Text Box 6"/>
          <p:cNvSpPr txBox="1">
            <a:spLocks noChangeArrowheads="1"/>
          </p:cNvSpPr>
          <p:nvPr/>
        </p:nvSpPr>
        <p:spPr bwMode="auto">
          <a:xfrm>
            <a:off x="6556375" y="1344613"/>
            <a:ext cx="336550" cy="366712"/>
          </a:xfrm>
          <a:prstGeom prst="rect">
            <a:avLst/>
          </a:prstGeom>
          <a:noFill/>
          <a:ln w="9525">
            <a:noFill/>
            <a:miter lim="800000"/>
            <a:headEnd/>
            <a:tailEnd/>
          </a:ln>
          <a:effectLst/>
        </p:spPr>
        <p:txBody>
          <a:bodyPr wrap="none">
            <a:spAutoFit/>
          </a:bodyPr>
          <a:lstStyle/>
          <a:p>
            <a:r>
              <a:rPr lang="en-US"/>
              <a:t>P</a:t>
            </a:r>
          </a:p>
        </p:txBody>
      </p:sp>
      <p:sp>
        <p:nvSpPr>
          <p:cNvPr id="977927" name="Text Box 7"/>
          <p:cNvSpPr txBox="1">
            <a:spLocks noChangeArrowheads="1"/>
          </p:cNvSpPr>
          <p:nvPr/>
        </p:nvSpPr>
        <p:spPr bwMode="auto">
          <a:xfrm>
            <a:off x="7696200" y="1871663"/>
            <a:ext cx="501650" cy="366712"/>
          </a:xfrm>
          <a:prstGeom prst="rect">
            <a:avLst/>
          </a:prstGeom>
          <a:noFill/>
          <a:ln w="9525">
            <a:noFill/>
            <a:miter lim="800000"/>
            <a:headEnd/>
            <a:tailEnd/>
          </a:ln>
          <a:effectLst/>
        </p:spPr>
        <p:txBody>
          <a:bodyPr wrap="none">
            <a:spAutoFit/>
          </a:bodyPr>
          <a:lstStyle/>
          <a:p>
            <a:r>
              <a:rPr lang="en-US"/>
              <a:t>NP</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11"/>
          </p:nvPr>
        </p:nvSpPr>
        <p:spPr>
          <a:xfrm>
            <a:off x="3124200" y="5867400"/>
            <a:ext cx="2895600" cy="457200"/>
          </a:xfrm>
        </p:spPr>
        <p:txBody>
          <a:bodyPr/>
          <a:lstStyle/>
          <a:p>
            <a:fld id="{5DD40394-C433-4E01-9C33-27794E77E747}" type="slidenum">
              <a:rPr lang="en-US"/>
              <a:pPr/>
              <a:t>11</a:t>
            </a:fld>
            <a:endParaRPr lang="en-US"/>
          </a:p>
        </p:txBody>
      </p:sp>
      <p:sp>
        <p:nvSpPr>
          <p:cNvPr id="982018" name="Rectangle 2"/>
          <p:cNvSpPr>
            <a:spLocks noGrp="1" noChangeArrowheads="1"/>
          </p:cNvSpPr>
          <p:nvPr>
            <p:ph type="title"/>
          </p:nvPr>
        </p:nvSpPr>
        <p:spPr>
          <a:xfrm>
            <a:off x="685800" y="228600"/>
            <a:ext cx="7772400" cy="1143000"/>
          </a:xfrm>
        </p:spPr>
        <p:txBody>
          <a:bodyPr/>
          <a:lstStyle/>
          <a:p>
            <a:r>
              <a:rPr lang="en-US" b="1" dirty="0"/>
              <a:t>NP-Completeness (informally)</a:t>
            </a:r>
          </a:p>
        </p:txBody>
      </p:sp>
      <p:sp>
        <p:nvSpPr>
          <p:cNvPr id="982019" name="Rectangle 3"/>
          <p:cNvSpPr>
            <a:spLocks noGrp="1" noChangeArrowheads="1"/>
          </p:cNvSpPr>
          <p:nvPr>
            <p:ph type="body" idx="1"/>
          </p:nvPr>
        </p:nvSpPr>
        <p:spPr>
          <a:xfrm>
            <a:off x="685800" y="1600200"/>
            <a:ext cx="7772400" cy="4114800"/>
          </a:xfrm>
        </p:spPr>
        <p:txBody>
          <a:bodyPr/>
          <a:lstStyle/>
          <a:p>
            <a:pPr>
              <a:lnSpc>
                <a:spcPct val="150000"/>
              </a:lnSpc>
            </a:pPr>
            <a:r>
              <a:rPr lang="en-US" b="1" dirty="0"/>
              <a:t>NP-complete </a:t>
            </a:r>
            <a:r>
              <a:rPr lang="en-US" dirty="0"/>
              <a:t>problems are  </a:t>
            </a:r>
          </a:p>
          <a:p>
            <a:pPr>
              <a:lnSpc>
                <a:spcPct val="150000"/>
              </a:lnSpc>
              <a:buFontTx/>
              <a:buNone/>
            </a:pPr>
            <a:r>
              <a:rPr lang="en-US" dirty="0"/>
              <a:t>   defined as the hardest </a:t>
            </a:r>
          </a:p>
          <a:p>
            <a:pPr>
              <a:lnSpc>
                <a:spcPct val="150000"/>
              </a:lnSpc>
              <a:buFontTx/>
              <a:buNone/>
            </a:pPr>
            <a:r>
              <a:rPr lang="en-US" dirty="0"/>
              <a:t>   problems in NP</a:t>
            </a:r>
          </a:p>
          <a:p>
            <a:pPr>
              <a:lnSpc>
                <a:spcPct val="150000"/>
              </a:lnSpc>
            </a:pPr>
            <a:r>
              <a:rPr lang="en-US" dirty="0"/>
              <a:t>Most practical problems turn out to be either P or NP-complete</a:t>
            </a:r>
            <a:r>
              <a:rPr lang="en-US" dirty="0" smtClean="0"/>
              <a:t>.</a:t>
            </a:r>
            <a:endParaRPr lang="en-US" dirty="0"/>
          </a:p>
        </p:txBody>
      </p:sp>
      <p:sp>
        <p:nvSpPr>
          <p:cNvPr id="982021" name="Freeform 5"/>
          <p:cNvSpPr>
            <a:spLocks/>
          </p:cNvSpPr>
          <p:nvPr/>
        </p:nvSpPr>
        <p:spPr bwMode="auto">
          <a:xfrm>
            <a:off x="5867400" y="2216150"/>
            <a:ext cx="2108200" cy="1517650"/>
          </a:xfrm>
          <a:custGeom>
            <a:avLst/>
            <a:gdLst/>
            <a:ahLst/>
            <a:cxnLst>
              <a:cxn ang="0">
                <a:pos x="451" y="16"/>
              </a:cxn>
              <a:cxn ang="0">
                <a:pos x="345" y="30"/>
              </a:cxn>
              <a:cxn ang="0">
                <a:pos x="288" y="44"/>
              </a:cxn>
              <a:cxn ang="0">
                <a:pos x="206" y="92"/>
              </a:cxn>
              <a:cxn ang="0">
                <a:pos x="144" y="198"/>
              </a:cxn>
              <a:cxn ang="0">
                <a:pos x="129" y="275"/>
              </a:cxn>
              <a:cxn ang="0">
                <a:pos x="86" y="323"/>
              </a:cxn>
              <a:cxn ang="0">
                <a:pos x="19" y="409"/>
              </a:cxn>
              <a:cxn ang="0">
                <a:pos x="0" y="476"/>
              </a:cxn>
              <a:cxn ang="0">
                <a:pos x="33" y="587"/>
              </a:cxn>
              <a:cxn ang="0">
                <a:pos x="86" y="630"/>
              </a:cxn>
              <a:cxn ang="0">
                <a:pos x="110" y="664"/>
              </a:cxn>
              <a:cxn ang="0">
                <a:pos x="235" y="740"/>
              </a:cxn>
              <a:cxn ang="0">
                <a:pos x="374" y="788"/>
              </a:cxn>
              <a:cxn ang="0">
                <a:pos x="432" y="808"/>
              </a:cxn>
              <a:cxn ang="0">
                <a:pos x="465" y="817"/>
              </a:cxn>
              <a:cxn ang="0">
                <a:pos x="557" y="856"/>
              </a:cxn>
              <a:cxn ang="0">
                <a:pos x="600" y="870"/>
              </a:cxn>
              <a:cxn ang="0">
                <a:pos x="696" y="889"/>
              </a:cxn>
              <a:cxn ang="0">
                <a:pos x="787" y="913"/>
              </a:cxn>
              <a:cxn ang="0">
                <a:pos x="845" y="937"/>
              </a:cxn>
              <a:cxn ang="0">
                <a:pos x="888" y="956"/>
              </a:cxn>
              <a:cxn ang="0">
                <a:pos x="1041" y="937"/>
              </a:cxn>
              <a:cxn ang="0">
                <a:pos x="1113" y="904"/>
              </a:cxn>
              <a:cxn ang="0">
                <a:pos x="1185" y="856"/>
              </a:cxn>
              <a:cxn ang="0">
                <a:pos x="1243" y="764"/>
              </a:cxn>
              <a:cxn ang="0">
                <a:pos x="1277" y="702"/>
              </a:cxn>
              <a:cxn ang="0">
                <a:pos x="1291" y="664"/>
              </a:cxn>
              <a:cxn ang="0">
                <a:pos x="1310" y="592"/>
              </a:cxn>
              <a:cxn ang="0">
                <a:pos x="1214" y="260"/>
              </a:cxn>
              <a:cxn ang="0">
                <a:pos x="1142" y="198"/>
              </a:cxn>
              <a:cxn ang="0">
                <a:pos x="1094" y="150"/>
              </a:cxn>
              <a:cxn ang="0">
                <a:pos x="1032" y="102"/>
              </a:cxn>
              <a:cxn ang="0">
                <a:pos x="883" y="40"/>
              </a:cxn>
              <a:cxn ang="0">
                <a:pos x="691" y="25"/>
              </a:cxn>
              <a:cxn ang="0">
                <a:pos x="451" y="16"/>
              </a:cxn>
            </a:cxnLst>
            <a:rect l="0" t="0" r="r" b="b"/>
            <a:pathLst>
              <a:path w="1328" h="956">
                <a:moveTo>
                  <a:pt x="451" y="16"/>
                </a:moveTo>
                <a:cubicBezTo>
                  <a:pt x="400" y="19"/>
                  <a:pt x="386" y="20"/>
                  <a:pt x="345" y="30"/>
                </a:cubicBezTo>
                <a:cubicBezTo>
                  <a:pt x="326" y="35"/>
                  <a:pt x="288" y="44"/>
                  <a:pt x="288" y="44"/>
                </a:cubicBezTo>
                <a:cubicBezTo>
                  <a:pt x="261" y="61"/>
                  <a:pt x="235" y="78"/>
                  <a:pt x="206" y="92"/>
                </a:cubicBezTo>
                <a:cubicBezTo>
                  <a:pt x="175" y="125"/>
                  <a:pt x="160" y="156"/>
                  <a:pt x="144" y="198"/>
                </a:cubicBezTo>
                <a:cubicBezTo>
                  <a:pt x="141" y="222"/>
                  <a:pt x="140" y="252"/>
                  <a:pt x="129" y="275"/>
                </a:cubicBezTo>
                <a:cubicBezTo>
                  <a:pt x="119" y="296"/>
                  <a:pt x="103" y="308"/>
                  <a:pt x="86" y="323"/>
                </a:cubicBezTo>
                <a:cubicBezTo>
                  <a:pt x="59" y="346"/>
                  <a:pt x="35" y="378"/>
                  <a:pt x="19" y="409"/>
                </a:cubicBezTo>
                <a:cubicBezTo>
                  <a:pt x="14" y="432"/>
                  <a:pt x="6" y="453"/>
                  <a:pt x="0" y="476"/>
                </a:cubicBezTo>
                <a:cubicBezTo>
                  <a:pt x="3" y="513"/>
                  <a:pt x="7" y="557"/>
                  <a:pt x="33" y="587"/>
                </a:cubicBezTo>
                <a:cubicBezTo>
                  <a:pt x="50" y="607"/>
                  <a:pt x="69" y="613"/>
                  <a:pt x="86" y="630"/>
                </a:cubicBezTo>
                <a:cubicBezTo>
                  <a:pt x="96" y="640"/>
                  <a:pt x="100" y="655"/>
                  <a:pt x="110" y="664"/>
                </a:cubicBezTo>
                <a:cubicBezTo>
                  <a:pt x="143" y="694"/>
                  <a:pt x="193" y="728"/>
                  <a:pt x="235" y="740"/>
                </a:cubicBezTo>
                <a:cubicBezTo>
                  <a:pt x="262" y="759"/>
                  <a:pt x="341" y="784"/>
                  <a:pt x="374" y="788"/>
                </a:cubicBezTo>
                <a:cubicBezTo>
                  <a:pt x="393" y="795"/>
                  <a:pt x="413" y="803"/>
                  <a:pt x="432" y="808"/>
                </a:cubicBezTo>
                <a:cubicBezTo>
                  <a:pt x="443" y="811"/>
                  <a:pt x="465" y="817"/>
                  <a:pt x="465" y="817"/>
                </a:cubicBezTo>
                <a:cubicBezTo>
                  <a:pt x="487" y="832"/>
                  <a:pt x="531" y="850"/>
                  <a:pt x="557" y="856"/>
                </a:cubicBezTo>
                <a:cubicBezTo>
                  <a:pt x="575" y="867"/>
                  <a:pt x="579" y="877"/>
                  <a:pt x="600" y="870"/>
                </a:cubicBezTo>
                <a:cubicBezTo>
                  <a:pt x="633" y="881"/>
                  <a:pt x="661" y="885"/>
                  <a:pt x="696" y="889"/>
                </a:cubicBezTo>
                <a:cubicBezTo>
                  <a:pt x="724" y="896"/>
                  <a:pt x="762" y="900"/>
                  <a:pt x="787" y="913"/>
                </a:cubicBezTo>
                <a:cubicBezTo>
                  <a:pt x="831" y="935"/>
                  <a:pt x="811" y="929"/>
                  <a:pt x="845" y="937"/>
                </a:cubicBezTo>
                <a:cubicBezTo>
                  <a:pt x="860" y="947"/>
                  <a:pt x="871" y="951"/>
                  <a:pt x="888" y="956"/>
                </a:cubicBezTo>
                <a:cubicBezTo>
                  <a:pt x="959" y="953"/>
                  <a:pt x="980" y="951"/>
                  <a:pt x="1041" y="937"/>
                </a:cubicBezTo>
                <a:cubicBezTo>
                  <a:pt x="1059" y="920"/>
                  <a:pt x="1088" y="909"/>
                  <a:pt x="1113" y="904"/>
                </a:cubicBezTo>
                <a:cubicBezTo>
                  <a:pt x="1137" y="888"/>
                  <a:pt x="1158" y="869"/>
                  <a:pt x="1185" y="856"/>
                </a:cubicBezTo>
                <a:cubicBezTo>
                  <a:pt x="1202" y="823"/>
                  <a:pt x="1222" y="794"/>
                  <a:pt x="1243" y="764"/>
                </a:cubicBezTo>
                <a:cubicBezTo>
                  <a:pt x="1256" y="745"/>
                  <a:pt x="1277" y="702"/>
                  <a:pt x="1277" y="702"/>
                </a:cubicBezTo>
                <a:cubicBezTo>
                  <a:pt x="1287" y="643"/>
                  <a:pt x="1273" y="705"/>
                  <a:pt x="1291" y="664"/>
                </a:cubicBezTo>
                <a:cubicBezTo>
                  <a:pt x="1300" y="642"/>
                  <a:pt x="1303" y="615"/>
                  <a:pt x="1310" y="592"/>
                </a:cubicBezTo>
                <a:cubicBezTo>
                  <a:pt x="1328" y="472"/>
                  <a:pt x="1293" y="352"/>
                  <a:pt x="1214" y="260"/>
                </a:cubicBezTo>
                <a:cubicBezTo>
                  <a:pt x="1193" y="236"/>
                  <a:pt x="1164" y="220"/>
                  <a:pt x="1142" y="198"/>
                </a:cubicBezTo>
                <a:cubicBezTo>
                  <a:pt x="1125" y="181"/>
                  <a:pt x="1115" y="164"/>
                  <a:pt x="1094" y="150"/>
                </a:cubicBezTo>
                <a:cubicBezTo>
                  <a:pt x="1087" y="130"/>
                  <a:pt x="1053" y="110"/>
                  <a:pt x="1032" y="102"/>
                </a:cubicBezTo>
                <a:cubicBezTo>
                  <a:pt x="988" y="69"/>
                  <a:pt x="937" y="49"/>
                  <a:pt x="883" y="40"/>
                </a:cubicBezTo>
                <a:cubicBezTo>
                  <a:pt x="828" y="20"/>
                  <a:pt x="737" y="27"/>
                  <a:pt x="691" y="25"/>
                </a:cubicBezTo>
                <a:cubicBezTo>
                  <a:pt x="615" y="15"/>
                  <a:pt x="526" y="0"/>
                  <a:pt x="451" y="16"/>
                </a:cubicBezTo>
                <a:close/>
              </a:path>
            </a:pathLst>
          </a:custGeom>
          <a:solidFill>
            <a:schemeClr val="accent1"/>
          </a:solidFill>
          <a:ln w="9525">
            <a:solidFill>
              <a:schemeClr val="tx1"/>
            </a:solidFill>
            <a:round/>
            <a:headEnd/>
            <a:tailEnd/>
          </a:ln>
          <a:effectLst/>
        </p:spPr>
        <p:txBody>
          <a:bodyPr/>
          <a:lstStyle/>
          <a:p>
            <a:endParaRPr lang="en-US"/>
          </a:p>
        </p:txBody>
      </p:sp>
      <p:sp>
        <p:nvSpPr>
          <p:cNvPr id="982022" name="Freeform 6"/>
          <p:cNvSpPr>
            <a:spLocks/>
          </p:cNvSpPr>
          <p:nvPr/>
        </p:nvSpPr>
        <p:spPr bwMode="auto">
          <a:xfrm>
            <a:off x="6181725" y="2300287"/>
            <a:ext cx="755650" cy="682625"/>
          </a:xfrm>
          <a:custGeom>
            <a:avLst/>
            <a:gdLst/>
            <a:ahLst/>
            <a:cxnLst>
              <a:cxn ang="0">
                <a:pos x="120" y="27"/>
              </a:cxn>
              <a:cxn ang="0">
                <a:pos x="62" y="75"/>
              </a:cxn>
              <a:cxn ang="0">
                <a:pos x="14" y="147"/>
              </a:cxn>
              <a:cxn ang="0">
                <a:pos x="0" y="204"/>
              </a:cxn>
              <a:cxn ang="0">
                <a:pos x="5" y="267"/>
              </a:cxn>
              <a:cxn ang="0">
                <a:pos x="29" y="315"/>
              </a:cxn>
              <a:cxn ang="0">
                <a:pos x="125" y="430"/>
              </a:cxn>
              <a:cxn ang="0">
                <a:pos x="178" y="420"/>
              </a:cxn>
              <a:cxn ang="0">
                <a:pos x="235" y="377"/>
              </a:cxn>
              <a:cxn ang="0">
                <a:pos x="269" y="339"/>
              </a:cxn>
              <a:cxn ang="0">
                <a:pos x="312" y="267"/>
              </a:cxn>
              <a:cxn ang="0">
                <a:pos x="437" y="224"/>
              </a:cxn>
              <a:cxn ang="0">
                <a:pos x="475" y="176"/>
              </a:cxn>
              <a:cxn ang="0">
                <a:pos x="470" y="123"/>
              </a:cxn>
              <a:cxn ang="0">
                <a:pos x="456" y="118"/>
              </a:cxn>
              <a:cxn ang="0">
                <a:pos x="389" y="70"/>
              </a:cxn>
              <a:cxn ang="0">
                <a:pos x="274" y="22"/>
              </a:cxn>
              <a:cxn ang="0">
                <a:pos x="182" y="12"/>
              </a:cxn>
              <a:cxn ang="0">
                <a:pos x="120" y="36"/>
              </a:cxn>
              <a:cxn ang="0">
                <a:pos x="120" y="27"/>
              </a:cxn>
            </a:cxnLst>
            <a:rect l="0" t="0" r="r" b="b"/>
            <a:pathLst>
              <a:path w="476" h="430">
                <a:moveTo>
                  <a:pt x="120" y="27"/>
                </a:moveTo>
                <a:cubicBezTo>
                  <a:pt x="103" y="44"/>
                  <a:pt x="83" y="61"/>
                  <a:pt x="62" y="75"/>
                </a:cubicBezTo>
                <a:cubicBezTo>
                  <a:pt x="45" y="99"/>
                  <a:pt x="28" y="121"/>
                  <a:pt x="14" y="147"/>
                </a:cubicBezTo>
                <a:cubicBezTo>
                  <a:pt x="10" y="166"/>
                  <a:pt x="4" y="185"/>
                  <a:pt x="0" y="204"/>
                </a:cubicBezTo>
                <a:cubicBezTo>
                  <a:pt x="2" y="225"/>
                  <a:pt x="1" y="246"/>
                  <a:pt x="5" y="267"/>
                </a:cubicBezTo>
                <a:cubicBezTo>
                  <a:pt x="8" y="283"/>
                  <a:pt x="21" y="301"/>
                  <a:pt x="29" y="315"/>
                </a:cubicBezTo>
                <a:cubicBezTo>
                  <a:pt x="55" y="362"/>
                  <a:pt x="76" y="404"/>
                  <a:pt x="125" y="430"/>
                </a:cubicBezTo>
                <a:cubicBezTo>
                  <a:pt x="128" y="430"/>
                  <a:pt x="168" y="427"/>
                  <a:pt x="178" y="420"/>
                </a:cubicBezTo>
                <a:cubicBezTo>
                  <a:pt x="199" y="406"/>
                  <a:pt x="211" y="386"/>
                  <a:pt x="235" y="377"/>
                </a:cubicBezTo>
                <a:cubicBezTo>
                  <a:pt x="242" y="358"/>
                  <a:pt x="252" y="349"/>
                  <a:pt x="269" y="339"/>
                </a:cubicBezTo>
                <a:cubicBezTo>
                  <a:pt x="275" y="309"/>
                  <a:pt x="280" y="278"/>
                  <a:pt x="312" y="267"/>
                </a:cubicBezTo>
                <a:cubicBezTo>
                  <a:pt x="345" y="232"/>
                  <a:pt x="391" y="228"/>
                  <a:pt x="437" y="224"/>
                </a:cubicBezTo>
                <a:cubicBezTo>
                  <a:pt x="456" y="211"/>
                  <a:pt x="465" y="197"/>
                  <a:pt x="475" y="176"/>
                </a:cubicBezTo>
                <a:cubicBezTo>
                  <a:pt x="473" y="158"/>
                  <a:pt x="476" y="140"/>
                  <a:pt x="470" y="123"/>
                </a:cubicBezTo>
                <a:cubicBezTo>
                  <a:pt x="468" y="118"/>
                  <a:pt x="460" y="121"/>
                  <a:pt x="456" y="118"/>
                </a:cubicBezTo>
                <a:cubicBezTo>
                  <a:pt x="432" y="98"/>
                  <a:pt x="422" y="79"/>
                  <a:pt x="389" y="70"/>
                </a:cubicBezTo>
                <a:cubicBezTo>
                  <a:pt x="352" y="43"/>
                  <a:pt x="318" y="31"/>
                  <a:pt x="274" y="22"/>
                </a:cubicBezTo>
                <a:cubicBezTo>
                  <a:pt x="241" y="0"/>
                  <a:pt x="231" y="9"/>
                  <a:pt x="182" y="12"/>
                </a:cubicBezTo>
                <a:cubicBezTo>
                  <a:pt x="169" y="17"/>
                  <a:pt x="132" y="40"/>
                  <a:pt x="120" y="36"/>
                </a:cubicBezTo>
                <a:cubicBezTo>
                  <a:pt x="117" y="35"/>
                  <a:pt x="120" y="30"/>
                  <a:pt x="120" y="27"/>
                </a:cubicBezTo>
                <a:close/>
              </a:path>
            </a:pathLst>
          </a:custGeom>
          <a:solidFill>
            <a:schemeClr val="bg1"/>
          </a:solidFill>
          <a:ln w="9525">
            <a:solidFill>
              <a:schemeClr val="tx1"/>
            </a:solidFill>
            <a:round/>
            <a:headEnd/>
            <a:tailEnd/>
          </a:ln>
          <a:effectLst/>
        </p:spPr>
        <p:txBody>
          <a:bodyPr/>
          <a:lstStyle/>
          <a:p>
            <a:endParaRPr lang="en-US"/>
          </a:p>
        </p:txBody>
      </p:sp>
      <p:sp>
        <p:nvSpPr>
          <p:cNvPr id="982023" name="Text Box 7"/>
          <p:cNvSpPr txBox="1">
            <a:spLocks noChangeArrowheads="1"/>
          </p:cNvSpPr>
          <p:nvPr/>
        </p:nvSpPr>
        <p:spPr bwMode="auto">
          <a:xfrm>
            <a:off x="6302375" y="2432050"/>
            <a:ext cx="336550" cy="366712"/>
          </a:xfrm>
          <a:prstGeom prst="rect">
            <a:avLst/>
          </a:prstGeom>
          <a:noFill/>
          <a:ln w="9525">
            <a:noFill/>
            <a:miter lim="800000"/>
            <a:headEnd/>
            <a:tailEnd/>
          </a:ln>
          <a:effectLst/>
        </p:spPr>
        <p:txBody>
          <a:bodyPr wrap="none">
            <a:spAutoFit/>
          </a:bodyPr>
          <a:lstStyle/>
          <a:p>
            <a:r>
              <a:rPr lang="en-US"/>
              <a:t>P</a:t>
            </a:r>
          </a:p>
        </p:txBody>
      </p:sp>
      <p:sp>
        <p:nvSpPr>
          <p:cNvPr id="982024" name="Text Box 8"/>
          <p:cNvSpPr txBox="1">
            <a:spLocks noChangeArrowheads="1"/>
          </p:cNvSpPr>
          <p:nvPr/>
        </p:nvSpPr>
        <p:spPr bwMode="auto">
          <a:xfrm>
            <a:off x="6711950" y="3214687"/>
            <a:ext cx="501650" cy="366713"/>
          </a:xfrm>
          <a:prstGeom prst="rect">
            <a:avLst/>
          </a:prstGeom>
          <a:noFill/>
          <a:ln w="9525">
            <a:noFill/>
            <a:miter lim="800000"/>
            <a:headEnd/>
            <a:tailEnd/>
          </a:ln>
          <a:effectLst/>
        </p:spPr>
        <p:txBody>
          <a:bodyPr wrap="none">
            <a:spAutoFit/>
          </a:bodyPr>
          <a:lstStyle/>
          <a:p>
            <a:r>
              <a:rPr lang="en-US"/>
              <a:t>NP</a:t>
            </a:r>
          </a:p>
        </p:txBody>
      </p:sp>
      <p:sp>
        <p:nvSpPr>
          <p:cNvPr id="982025" name="Oval 9"/>
          <p:cNvSpPr>
            <a:spLocks noChangeArrowheads="1"/>
          </p:cNvSpPr>
          <p:nvPr/>
        </p:nvSpPr>
        <p:spPr bwMode="auto">
          <a:xfrm>
            <a:off x="7192963" y="2840037"/>
            <a:ext cx="573087" cy="373063"/>
          </a:xfrm>
          <a:prstGeom prst="ellipse">
            <a:avLst/>
          </a:prstGeom>
          <a:solidFill>
            <a:srgbClr val="C0C0C0"/>
          </a:solidFill>
          <a:ln w="9525">
            <a:solidFill>
              <a:schemeClr val="tx1"/>
            </a:solidFill>
            <a:round/>
            <a:headEnd/>
            <a:tailEnd/>
          </a:ln>
          <a:effectLst/>
        </p:spPr>
        <p:txBody>
          <a:bodyPr wrap="none" anchor="ctr"/>
          <a:lstStyle/>
          <a:p>
            <a:endParaRPr lang="en-US"/>
          </a:p>
        </p:txBody>
      </p:sp>
      <p:sp>
        <p:nvSpPr>
          <p:cNvPr id="982026" name="Text Box 10"/>
          <p:cNvSpPr txBox="1">
            <a:spLocks noChangeArrowheads="1"/>
          </p:cNvSpPr>
          <p:nvPr/>
        </p:nvSpPr>
        <p:spPr bwMode="auto">
          <a:xfrm>
            <a:off x="7231063" y="2495550"/>
            <a:ext cx="1504950" cy="366712"/>
          </a:xfrm>
          <a:prstGeom prst="rect">
            <a:avLst/>
          </a:prstGeom>
          <a:noFill/>
          <a:ln w="9525">
            <a:noFill/>
            <a:miter lim="800000"/>
            <a:headEnd/>
            <a:tailEnd/>
          </a:ln>
          <a:effectLst/>
        </p:spPr>
        <p:txBody>
          <a:bodyPr wrap="none">
            <a:spAutoFit/>
          </a:bodyPr>
          <a:lstStyle/>
          <a:p>
            <a:r>
              <a:rPr lang="en-US"/>
              <a:t>NP-complete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p>
            <a:fld id="{3C49D088-2AE5-498B-9D98-19CC96077808}" type="slidenum">
              <a:rPr lang="en-US"/>
              <a:pPr/>
              <a:t>12</a:t>
            </a:fld>
            <a:endParaRPr lang="en-US"/>
          </a:p>
        </p:txBody>
      </p:sp>
      <p:sp>
        <p:nvSpPr>
          <p:cNvPr id="5123" name="Rectangle 2"/>
          <p:cNvSpPr>
            <a:spLocks noGrp="1" noChangeArrowheads="1"/>
          </p:cNvSpPr>
          <p:nvPr>
            <p:ph type="title"/>
          </p:nvPr>
        </p:nvSpPr>
        <p:spPr/>
        <p:txBody>
          <a:bodyPr/>
          <a:lstStyle/>
          <a:p>
            <a:pPr eaLnBrk="1" hangingPunct="1"/>
            <a:r>
              <a:rPr lang="en-US" b="1" dirty="0" smtClean="0"/>
              <a:t>Relation among P, NP, NPC</a:t>
            </a:r>
          </a:p>
        </p:txBody>
      </p:sp>
      <p:sp>
        <p:nvSpPr>
          <p:cNvPr id="5124" name="Rectangle 3"/>
          <p:cNvSpPr>
            <a:spLocks noGrp="1" noChangeArrowheads="1"/>
          </p:cNvSpPr>
          <p:nvPr>
            <p:ph type="body" idx="1"/>
          </p:nvPr>
        </p:nvSpPr>
        <p:spPr>
          <a:xfrm>
            <a:off x="533400" y="1828800"/>
            <a:ext cx="8229600" cy="4191000"/>
          </a:xfrm>
        </p:spPr>
        <p:txBody>
          <a:bodyPr/>
          <a:lstStyle/>
          <a:p>
            <a:pPr eaLnBrk="1" hangingPunct="1"/>
            <a:r>
              <a:rPr lang="en-US" dirty="0" smtClean="0"/>
              <a:t>P </a:t>
            </a:r>
            <a:r>
              <a:rPr lang="en-US" dirty="0" smtClean="0">
                <a:sym typeface="Symbol" pitchFamily="18" charset="2"/>
              </a:rPr>
              <a:t> NP  (Sure) </a:t>
            </a:r>
          </a:p>
          <a:p>
            <a:pPr eaLnBrk="1" hangingPunct="1"/>
            <a:r>
              <a:rPr lang="en-US" dirty="0" smtClean="0">
                <a:sym typeface="Symbol" pitchFamily="18" charset="2"/>
              </a:rPr>
              <a:t>NPC  NP (sure)</a:t>
            </a:r>
          </a:p>
          <a:p>
            <a:pPr eaLnBrk="1" hangingPunct="1"/>
            <a:r>
              <a:rPr lang="en-US" dirty="0" smtClean="0">
                <a:sym typeface="Symbol" pitchFamily="18" charset="2"/>
              </a:rPr>
              <a:t>P  NP: one of the deepest, most perplexing open research problems in (theoretical) computer science since 1971.</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p>
            <a:fld id="{F21EE1CB-D8D8-428A-8886-EA8D7CB1D24A}" type="slidenum">
              <a:rPr lang="en-US"/>
              <a:pPr/>
              <a:t>13</a:t>
            </a:fld>
            <a:endParaRPr lang="en-US"/>
          </a:p>
        </p:txBody>
      </p:sp>
      <p:sp>
        <p:nvSpPr>
          <p:cNvPr id="6147" name="Rectangle 2"/>
          <p:cNvSpPr>
            <a:spLocks noGrp="1" noChangeArrowheads="1"/>
          </p:cNvSpPr>
          <p:nvPr>
            <p:ph type="title"/>
          </p:nvPr>
        </p:nvSpPr>
        <p:spPr/>
        <p:txBody>
          <a:bodyPr/>
          <a:lstStyle/>
          <a:p>
            <a:pPr eaLnBrk="1" hangingPunct="1"/>
            <a:r>
              <a:rPr lang="en-US" b="1" dirty="0" smtClean="0"/>
              <a:t>Arguments about P, NP, NPC</a:t>
            </a:r>
          </a:p>
        </p:txBody>
      </p:sp>
      <p:sp>
        <p:nvSpPr>
          <p:cNvPr id="6148" name="Rectangle 3"/>
          <p:cNvSpPr>
            <a:spLocks noGrp="1" noChangeArrowheads="1"/>
          </p:cNvSpPr>
          <p:nvPr>
            <p:ph type="body" idx="1"/>
          </p:nvPr>
        </p:nvSpPr>
        <p:spPr/>
        <p:txBody>
          <a:bodyPr/>
          <a:lstStyle/>
          <a:p>
            <a:pPr eaLnBrk="1" hangingPunct="1">
              <a:lnSpc>
                <a:spcPct val="90000"/>
              </a:lnSpc>
            </a:pPr>
            <a:r>
              <a:rPr lang="en-US" smtClean="0"/>
              <a:t>No poly algorithm found for any NPC problem (even so many NPC problems)</a:t>
            </a:r>
          </a:p>
          <a:p>
            <a:pPr eaLnBrk="1" hangingPunct="1">
              <a:lnSpc>
                <a:spcPct val="90000"/>
              </a:lnSpc>
            </a:pPr>
            <a:r>
              <a:rPr lang="en-US" smtClean="0"/>
              <a:t>No proof that a poly algorithm cannot exist for any of NPC problems, (even having tried so long so hard).</a:t>
            </a:r>
          </a:p>
          <a:p>
            <a:pPr eaLnBrk="1" hangingPunct="1">
              <a:lnSpc>
                <a:spcPct val="90000"/>
              </a:lnSpc>
            </a:pPr>
            <a:r>
              <a:rPr lang="en-US" smtClean="0"/>
              <a:t> Most theoretical computer scientists believe that NPC is intractable (i.e., hard, and P </a:t>
            </a:r>
            <a:r>
              <a:rPr lang="en-US" smtClean="0">
                <a:sym typeface="Symbol" pitchFamily="18" charset="2"/>
              </a:rPr>
              <a:t></a:t>
            </a:r>
            <a:r>
              <a:rPr lang="en-US" smtClean="0"/>
              <a:t> NP).</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2"/>
          </p:nvPr>
        </p:nvSpPr>
        <p:spPr>
          <a:noFill/>
        </p:spPr>
        <p:txBody>
          <a:bodyPr/>
          <a:lstStyle/>
          <a:p>
            <a:fld id="{18664ECF-9DCE-4D2C-85FE-E48358BAECE6}" type="slidenum">
              <a:rPr lang="en-US"/>
              <a:pPr/>
              <a:t>14</a:t>
            </a:fld>
            <a:endParaRPr lang="en-US"/>
          </a:p>
        </p:txBody>
      </p:sp>
      <p:sp>
        <p:nvSpPr>
          <p:cNvPr id="7171" name="Text Box 2"/>
          <p:cNvSpPr txBox="1">
            <a:spLocks noChangeArrowheads="1"/>
          </p:cNvSpPr>
          <p:nvPr/>
        </p:nvSpPr>
        <p:spPr bwMode="auto">
          <a:xfrm>
            <a:off x="914400" y="685800"/>
            <a:ext cx="7433702" cy="461665"/>
          </a:xfrm>
          <a:prstGeom prst="rect">
            <a:avLst/>
          </a:prstGeom>
          <a:noFill/>
          <a:ln w="9525">
            <a:noFill/>
            <a:miter lim="800000"/>
            <a:headEnd/>
            <a:tailEnd/>
          </a:ln>
        </p:spPr>
        <p:txBody>
          <a:bodyPr wrap="none">
            <a:spAutoFit/>
          </a:bodyPr>
          <a:lstStyle/>
          <a:p>
            <a:r>
              <a:rPr lang="en-US" b="1" dirty="0"/>
              <a:t>View of Theoretical Computer Scientists on P, NP, NPC</a:t>
            </a:r>
          </a:p>
        </p:txBody>
      </p:sp>
      <p:sp>
        <p:nvSpPr>
          <p:cNvPr id="7172" name="Oval 3"/>
          <p:cNvSpPr>
            <a:spLocks noChangeArrowheads="1"/>
          </p:cNvSpPr>
          <p:nvPr/>
        </p:nvSpPr>
        <p:spPr bwMode="auto">
          <a:xfrm>
            <a:off x="1905000" y="2286000"/>
            <a:ext cx="4343400" cy="2133600"/>
          </a:xfrm>
          <a:prstGeom prst="ellipse">
            <a:avLst/>
          </a:prstGeom>
          <a:solidFill>
            <a:srgbClr val="DDDDDD"/>
          </a:solidFill>
          <a:ln w="9525">
            <a:solidFill>
              <a:schemeClr val="tx1"/>
            </a:solidFill>
            <a:round/>
            <a:headEnd/>
            <a:tailEnd/>
          </a:ln>
        </p:spPr>
        <p:txBody>
          <a:bodyPr wrap="none" anchor="ctr"/>
          <a:lstStyle/>
          <a:p>
            <a:pPr algn="ctr"/>
            <a:endParaRPr lang="en-US"/>
          </a:p>
        </p:txBody>
      </p:sp>
      <p:sp>
        <p:nvSpPr>
          <p:cNvPr id="7173" name="Oval 4"/>
          <p:cNvSpPr>
            <a:spLocks noChangeArrowheads="1"/>
          </p:cNvSpPr>
          <p:nvPr/>
        </p:nvSpPr>
        <p:spPr bwMode="auto">
          <a:xfrm>
            <a:off x="4114800" y="2819400"/>
            <a:ext cx="1066800" cy="609600"/>
          </a:xfrm>
          <a:prstGeom prst="ellipse">
            <a:avLst/>
          </a:prstGeom>
          <a:solidFill>
            <a:srgbClr val="B2B2B2"/>
          </a:solidFill>
          <a:ln w="9525">
            <a:solidFill>
              <a:schemeClr val="tx1"/>
            </a:solidFill>
            <a:round/>
            <a:headEnd/>
            <a:tailEnd/>
          </a:ln>
        </p:spPr>
        <p:txBody>
          <a:bodyPr wrap="none" anchor="ctr"/>
          <a:lstStyle/>
          <a:p>
            <a:pPr algn="ctr"/>
            <a:r>
              <a:rPr lang="en-US"/>
              <a:t>NPC</a:t>
            </a:r>
          </a:p>
        </p:txBody>
      </p:sp>
      <p:sp>
        <p:nvSpPr>
          <p:cNvPr id="7174" name="Oval 5"/>
          <p:cNvSpPr>
            <a:spLocks noChangeArrowheads="1"/>
          </p:cNvSpPr>
          <p:nvPr/>
        </p:nvSpPr>
        <p:spPr bwMode="auto">
          <a:xfrm>
            <a:off x="3048000" y="3657600"/>
            <a:ext cx="762000" cy="533400"/>
          </a:xfrm>
          <a:prstGeom prst="ellipse">
            <a:avLst/>
          </a:prstGeom>
          <a:solidFill>
            <a:srgbClr val="B2B2B2"/>
          </a:solidFill>
          <a:ln w="9525">
            <a:solidFill>
              <a:schemeClr val="tx1"/>
            </a:solidFill>
            <a:round/>
            <a:headEnd/>
            <a:tailEnd/>
          </a:ln>
        </p:spPr>
        <p:txBody>
          <a:bodyPr wrap="none" anchor="ctr"/>
          <a:lstStyle/>
          <a:p>
            <a:endParaRPr lang="en-US"/>
          </a:p>
        </p:txBody>
      </p:sp>
      <p:sp>
        <p:nvSpPr>
          <p:cNvPr id="7175" name="Text Box 6"/>
          <p:cNvSpPr txBox="1">
            <a:spLocks noChangeArrowheads="1"/>
          </p:cNvSpPr>
          <p:nvPr/>
        </p:nvSpPr>
        <p:spPr bwMode="auto">
          <a:xfrm>
            <a:off x="3276600" y="3657600"/>
            <a:ext cx="354013" cy="457200"/>
          </a:xfrm>
          <a:prstGeom prst="rect">
            <a:avLst/>
          </a:prstGeom>
          <a:noFill/>
          <a:ln w="9525">
            <a:noFill/>
            <a:miter lim="800000"/>
            <a:headEnd/>
            <a:tailEnd/>
          </a:ln>
        </p:spPr>
        <p:txBody>
          <a:bodyPr>
            <a:spAutoFit/>
          </a:bodyPr>
          <a:lstStyle/>
          <a:p>
            <a:r>
              <a:rPr lang="en-US"/>
              <a:t>P</a:t>
            </a:r>
          </a:p>
        </p:txBody>
      </p:sp>
      <p:sp>
        <p:nvSpPr>
          <p:cNvPr id="7176" name="Text Box 7"/>
          <p:cNvSpPr txBox="1">
            <a:spLocks noChangeArrowheads="1"/>
          </p:cNvSpPr>
          <p:nvPr/>
        </p:nvSpPr>
        <p:spPr bwMode="auto">
          <a:xfrm>
            <a:off x="2819400" y="2895600"/>
            <a:ext cx="574675" cy="457200"/>
          </a:xfrm>
          <a:prstGeom prst="rect">
            <a:avLst/>
          </a:prstGeom>
          <a:noFill/>
          <a:ln w="9525">
            <a:noFill/>
            <a:miter lim="800000"/>
            <a:headEnd/>
            <a:tailEnd/>
          </a:ln>
        </p:spPr>
        <p:txBody>
          <a:bodyPr wrap="none">
            <a:spAutoFit/>
          </a:bodyPr>
          <a:lstStyle/>
          <a:p>
            <a:r>
              <a:rPr lang="en-US"/>
              <a:t>NP</a:t>
            </a:r>
          </a:p>
        </p:txBody>
      </p:sp>
      <p:sp>
        <p:nvSpPr>
          <p:cNvPr id="7177" name="Text Box 8"/>
          <p:cNvSpPr txBox="1">
            <a:spLocks noChangeArrowheads="1"/>
          </p:cNvSpPr>
          <p:nvPr/>
        </p:nvSpPr>
        <p:spPr bwMode="auto">
          <a:xfrm>
            <a:off x="2057400" y="5105400"/>
            <a:ext cx="4497388" cy="457200"/>
          </a:xfrm>
          <a:prstGeom prst="rect">
            <a:avLst/>
          </a:prstGeom>
          <a:noFill/>
          <a:ln w="9525">
            <a:noFill/>
            <a:miter lim="800000"/>
            <a:headEnd/>
            <a:tailEnd/>
          </a:ln>
        </p:spPr>
        <p:txBody>
          <a:bodyPr wrap="none">
            <a:spAutoFit/>
          </a:bodyPr>
          <a:lstStyle/>
          <a:p>
            <a:r>
              <a:rPr lang="en-US"/>
              <a:t>P </a:t>
            </a:r>
            <a:r>
              <a:rPr lang="en-US">
                <a:sym typeface="Symbol" pitchFamily="18" charset="2"/>
              </a:rPr>
              <a:t> NP, NPC  NP, P  NPC = </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p>
            <a:fld id="{6E5006D7-B274-49D8-B6BA-D3AB3063F12D}" type="slidenum">
              <a:rPr lang="en-US"/>
              <a:pPr/>
              <a:t>15</a:t>
            </a:fld>
            <a:endParaRPr lang="en-US"/>
          </a:p>
        </p:txBody>
      </p:sp>
      <p:sp>
        <p:nvSpPr>
          <p:cNvPr id="11267" name="Rectangle 2"/>
          <p:cNvSpPr>
            <a:spLocks noGrp="1" noChangeArrowheads="1"/>
          </p:cNvSpPr>
          <p:nvPr>
            <p:ph type="title"/>
          </p:nvPr>
        </p:nvSpPr>
        <p:spPr/>
        <p:txBody>
          <a:bodyPr/>
          <a:lstStyle/>
          <a:p>
            <a:pPr eaLnBrk="1" hangingPunct="1"/>
            <a:r>
              <a:rPr lang="en-US" sz="3200" b="1" dirty="0" smtClean="0"/>
              <a:t>(Poly) reduction between decision problems</a:t>
            </a:r>
          </a:p>
        </p:txBody>
      </p:sp>
      <p:sp>
        <p:nvSpPr>
          <p:cNvPr id="11268" name="Rectangle 3"/>
          <p:cNvSpPr>
            <a:spLocks noGrp="1" noChangeArrowheads="1"/>
          </p:cNvSpPr>
          <p:nvPr>
            <p:ph type="body" idx="1"/>
          </p:nvPr>
        </p:nvSpPr>
        <p:spPr/>
        <p:txBody>
          <a:bodyPr/>
          <a:lstStyle/>
          <a:p>
            <a:pPr eaLnBrk="1" hangingPunct="1">
              <a:lnSpc>
                <a:spcPct val="90000"/>
              </a:lnSpc>
            </a:pPr>
            <a:r>
              <a:rPr lang="en-US" dirty="0" smtClean="0"/>
              <a:t>Instance </a:t>
            </a:r>
            <a:r>
              <a:rPr lang="en-US" dirty="0" smtClean="0">
                <a:sym typeface="Symbol" pitchFamily="18" charset="2"/>
              </a:rPr>
              <a:t> of decision problem A and instance  of decision problem B</a:t>
            </a:r>
          </a:p>
          <a:p>
            <a:pPr eaLnBrk="1" hangingPunct="1">
              <a:lnSpc>
                <a:spcPct val="90000"/>
              </a:lnSpc>
            </a:pPr>
            <a:r>
              <a:rPr lang="en-US" dirty="0" smtClean="0">
                <a:sym typeface="Symbol" pitchFamily="18" charset="2"/>
              </a:rPr>
              <a:t>A reduction from A to B is a transformation with the following properties:</a:t>
            </a:r>
          </a:p>
          <a:p>
            <a:pPr lvl="1" eaLnBrk="1" hangingPunct="1">
              <a:lnSpc>
                <a:spcPct val="90000"/>
              </a:lnSpc>
            </a:pPr>
            <a:r>
              <a:rPr lang="en-US" dirty="0" smtClean="0"/>
              <a:t>The transformation takes poly time</a:t>
            </a:r>
          </a:p>
          <a:p>
            <a:pPr lvl="1" eaLnBrk="1" hangingPunct="1">
              <a:lnSpc>
                <a:spcPct val="90000"/>
              </a:lnSpc>
            </a:pPr>
            <a:r>
              <a:rPr lang="en-US" dirty="0" smtClean="0"/>
              <a:t>The answer is the same (the answer for </a:t>
            </a:r>
            <a:r>
              <a:rPr lang="en-US" dirty="0" smtClean="0">
                <a:sym typeface="Symbol" pitchFamily="18" charset="2"/>
              </a:rPr>
              <a:t> is YES if and only if the answer for  is YES).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p>
            <a:fld id="{735C9683-98D6-4E33-A3DE-31BB37C2FF40}" type="slidenum">
              <a:rPr lang="en-US"/>
              <a:pPr/>
              <a:t>16</a:t>
            </a:fld>
            <a:endParaRPr lang="en-US"/>
          </a:p>
        </p:txBody>
      </p:sp>
      <p:sp>
        <p:nvSpPr>
          <p:cNvPr id="12291" name="Rectangle 2"/>
          <p:cNvSpPr>
            <a:spLocks noGrp="1" noChangeArrowheads="1"/>
          </p:cNvSpPr>
          <p:nvPr>
            <p:ph type="title"/>
          </p:nvPr>
        </p:nvSpPr>
        <p:spPr>
          <a:xfrm>
            <a:off x="685800" y="304800"/>
            <a:ext cx="7772400" cy="1143000"/>
          </a:xfrm>
        </p:spPr>
        <p:txBody>
          <a:bodyPr/>
          <a:lstStyle/>
          <a:p>
            <a:pPr eaLnBrk="1" hangingPunct="1"/>
            <a:r>
              <a:rPr lang="en-US" b="1" dirty="0" smtClean="0"/>
              <a:t>Implication of (poly) reduction</a:t>
            </a:r>
          </a:p>
        </p:txBody>
      </p:sp>
      <p:sp>
        <p:nvSpPr>
          <p:cNvPr id="12292" name="Rectangle 4"/>
          <p:cNvSpPr>
            <a:spLocks noChangeArrowheads="1"/>
          </p:cNvSpPr>
          <p:nvPr/>
        </p:nvSpPr>
        <p:spPr bwMode="auto">
          <a:xfrm>
            <a:off x="1447800" y="1752600"/>
            <a:ext cx="6324600" cy="990600"/>
          </a:xfrm>
          <a:prstGeom prst="rect">
            <a:avLst/>
          </a:prstGeom>
          <a:solidFill>
            <a:srgbClr val="DDDDDD"/>
          </a:solidFill>
          <a:ln w="9525">
            <a:solidFill>
              <a:schemeClr val="tx1"/>
            </a:solidFill>
            <a:miter lim="800000"/>
            <a:headEnd/>
            <a:tailEnd/>
          </a:ln>
        </p:spPr>
        <p:txBody>
          <a:bodyPr wrap="none" anchor="ctr"/>
          <a:lstStyle/>
          <a:p>
            <a:pPr algn="ctr"/>
            <a:endParaRPr lang="en-US"/>
          </a:p>
        </p:txBody>
      </p:sp>
      <p:sp>
        <p:nvSpPr>
          <p:cNvPr id="12293" name="Rectangle 5"/>
          <p:cNvSpPr>
            <a:spLocks noChangeArrowheads="1"/>
          </p:cNvSpPr>
          <p:nvPr/>
        </p:nvSpPr>
        <p:spPr bwMode="auto">
          <a:xfrm>
            <a:off x="1828800" y="1905000"/>
            <a:ext cx="2286000" cy="457200"/>
          </a:xfrm>
          <a:prstGeom prst="rect">
            <a:avLst/>
          </a:prstGeom>
          <a:solidFill>
            <a:srgbClr val="969696"/>
          </a:solidFill>
          <a:ln w="9525">
            <a:solidFill>
              <a:schemeClr val="tx1"/>
            </a:solidFill>
            <a:miter lim="800000"/>
            <a:headEnd/>
            <a:tailEnd/>
          </a:ln>
        </p:spPr>
        <p:txBody>
          <a:bodyPr wrap="none" anchor="ctr"/>
          <a:lstStyle/>
          <a:p>
            <a:pPr algn="ctr"/>
            <a:r>
              <a:rPr lang="en-US">
                <a:solidFill>
                  <a:srgbClr val="FF0000"/>
                </a:solidFill>
              </a:rPr>
              <a:t>(Poly) Reduction</a:t>
            </a:r>
          </a:p>
        </p:txBody>
      </p:sp>
      <p:sp>
        <p:nvSpPr>
          <p:cNvPr id="12294" name="Rectangle 6"/>
          <p:cNvSpPr>
            <a:spLocks noChangeArrowheads="1"/>
          </p:cNvSpPr>
          <p:nvPr/>
        </p:nvSpPr>
        <p:spPr bwMode="auto">
          <a:xfrm>
            <a:off x="4724400" y="1905000"/>
            <a:ext cx="2286000" cy="457200"/>
          </a:xfrm>
          <a:prstGeom prst="rect">
            <a:avLst/>
          </a:prstGeom>
          <a:solidFill>
            <a:srgbClr val="969696"/>
          </a:solidFill>
          <a:ln w="9525">
            <a:solidFill>
              <a:schemeClr val="tx1"/>
            </a:solidFill>
            <a:miter lim="800000"/>
            <a:headEnd/>
            <a:tailEnd/>
          </a:ln>
        </p:spPr>
        <p:txBody>
          <a:bodyPr wrap="none" anchor="ctr"/>
          <a:lstStyle/>
          <a:p>
            <a:pPr algn="ctr"/>
            <a:r>
              <a:rPr lang="en-US"/>
              <a:t>Algorithm for B</a:t>
            </a:r>
          </a:p>
        </p:txBody>
      </p:sp>
      <p:sp>
        <p:nvSpPr>
          <p:cNvPr id="12295" name="Line 7"/>
          <p:cNvSpPr>
            <a:spLocks noChangeShapeType="1"/>
          </p:cNvSpPr>
          <p:nvPr/>
        </p:nvSpPr>
        <p:spPr bwMode="auto">
          <a:xfrm>
            <a:off x="457200" y="2133600"/>
            <a:ext cx="990600" cy="0"/>
          </a:xfrm>
          <a:prstGeom prst="line">
            <a:avLst/>
          </a:prstGeom>
          <a:noFill/>
          <a:ln w="9525">
            <a:solidFill>
              <a:schemeClr val="tx1"/>
            </a:solidFill>
            <a:round/>
            <a:headEnd/>
            <a:tailEnd type="triangle" w="med" len="med"/>
          </a:ln>
        </p:spPr>
        <p:txBody>
          <a:bodyPr/>
          <a:lstStyle/>
          <a:p>
            <a:endParaRPr lang="en-US"/>
          </a:p>
        </p:txBody>
      </p:sp>
      <p:sp>
        <p:nvSpPr>
          <p:cNvPr id="12296" name="Line 8"/>
          <p:cNvSpPr>
            <a:spLocks noChangeShapeType="1"/>
          </p:cNvSpPr>
          <p:nvPr/>
        </p:nvSpPr>
        <p:spPr bwMode="auto">
          <a:xfrm>
            <a:off x="1447800" y="2133600"/>
            <a:ext cx="381000" cy="0"/>
          </a:xfrm>
          <a:prstGeom prst="line">
            <a:avLst/>
          </a:prstGeom>
          <a:noFill/>
          <a:ln w="9525">
            <a:solidFill>
              <a:schemeClr val="tx1"/>
            </a:solidFill>
            <a:round/>
            <a:headEnd/>
            <a:tailEnd type="triangle" w="med" len="med"/>
          </a:ln>
        </p:spPr>
        <p:txBody>
          <a:bodyPr/>
          <a:lstStyle/>
          <a:p>
            <a:endParaRPr lang="en-US"/>
          </a:p>
        </p:txBody>
      </p:sp>
      <p:sp>
        <p:nvSpPr>
          <p:cNvPr id="12297" name="Line 9"/>
          <p:cNvSpPr>
            <a:spLocks noChangeShapeType="1"/>
          </p:cNvSpPr>
          <p:nvPr/>
        </p:nvSpPr>
        <p:spPr bwMode="auto">
          <a:xfrm>
            <a:off x="4114800" y="2133600"/>
            <a:ext cx="609600" cy="0"/>
          </a:xfrm>
          <a:prstGeom prst="line">
            <a:avLst/>
          </a:prstGeom>
          <a:noFill/>
          <a:ln w="9525">
            <a:solidFill>
              <a:schemeClr val="tx1"/>
            </a:solidFill>
            <a:round/>
            <a:headEnd/>
            <a:tailEnd type="triangle" w="med" len="med"/>
          </a:ln>
        </p:spPr>
        <p:txBody>
          <a:bodyPr/>
          <a:lstStyle/>
          <a:p>
            <a:endParaRPr lang="en-US"/>
          </a:p>
        </p:txBody>
      </p:sp>
      <p:sp>
        <p:nvSpPr>
          <p:cNvPr id="12298" name="Line 10"/>
          <p:cNvSpPr>
            <a:spLocks noChangeShapeType="1"/>
          </p:cNvSpPr>
          <p:nvPr/>
        </p:nvSpPr>
        <p:spPr bwMode="auto">
          <a:xfrm flipV="1">
            <a:off x="7010400" y="1981200"/>
            <a:ext cx="762000" cy="152400"/>
          </a:xfrm>
          <a:prstGeom prst="line">
            <a:avLst/>
          </a:prstGeom>
          <a:noFill/>
          <a:ln w="9525">
            <a:solidFill>
              <a:schemeClr val="tx1"/>
            </a:solidFill>
            <a:round/>
            <a:headEnd/>
            <a:tailEnd type="triangle" w="med" len="med"/>
          </a:ln>
        </p:spPr>
        <p:txBody>
          <a:bodyPr/>
          <a:lstStyle/>
          <a:p>
            <a:endParaRPr lang="en-US"/>
          </a:p>
        </p:txBody>
      </p:sp>
      <p:sp>
        <p:nvSpPr>
          <p:cNvPr id="12299" name="Line 11"/>
          <p:cNvSpPr>
            <a:spLocks noChangeShapeType="1"/>
          </p:cNvSpPr>
          <p:nvPr/>
        </p:nvSpPr>
        <p:spPr bwMode="auto">
          <a:xfrm>
            <a:off x="7010400" y="2133600"/>
            <a:ext cx="762000" cy="228600"/>
          </a:xfrm>
          <a:prstGeom prst="line">
            <a:avLst/>
          </a:prstGeom>
          <a:noFill/>
          <a:ln w="9525">
            <a:solidFill>
              <a:schemeClr val="tx1"/>
            </a:solidFill>
            <a:round/>
            <a:headEnd/>
            <a:tailEnd type="triangle" w="med" len="med"/>
          </a:ln>
        </p:spPr>
        <p:txBody>
          <a:bodyPr/>
          <a:lstStyle/>
          <a:p>
            <a:endParaRPr lang="en-US"/>
          </a:p>
        </p:txBody>
      </p:sp>
      <p:sp>
        <p:nvSpPr>
          <p:cNvPr id="12300" name="Line 12"/>
          <p:cNvSpPr>
            <a:spLocks noChangeShapeType="1"/>
          </p:cNvSpPr>
          <p:nvPr/>
        </p:nvSpPr>
        <p:spPr bwMode="auto">
          <a:xfrm flipV="1">
            <a:off x="7772400" y="1828800"/>
            <a:ext cx="533400" cy="152400"/>
          </a:xfrm>
          <a:prstGeom prst="line">
            <a:avLst/>
          </a:prstGeom>
          <a:noFill/>
          <a:ln w="9525">
            <a:solidFill>
              <a:schemeClr val="tx1"/>
            </a:solidFill>
            <a:round/>
            <a:headEnd/>
            <a:tailEnd type="triangle" w="med" len="med"/>
          </a:ln>
        </p:spPr>
        <p:txBody>
          <a:bodyPr/>
          <a:lstStyle/>
          <a:p>
            <a:endParaRPr lang="en-US"/>
          </a:p>
        </p:txBody>
      </p:sp>
      <p:sp>
        <p:nvSpPr>
          <p:cNvPr id="12301" name="Line 13"/>
          <p:cNvSpPr>
            <a:spLocks noChangeShapeType="1"/>
          </p:cNvSpPr>
          <p:nvPr/>
        </p:nvSpPr>
        <p:spPr bwMode="auto">
          <a:xfrm>
            <a:off x="7772400" y="2362200"/>
            <a:ext cx="533400" cy="228600"/>
          </a:xfrm>
          <a:prstGeom prst="line">
            <a:avLst/>
          </a:prstGeom>
          <a:noFill/>
          <a:ln w="9525">
            <a:solidFill>
              <a:schemeClr val="tx1"/>
            </a:solidFill>
            <a:round/>
            <a:headEnd/>
            <a:tailEnd type="triangle" w="med" len="med"/>
          </a:ln>
        </p:spPr>
        <p:txBody>
          <a:bodyPr/>
          <a:lstStyle/>
          <a:p>
            <a:endParaRPr lang="en-US"/>
          </a:p>
        </p:txBody>
      </p:sp>
      <p:sp>
        <p:nvSpPr>
          <p:cNvPr id="12302" name="Text Box 16"/>
          <p:cNvSpPr txBox="1">
            <a:spLocks noChangeArrowheads="1"/>
          </p:cNvSpPr>
          <p:nvPr/>
        </p:nvSpPr>
        <p:spPr bwMode="auto">
          <a:xfrm>
            <a:off x="762000" y="1752600"/>
            <a:ext cx="376238" cy="457200"/>
          </a:xfrm>
          <a:prstGeom prst="rect">
            <a:avLst/>
          </a:prstGeom>
          <a:noFill/>
          <a:ln w="9525">
            <a:noFill/>
            <a:miter lim="800000"/>
            <a:headEnd/>
            <a:tailEnd/>
          </a:ln>
        </p:spPr>
        <p:txBody>
          <a:bodyPr wrap="none">
            <a:spAutoFit/>
          </a:bodyPr>
          <a:lstStyle/>
          <a:p>
            <a:r>
              <a:rPr lang="en-US">
                <a:sym typeface="Symbol" pitchFamily="18" charset="2"/>
              </a:rPr>
              <a:t></a:t>
            </a:r>
            <a:endParaRPr lang="en-US"/>
          </a:p>
        </p:txBody>
      </p:sp>
      <p:sp>
        <p:nvSpPr>
          <p:cNvPr id="12303" name="Text Box 18"/>
          <p:cNvSpPr txBox="1">
            <a:spLocks noChangeArrowheads="1"/>
          </p:cNvSpPr>
          <p:nvPr/>
        </p:nvSpPr>
        <p:spPr bwMode="auto">
          <a:xfrm>
            <a:off x="4267200" y="1752600"/>
            <a:ext cx="350838" cy="457200"/>
          </a:xfrm>
          <a:prstGeom prst="rect">
            <a:avLst/>
          </a:prstGeom>
          <a:noFill/>
          <a:ln w="9525">
            <a:noFill/>
            <a:miter lim="800000"/>
            <a:headEnd/>
            <a:tailEnd/>
          </a:ln>
        </p:spPr>
        <p:txBody>
          <a:bodyPr wrap="none">
            <a:spAutoFit/>
          </a:bodyPr>
          <a:lstStyle/>
          <a:p>
            <a:r>
              <a:rPr lang="en-US">
                <a:sym typeface="Symbol" pitchFamily="18" charset="2"/>
              </a:rPr>
              <a:t></a:t>
            </a:r>
            <a:endParaRPr lang="en-US"/>
          </a:p>
        </p:txBody>
      </p:sp>
      <p:sp>
        <p:nvSpPr>
          <p:cNvPr id="12304" name="Text Box 19"/>
          <p:cNvSpPr txBox="1">
            <a:spLocks noChangeArrowheads="1"/>
          </p:cNvSpPr>
          <p:nvPr/>
        </p:nvSpPr>
        <p:spPr bwMode="auto">
          <a:xfrm>
            <a:off x="2819400" y="2286000"/>
            <a:ext cx="3254375" cy="457200"/>
          </a:xfrm>
          <a:prstGeom prst="rect">
            <a:avLst/>
          </a:prstGeom>
          <a:noFill/>
          <a:ln w="9525">
            <a:noFill/>
            <a:miter lim="800000"/>
            <a:headEnd/>
            <a:tailEnd/>
          </a:ln>
        </p:spPr>
        <p:txBody>
          <a:bodyPr wrap="none">
            <a:spAutoFit/>
          </a:bodyPr>
          <a:lstStyle/>
          <a:p>
            <a:r>
              <a:rPr lang="en-US"/>
              <a:t>Decision algorithm for A</a:t>
            </a:r>
          </a:p>
        </p:txBody>
      </p:sp>
      <p:sp>
        <p:nvSpPr>
          <p:cNvPr id="12305" name="Text Box 20"/>
          <p:cNvSpPr txBox="1">
            <a:spLocks noChangeArrowheads="1"/>
          </p:cNvSpPr>
          <p:nvPr/>
        </p:nvSpPr>
        <p:spPr bwMode="auto">
          <a:xfrm rot="-2700000">
            <a:off x="7086600" y="1752600"/>
            <a:ext cx="615950" cy="366713"/>
          </a:xfrm>
          <a:prstGeom prst="rect">
            <a:avLst/>
          </a:prstGeom>
          <a:noFill/>
          <a:ln w="9525">
            <a:noFill/>
            <a:miter lim="800000"/>
            <a:headEnd/>
            <a:tailEnd/>
          </a:ln>
        </p:spPr>
        <p:txBody>
          <a:bodyPr wrap="none">
            <a:spAutoFit/>
          </a:bodyPr>
          <a:lstStyle/>
          <a:p>
            <a:r>
              <a:rPr lang="en-US" sz="1800"/>
              <a:t>YES</a:t>
            </a:r>
          </a:p>
        </p:txBody>
      </p:sp>
      <p:sp>
        <p:nvSpPr>
          <p:cNvPr id="12306" name="Text Box 21"/>
          <p:cNvSpPr txBox="1">
            <a:spLocks noChangeArrowheads="1"/>
          </p:cNvSpPr>
          <p:nvPr/>
        </p:nvSpPr>
        <p:spPr bwMode="auto">
          <a:xfrm rot="-2700000">
            <a:off x="7696200" y="1600200"/>
            <a:ext cx="615950" cy="366713"/>
          </a:xfrm>
          <a:prstGeom prst="rect">
            <a:avLst/>
          </a:prstGeom>
          <a:noFill/>
          <a:ln w="9525">
            <a:noFill/>
            <a:miter lim="800000"/>
            <a:headEnd/>
            <a:tailEnd/>
          </a:ln>
        </p:spPr>
        <p:txBody>
          <a:bodyPr wrap="none">
            <a:spAutoFit/>
          </a:bodyPr>
          <a:lstStyle/>
          <a:p>
            <a:r>
              <a:rPr lang="en-US" sz="1800"/>
              <a:t>YES</a:t>
            </a:r>
          </a:p>
        </p:txBody>
      </p:sp>
      <p:sp>
        <p:nvSpPr>
          <p:cNvPr id="12307" name="Rectangle 22"/>
          <p:cNvSpPr>
            <a:spLocks noChangeArrowheads="1"/>
          </p:cNvSpPr>
          <p:nvPr/>
        </p:nvSpPr>
        <p:spPr bwMode="auto">
          <a:xfrm rot="2700000">
            <a:off x="7074694" y="2221706"/>
            <a:ext cx="542925" cy="366713"/>
          </a:xfrm>
          <a:prstGeom prst="rect">
            <a:avLst/>
          </a:prstGeom>
          <a:noFill/>
          <a:ln w="9525">
            <a:noFill/>
            <a:miter lim="800000"/>
            <a:headEnd/>
            <a:tailEnd/>
          </a:ln>
        </p:spPr>
        <p:txBody>
          <a:bodyPr>
            <a:spAutoFit/>
          </a:bodyPr>
          <a:lstStyle/>
          <a:p>
            <a:r>
              <a:rPr lang="en-US" sz="1800"/>
              <a:t>NO</a:t>
            </a:r>
          </a:p>
        </p:txBody>
      </p:sp>
      <p:sp>
        <p:nvSpPr>
          <p:cNvPr id="12308" name="Rectangle 23"/>
          <p:cNvSpPr>
            <a:spLocks noChangeArrowheads="1"/>
          </p:cNvSpPr>
          <p:nvPr/>
        </p:nvSpPr>
        <p:spPr bwMode="auto">
          <a:xfrm rot="2700000">
            <a:off x="7684294" y="2450306"/>
            <a:ext cx="542925" cy="366713"/>
          </a:xfrm>
          <a:prstGeom prst="rect">
            <a:avLst/>
          </a:prstGeom>
          <a:noFill/>
          <a:ln w="9525">
            <a:noFill/>
            <a:miter lim="800000"/>
            <a:headEnd/>
            <a:tailEnd/>
          </a:ln>
        </p:spPr>
        <p:txBody>
          <a:bodyPr>
            <a:spAutoFit/>
          </a:bodyPr>
          <a:lstStyle/>
          <a:p>
            <a:r>
              <a:rPr lang="en-US" sz="1800"/>
              <a:t>NO</a:t>
            </a:r>
          </a:p>
        </p:txBody>
      </p:sp>
      <p:sp>
        <p:nvSpPr>
          <p:cNvPr id="12309" name="Text Box 24"/>
          <p:cNvSpPr txBox="1">
            <a:spLocks noChangeArrowheads="1"/>
          </p:cNvSpPr>
          <p:nvPr/>
        </p:nvSpPr>
        <p:spPr bwMode="auto">
          <a:xfrm>
            <a:off x="838200" y="2971800"/>
            <a:ext cx="6411913" cy="822325"/>
          </a:xfrm>
          <a:prstGeom prst="rect">
            <a:avLst/>
          </a:prstGeom>
          <a:noFill/>
          <a:ln w="9525">
            <a:noFill/>
            <a:miter lim="800000"/>
            <a:headEnd/>
            <a:tailEnd/>
          </a:ln>
        </p:spPr>
        <p:txBody>
          <a:bodyPr wrap="none">
            <a:spAutoFit/>
          </a:bodyPr>
          <a:lstStyle/>
          <a:p>
            <a:pPr marL="457200" indent="-457200">
              <a:buFontTx/>
              <a:buAutoNum type="arabicPeriod"/>
            </a:pPr>
            <a:r>
              <a:rPr lang="en-US"/>
              <a:t>If decision algorithm for B is poly, so does A. </a:t>
            </a:r>
          </a:p>
          <a:p>
            <a:pPr marL="457200" indent="-457200"/>
            <a:r>
              <a:rPr lang="en-US"/>
              <a:t>      A is no harder than B (or B is no easier than A)</a:t>
            </a:r>
          </a:p>
        </p:txBody>
      </p:sp>
      <p:sp>
        <p:nvSpPr>
          <p:cNvPr id="12310" name="Text Box 25"/>
          <p:cNvSpPr txBox="1">
            <a:spLocks noChangeArrowheads="1"/>
          </p:cNvSpPr>
          <p:nvPr/>
        </p:nvSpPr>
        <p:spPr bwMode="auto">
          <a:xfrm>
            <a:off x="838200" y="3810000"/>
            <a:ext cx="4765675" cy="457200"/>
          </a:xfrm>
          <a:prstGeom prst="rect">
            <a:avLst/>
          </a:prstGeom>
          <a:noFill/>
          <a:ln w="9525">
            <a:noFill/>
            <a:miter lim="800000"/>
            <a:headEnd/>
            <a:tailEnd/>
          </a:ln>
        </p:spPr>
        <p:txBody>
          <a:bodyPr wrap="none">
            <a:spAutoFit/>
          </a:bodyPr>
          <a:lstStyle/>
          <a:p>
            <a:r>
              <a:rPr lang="en-US"/>
              <a:t>2. If A is hard (e.g., NPC), so does B.</a:t>
            </a:r>
          </a:p>
        </p:txBody>
      </p:sp>
      <p:sp>
        <p:nvSpPr>
          <p:cNvPr id="12311" name="Text Box 26"/>
          <p:cNvSpPr txBox="1">
            <a:spLocks noChangeArrowheads="1"/>
          </p:cNvSpPr>
          <p:nvPr/>
        </p:nvSpPr>
        <p:spPr bwMode="auto">
          <a:xfrm>
            <a:off x="838200" y="4267200"/>
            <a:ext cx="5772799" cy="461665"/>
          </a:xfrm>
          <a:prstGeom prst="rect">
            <a:avLst/>
          </a:prstGeom>
          <a:noFill/>
          <a:ln w="9525">
            <a:noFill/>
            <a:miter lim="800000"/>
            <a:headEnd/>
            <a:tailEnd/>
          </a:ln>
        </p:spPr>
        <p:txBody>
          <a:bodyPr wrap="none">
            <a:spAutoFit/>
          </a:bodyPr>
          <a:lstStyle/>
          <a:p>
            <a:r>
              <a:rPr lang="en-US" dirty="0"/>
              <a:t>3. </a:t>
            </a:r>
            <a:r>
              <a:rPr lang="en-US" b="1" dirty="0"/>
              <a:t>How to prove a problem B to be NPC ??</a:t>
            </a:r>
          </a:p>
        </p:txBody>
      </p:sp>
      <p:sp>
        <p:nvSpPr>
          <p:cNvPr id="12312" name="Text Box 27"/>
          <p:cNvSpPr txBox="1">
            <a:spLocks noChangeArrowheads="1"/>
          </p:cNvSpPr>
          <p:nvPr/>
        </p:nvSpPr>
        <p:spPr bwMode="auto">
          <a:xfrm>
            <a:off x="1447800" y="5029200"/>
            <a:ext cx="4441825" cy="396875"/>
          </a:xfrm>
          <a:prstGeom prst="rect">
            <a:avLst/>
          </a:prstGeom>
          <a:noFill/>
          <a:ln w="9525">
            <a:noFill/>
            <a:miter lim="800000"/>
            <a:headEnd/>
            <a:tailEnd/>
          </a:ln>
        </p:spPr>
        <p:txBody>
          <a:bodyPr wrap="none">
            <a:spAutoFit/>
          </a:bodyPr>
          <a:lstStyle/>
          <a:p>
            <a:r>
              <a:rPr lang="en-US" sz="2000"/>
              <a:t>3.1 find a already proved NPC problem A</a:t>
            </a:r>
          </a:p>
        </p:txBody>
      </p:sp>
      <p:sp>
        <p:nvSpPr>
          <p:cNvPr id="12313" name="Text Box 28"/>
          <p:cNvSpPr txBox="1">
            <a:spLocks noChangeArrowheads="1"/>
          </p:cNvSpPr>
          <p:nvPr/>
        </p:nvSpPr>
        <p:spPr bwMode="auto">
          <a:xfrm>
            <a:off x="1447800" y="5257800"/>
            <a:ext cx="4772025" cy="400050"/>
          </a:xfrm>
          <a:prstGeom prst="rect">
            <a:avLst/>
          </a:prstGeom>
          <a:noFill/>
          <a:ln w="9525">
            <a:noFill/>
            <a:miter lim="800000"/>
            <a:headEnd/>
            <a:tailEnd/>
          </a:ln>
        </p:spPr>
        <p:txBody>
          <a:bodyPr wrap="none">
            <a:spAutoFit/>
          </a:bodyPr>
          <a:lstStyle/>
          <a:p>
            <a:r>
              <a:rPr lang="en-US" sz="2000"/>
              <a:t>3.2 establish an (poly) reduction from A to B</a:t>
            </a:r>
          </a:p>
        </p:txBody>
      </p:sp>
      <p:sp>
        <p:nvSpPr>
          <p:cNvPr id="12316" name="Text Box 31"/>
          <p:cNvSpPr txBox="1">
            <a:spLocks noChangeArrowheads="1"/>
          </p:cNvSpPr>
          <p:nvPr/>
        </p:nvSpPr>
        <p:spPr bwMode="auto">
          <a:xfrm>
            <a:off x="1371600" y="4724400"/>
            <a:ext cx="5387975" cy="396875"/>
          </a:xfrm>
          <a:prstGeom prst="rect">
            <a:avLst/>
          </a:prstGeom>
          <a:noFill/>
          <a:ln w="9525">
            <a:noFill/>
            <a:miter lim="800000"/>
            <a:headEnd/>
            <a:tailEnd/>
          </a:ln>
        </p:spPr>
        <p:txBody>
          <a:bodyPr wrap="none">
            <a:spAutoFit/>
          </a:bodyPr>
          <a:lstStyle/>
          <a:p>
            <a:r>
              <a:rPr lang="en-US" sz="2000"/>
              <a:t>(at first, prove B is in NP, which is generally easy.)</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p>
            <a:fld id="{EB038BE0-9BE1-4BC9-8F5C-E2012F44B021}" type="slidenum">
              <a:rPr lang="en-US"/>
              <a:pPr/>
              <a:t>17</a:t>
            </a:fld>
            <a:endParaRPr lang="en-US"/>
          </a:p>
        </p:txBody>
      </p:sp>
      <p:sp>
        <p:nvSpPr>
          <p:cNvPr id="21507" name="Rectangle 2"/>
          <p:cNvSpPr>
            <a:spLocks noGrp="1" noChangeArrowheads="1"/>
          </p:cNvSpPr>
          <p:nvPr>
            <p:ph type="title"/>
          </p:nvPr>
        </p:nvSpPr>
        <p:spPr/>
        <p:txBody>
          <a:bodyPr/>
          <a:lstStyle/>
          <a:p>
            <a:pPr eaLnBrk="1" hangingPunct="1"/>
            <a:r>
              <a:rPr lang="en-US" sz="4000" b="1" dirty="0" smtClean="0"/>
              <a:t>NP-completeness and Reducibility</a:t>
            </a:r>
            <a:r>
              <a:rPr lang="en-US" b="1" dirty="0" smtClean="0"/>
              <a:t> </a:t>
            </a:r>
          </a:p>
        </p:txBody>
      </p:sp>
      <p:sp>
        <p:nvSpPr>
          <p:cNvPr id="21508" name="Rectangle 3"/>
          <p:cNvSpPr>
            <a:spLocks noGrp="1" noChangeArrowheads="1"/>
          </p:cNvSpPr>
          <p:nvPr>
            <p:ph type="body" idx="1"/>
          </p:nvPr>
        </p:nvSpPr>
        <p:spPr>
          <a:xfrm>
            <a:off x="304800" y="1981200"/>
            <a:ext cx="8686800" cy="3962400"/>
          </a:xfrm>
        </p:spPr>
        <p:txBody>
          <a:bodyPr/>
          <a:lstStyle/>
          <a:p>
            <a:pPr eaLnBrk="1" hangingPunct="1">
              <a:lnSpc>
                <a:spcPct val="90000"/>
              </a:lnSpc>
            </a:pPr>
            <a:r>
              <a:rPr lang="en-US" dirty="0" smtClean="0"/>
              <a:t>A (class of) problem P</a:t>
            </a:r>
            <a:r>
              <a:rPr lang="en-US" baseline="-25000" dirty="0" smtClean="0"/>
              <a:t>1</a:t>
            </a:r>
            <a:r>
              <a:rPr lang="en-US" dirty="0" smtClean="0"/>
              <a:t> is </a:t>
            </a:r>
            <a:r>
              <a:rPr lang="en-US" b="1" dirty="0" smtClean="0">
                <a:solidFill>
                  <a:schemeClr val="accent1"/>
                </a:solidFill>
              </a:rPr>
              <a:t>poly-time reducible</a:t>
            </a:r>
            <a:r>
              <a:rPr lang="en-US" b="1" dirty="0" smtClean="0"/>
              <a:t> </a:t>
            </a:r>
            <a:r>
              <a:rPr lang="en-US" dirty="0" smtClean="0"/>
              <a:t>to P</a:t>
            </a:r>
            <a:r>
              <a:rPr lang="en-US" baseline="-25000" dirty="0" smtClean="0"/>
              <a:t>2</a:t>
            </a:r>
            <a:r>
              <a:rPr lang="en-US" dirty="0" smtClean="0"/>
              <a:t> , written as </a:t>
            </a:r>
            <a:r>
              <a:rPr lang="en-US" b="1" dirty="0" smtClean="0"/>
              <a:t>P</a:t>
            </a:r>
            <a:r>
              <a:rPr lang="en-US" b="1" baseline="-25000" dirty="0" smtClean="0"/>
              <a:t>1</a:t>
            </a:r>
            <a:r>
              <a:rPr lang="en-US" b="1" dirty="0" smtClean="0">
                <a:sym typeface="Symbol" pitchFamily="18" charset="2"/>
              </a:rPr>
              <a:t></a:t>
            </a:r>
            <a:r>
              <a:rPr lang="en-US" b="1" baseline="-25000" dirty="0" smtClean="0">
                <a:sym typeface="Symbol" pitchFamily="18" charset="2"/>
              </a:rPr>
              <a:t>p</a:t>
            </a:r>
            <a:r>
              <a:rPr lang="en-US" b="1" baseline="-25000" dirty="0" smtClean="0"/>
              <a:t> </a:t>
            </a:r>
            <a:r>
              <a:rPr lang="en-US" b="1" dirty="0" smtClean="0"/>
              <a:t>P</a:t>
            </a:r>
            <a:r>
              <a:rPr lang="en-US" b="1" baseline="-25000" dirty="0" smtClean="0"/>
              <a:t>2 </a:t>
            </a:r>
            <a:r>
              <a:rPr lang="en-US" dirty="0" smtClean="0"/>
              <a:t>if there exists a poly-time function </a:t>
            </a:r>
            <a:r>
              <a:rPr lang="en-US" i="1" dirty="0" smtClean="0"/>
              <a:t>f</a:t>
            </a:r>
            <a:r>
              <a:rPr lang="en-US" dirty="0" smtClean="0"/>
              <a:t>: P</a:t>
            </a:r>
            <a:r>
              <a:rPr lang="en-US" baseline="-25000" dirty="0" smtClean="0"/>
              <a:t>1</a:t>
            </a:r>
            <a:r>
              <a:rPr lang="en-US" dirty="0" smtClean="0"/>
              <a:t> </a:t>
            </a:r>
            <a:r>
              <a:rPr lang="en-US" dirty="0" smtClean="0">
                <a:sym typeface="Symbol" pitchFamily="18" charset="2"/>
              </a:rPr>
              <a:t> </a:t>
            </a:r>
            <a:r>
              <a:rPr lang="en-US" dirty="0" smtClean="0"/>
              <a:t>P</a:t>
            </a:r>
            <a:r>
              <a:rPr lang="en-US" baseline="-25000" dirty="0" smtClean="0"/>
              <a:t>2</a:t>
            </a:r>
            <a:r>
              <a:rPr lang="en-US" dirty="0" smtClean="0">
                <a:sym typeface="Symbol" pitchFamily="18" charset="2"/>
              </a:rPr>
              <a:t> such that for any instance of </a:t>
            </a:r>
            <a:r>
              <a:rPr lang="en-US" dirty="0" smtClean="0"/>
              <a:t>p</a:t>
            </a:r>
            <a:r>
              <a:rPr lang="en-US" baseline="-25000" dirty="0" smtClean="0"/>
              <a:t>1</a:t>
            </a:r>
            <a:r>
              <a:rPr lang="en-US" dirty="0" smtClean="0">
                <a:sym typeface="Symbol" pitchFamily="18" charset="2"/>
              </a:rPr>
              <a:t> </a:t>
            </a:r>
            <a:r>
              <a:rPr lang="en-US" dirty="0" smtClean="0"/>
              <a:t>P</a:t>
            </a:r>
            <a:r>
              <a:rPr lang="en-US" baseline="-25000" dirty="0" smtClean="0"/>
              <a:t>1</a:t>
            </a:r>
            <a:r>
              <a:rPr lang="en-US" dirty="0" smtClean="0">
                <a:sym typeface="Symbol" pitchFamily="18" charset="2"/>
              </a:rPr>
              <a:t>, </a:t>
            </a:r>
            <a:r>
              <a:rPr lang="en-US" dirty="0" smtClean="0"/>
              <a:t>p</a:t>
            </a:r>
            <a:r>
              <a:rPr lang="en-US" baseline="-25000" dirty="0" smtClean="0"/>
              <a:t>1</a:t>
            </a:r>
            <a:r>
              <a:rPr lang="en-US" dirty="0" smtClean="0">
                <a:sym typeface="Symbol" pitchFamily="18" charset="2"/>
              </a:rPr>
              <a:t> has “YES” answer if and only if answer to </a:t>
            </a:r>
            <a:r>
              <a:rPr lang="en-US" i="1" dirty="0" smtClean="0">
                <a:sym typeface="Symbol" pitchFamily="18" charset="2"/>
              </a:rPr>
              <a:t>f</a:t>
            </a:r>
            <a:r>
              <a:rPr lang="en-US" dirty="0" smtClean="0">
                <a:sym typeface="Symbol" pitchFamily="18" charset="2"/>
              </a:rPr>
              <a:t>(</a:t>
            </a:r>
            <a:r>
              <a:rPr lang="en-US" dirty="0" smtClean="0"/>
              <a:t>p</a:t>
            </a:r>
            <a:r>
              <a:rPr lang="en-US" baseline="-25000" dirty="0" smtClean="0"/>
              <a:t>1</a:t>
            </a:r>
            <a:r>
              <a:rPr lang="en-US" dirty="0" smtClean="0">
                <a:sym typeface="Symbol" pitchFamily="18" charset="2"/>
              </a:rPr>
              <a:t>) ( </a:t>
            </a:r>
            <a:r>
              <a:rPr lang="en-US" dirty="0" smtClean="0"/>
              <a:t>P</a:t>
            </a:r>
            <a:r>
              <a:rPr lang="en-US" baseline="-25000" dirty="0" smtClean="0"/>
              <a:t>2</a:t>
            </a:r>
            <a:r>
              <a:rPr lang="en-US" dirty="0" smtClean="0">
                <a:sym typeface="Symbol" pitchFamily="18" charset="2"/>
              </a:rPr>
              <a:t>) is also “YES”.</a:t>
            </a:r>
          </a:p>
          <a:p>
            <a:pPr eaLnBrk="1" hangingPunct="1">
              <a:lnSpc>
                <a:spcPct val="90000"/>
              </a:lnSpc>
            </a:pPr>
            <a:r>
              <a:rPr lang="en-US" b="1" i="1" dirty="0" smtClean="0">
                <a:sym typeface="Symbol" pitchFamily="18" charset="2"/>
              </a:rPr>
              <a:t>Theorem 34.3</a:t>
            </a:r>
            <a:r>
              <a:rPr lang="en-US" b="1" dirty="0" smtClean="0">
                <a:sym typeface="Symbol" pitchFamily="18" charset="2"/>
              </a:rPr>
              <a:t>:</a:t>
            </a:r>
          </a:p>
          <a:p>
            <a:pPr lvl="1" eaLnBrk="1" hangingPunct="1">
              <a:lnSpc>
                <a:spcPct val="90000"/>
              </a:lnSpc>
            </a:pPr>
            <a:r>
              <a:rPr lang="en-US" b="1" dirty="0" smtClean="0">
                <a:sym typeface="Symbol" pitchFamily="18" charset="2"/>
              </a:rPr>
              <a:t>For two problems </a:t>
            </a:r>
            <a:r>
              <a:rPr lang="en-US" b="1" dirty="0" smtClean="0"/>
              <a:t>P</a:t>
            </a:r>
            <a:r>
              <a:rPr lang="en-US" b="1" baseline="-25000" dirty="0" smtClean="0"/>
              <a:t>1</a:t>
            </a:r>
            <a:r>
              <a:rPr lang="en-US" b="1" dirty="0" smtClean="0">
                <a:sym typeface="Symbol" pitchFamily="18" charset="2"/>
              </a:rPr>
              <a:t>,</a:t>
            </a:r>
            <a:r>
              <a:rPr lang="en-US" b="1" baseline="-25000" dirty="0" smtClean="0"/>
              <a:t> </a:t>
            </a:r>
            <a:r>
              <a:rPr lang="en-US" b="1" dirty="0" smtClean="0"/>
              <a:t>P</a:t>
            </a:r>
            <a:r>
              <a:rPr lang="en-US" b="1" baseline="-25000" dirty="0" smtClean="0"/>
              <a:t>2</a:t>
            </a:r>
            <a:r>
              <a:rPr lang="en-US" b="1" dirty="0" smtClean="0"/>
              <a:t>,</a:t>
            </a:r>
            <a:r>
              <a:rPr lang="en-US" b="1" baseline="-25000" dirty="0" smtClean="0"/>
              <a:t> </a:t>
            </a:r>
            <a:r>
              <a:rPr lang="en-US" b="1" dirty="0" smtClean="0"/>
              <a:t>if</a:t>
            </a:r>
            <a:r>
              <a:rPr lang="en-US" b="1" dirty="0" smtClean="0">
                <a:sym typeface="Symbol" pitchFamily="18" charset="2"/>
              </a:rPr>
              <a:t> </a:t>
            </a:r>
            <a:r>
              <a:rPr lang="en-US" b="1" dirty="0" smtClean="0"/>
              <a:t>P</a:t>
            </a:r>
            <a:r>
              <a:rPr lang="en-US" b="1" baseline="-25000" dirty="0" smtClean="0"/>
              <a:t>1</a:t>
            </a:r>
            <a:r>
              <a:rPr lang="en-US" b="1" dirty="0" smtClean="0">
                <a:sym typeface="Symbol" pitchFamily="18" charset="2"/>
              </a:rPr>
              <a:t></a:t>
            </a:r>
            <a:r>
              <a:rPr lang="en-US" b="1" baseline="-25000" dirty="0" smtClean="0">
                <a:sym typeface="Symbol" pitchFamily="18" charset="2"/>
              </a:rPr>
              <a:t>p</a:t>
            </a:r>
            <a:r>
              <a:rPr lang="en-US" b="1" baseline="-25000" dirty="0" smtClean="0"/>
              <a:t> </a:t>
            </a:r>
            <a:r>
              <a:rPr lang="en-US" b="1" dirty="0" smtClean="0"/>
              <a:t>P</a:t>
            </a:r>
            <a:r>
              <a:rPr lang="en-US" b="1" baseline="-25000" dirty="0" smtClean="0"/>
              <a:t>2</a:t>
            </a:r>
            <a:r>
              <a:rPr lang="en-US" b="1" dirty="0" smtClean="0"/>
              <a:t> then P</a:t>
            </a:r>
            <a:r>
              <a:rPr lang="en-US" b="1" baseline="-25000" dirty="0" smtClean="0"/>
              <a:t>2</a:t>
            </a:r>
            <a:r>
              <a:rPr lang="en-US" b="1" dirty="0" smtClean="0">
                <a:sym typeface="Symbol" pitchFamily="18" charset="2"/>
              </a:rPr>
              <a:t>  P implies </a:t>
            </a:r>
            <a:r>
              <a:rPr lang="en-US" b="1" dirty="0" smtClean="0"/>
              <a:t>P</a:t>
            </a:r>
            <a:r>
              <a:rPr lang="en-US" b="1" baseline="-25000" dirty="0" smtClean="0"/>
              <a:t>1</a:t>
            </a:r>
            <a:r>
              <a:rPr lang="en-US" b="1" dirty="0" smtClean="0">
                <a:sym typeface="Symbol" pitchFamily="18" charset="2"/>
              </a:rPr>
              <a:t>  P.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p>
            <a:fld id="{5EA756A5-A910-4030-98F9-898743253F97}" type="slidenum">
              <a:rPr lang="en-US"/>
              <a:pPr/>
              <a:t>18</a:t>
            </a:fld>
            <a:endParaRPr lang="en-US"/>
          </a:p>
        </p:txBody>
      </p:sp>
      <p:sp>
        <p:nvSpPr>
          <p:cNvPr id="22531" name="Rectangle 2"/>
          <p:cNvSpPr>
            <a:spLocks noGrp="1" noChangeArrowheads="1"/>
          </p:cNvSpPr>
          <p:nvPr>
            <p:ph type="title"/>
          </p:nvPr>
        </p:nvSpPr>
        <p:spPr>
          <a:xfrm>
            <a:off x="685800" y="381000"/>
            <a:ext cx="7772400" cy="1143000"/>
          </a:xfrm>
        </p:spPr>
        <p:txBody>
          <a:bodyPr/>
          <a:lstStyle/>
          <a:p>
            <a:pPr eaLnBrk="1" hangingPunct="1"/>
            <a:r>
              <a:rPr lang="en-US" sz="3200" b="1" dirty="0" smtClean="0"/>
              <a:t>NP-completeness and Reducibility (cont.)</a:t>
            </a:r>
          </a:p>
        </p:txBody>
      </p:sp>
      <p:sp>
        <p:nvSpPr>
          <p:cNvPr id="22532" name="Rectangle 3"/>
          <p:cNvSpPr>
            <a:spLocks noGrp="1" noChangeArrowheads="1"/>
          </p:cNvSpPr>
          <p:nvPr>
            <p:ph type="body" idx="1"/>
          </p:nvPr>
        </p:nvSpPr>
        <p:spPr>
          <a:xfrm>
            <a:off x="685800" y="1600200"/>
            <a:ext cx="7772400" cy="4114800"/>
          </a:xfrm>
        </p:spPr>
        <p:txBody>
          <a:bodyPr/>
          <a:lstStyle/>
          <a:p>
            <a:pPr marL="609600" indent="-609600" eaLnBrk="1" hangingPunct="1">
              <a:lnSpc>
                <a:spcPct val="90000"/>
              </a:lnSpc>
            </a:pPr>
            <a:r>
              <a:rPr lang="en-US" sz="3600" dirty="0" smtClean="0"/>
              <a:t>A problem p</a:t>
            </a:r>
            <a:r>
              <a:rPr lang="en-US" sz="3600" dirty="0" smtClean="0">
                <a:sym typeface="Symbol" pitchFamily="18" charset="2"/>
              </a:rPr>
              <a:t> is </a:t>
            </a:r>
            <a:r>
              <a:rPr lang="en-US" sz="3600" b="1" dirty="0" smtClean="0">
                <a:solidFill>
                  <a:schemeClr val="accent1"/>
                </a:solidFill>
                <a:sym typeface="Symbol" pitchFamily="18" charset="2"/>
              </a:rPr>
              <a:t>NP-complete</a:t>
            </a:r>
            <a:r>
              <a:rPr lang="en-US" sz="3600" dirty="0" smtClean="0">
                <a:sym typeface="Symbol" pitchFamily="18" charset="2"/>
              </a:rPr>
              <a:t> if </a:t>
            </a:r>
          </a:p>
          <a:p>
            <a:pPr marL="990600" lvl="1" indent="-533400" eaLnBrk="1" hangingPunct="1">
              <a:lnSpc>
                <a:spcPct val="90000"/>
              </a:lnSpc>
              <a:buFontTx/>
              <a:buAutoNum type="arabicPeriod"/>
            </a:pPr>
            <a:r>
              <a:rPr lang="en-US" sz="3200" dirty="0" smtClean="0">
                <a:sym typeface="Symbol" pitchFamily="18" charset="2"/>
              </a:rPr>
              <a:t>p  NP and</a:t>
            </a:r>
          </a:p>
          <a:p>
            <a:pPr marL="990600" lvl="1" indent="-533400" eaLnBrk="1" hangingPunct="1">
              <a:lnSpc>
                <a:spcPct val="90000"/>
              </a:lnSpc>
              <a:buFontTx/>
              <a:buAutoNum type="arabicPeriod"/>
            </a:pPr>
            <a:r>
              <a:rPr lang="en-US" sz="3200" dirty="0" err="1" smtClean="0"/>
              <a:t>p</a:t>
            </a:r>
            <a:r>
              <a:rPr lang="en-US" sz="3200" dirty="0" err="1" smtClean="0">
                <a:cs typeface="Times New Roman" pitchFamily="18" charset="0"/>
                <a:sym typeface="Symbol" pitchFamily="18" charset="2"/>
              </a:rPr>
              <a:t>'</a:t>
            </a:r>
            <a:r>
              <a:rPr lang="en-US" sz="3200" dirty="0" err="1" smtClean="0">
                <a:sym typeface="Symbol" pitchFamily="18" charset="2"/>
              </a:rPr>
              <a:t></a:t>
            </a:r>
            <a:r>
              <a:rPr lang="en-US" sz="3200" baseline="-25000" dirty="0" err="1" smtClean="0">
                <a:sym typeface="Symbol" pitchFamily="18" charset="2"/>
              </a:rPr>
              <a:t>p</a:t>
            </a:r>
            <a:r>
              <a:rPr lang="en-US" sz="3200" baseline="-25000" dirty="0" smtClean="0"/>
              <a:t> </a:t>
            </a:r>
            <a:r>
              <a:rPr lang="en-US" sz="3200" dirty="0" smtClean="0"/>
              <a:t>p</a:t>
            </a:r>
            <a:r>
              <a:rPr lang="en-US" sz="3200" baseline="-25000" dirty="0" smtClean="0"/>
              <a:t> </a:t>
            </a:r>
            <a:r>
              <a:rPr lang="en-US" sz="3200" dirty="0" smtClean="0">
                <a:sym typeface="Symbol" pitchFamily="18" charset="2"/>
              </a:rPr>
              <a:t>for every p</a:t>
            </a:r>
            <a:r>
              <a:rPr lang="en-US" sz="3200" dirty="0" smtClean="0">
                <a:cs typeface="Times New Roman" pitchFamily="18" charset="0"/>
                <a:sym typeface="Symbol" pitchFamily="18" charset="2"/>
              </a:rPr>
              <a:t>'</a:t>
            </a:r>
            <a:r>
              <a:rPr lang="en-US" sz="3200" dirty="0" smtClean="0">
                <a:sym typeface="Symbol" pitchFamily="18" charset="2"/>
              </a:rPr>
              <a:t>  NP.</a:t>
            </a:r>
          </a:p>
          <a:p>
            <a:pPr marL="990600" lvl="1" indent="-533400" eaLnBrk="1" hangingPunct="1">
              <a:lnSpc>
                <a:spcPct val="90000"/>
              </a:lnSpc>
              <a:buFontTx/>
              <a:buNone/>
            </a:pPr>
            <a:r>
              <a:rPr lang="en-US" sz="3200" dirty="0" smtClean="0">
                <a:sym typeface="Symbol" pitchFamily="18" charset="2"/>
              </a:rPr>
              <a:t>(if p satisfies 2, then p is said </a:t>
            </a:r>
            <a:r>
              <a:rPr lang="en-US" sz="3200" b="1" dirty="0" smtClean="0">
                <a:solidFill>
                  <a:schemeClr val="accent1"/>
                </a:solidFill>
                <a:sym typeface="Symbol" pitchFamily="18" charset="2"/>
              </a:rPr>
              <a:t>NP-hard</a:t>
            </a:r>
            <a:r>
              <a:rPr lang="en-US" sz="3200" dirty="0" smtClean="0">
                <a:sym typeface="Symbol" pitchFamily="18" charset="2"/>
              </a:rPr>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p>
            <a:fld id="{F5EEA715-8259-4AF6-8A7C-E70C480F319E}" type="slidenum">
              <a:rPr lang="en-US"/>
              <a:pPr/>
              <a:t>19</a:t>
            </a:fld>
            <a:endParaRPr lang="en-US"/>
          </a:p>
        </p:txBody>
      </p:sp>
      <p:sp>
        <p:nvSpPr>
          <p:cNvPr id="23555" name="Rectangle 2"/>
          <p:cNvSpPr>
            <a:spLocks noGrp="1" noChangeArrowheads="1"/>
          </p:cNvSpPr>
          <p:nvPr>
            <p:ph type="title"/>
          </p:nvPr>
        </p:nvSpPr>
        <p:spPr>
          <a:xfrm>
            <a:off x="685800" y="304800"/>
            <a:ext cx="7772400" cy="1143000"/>
          </a:xfrm>
        </p:spPr>
        <p:txBody>
          <a:bodyPr/>
          <a:lstStyle/>
          <a:p>
            <a:pPr eaLnBrk="1" hangingPunct="1"/>
            <a:r>
              <a:rPr lang="en-US" sz="3600" b="1" dirty="0" smtClean="0"/>
              <a:t>First NP-complete problem—Circuit </a:t>
            </a:r>
            <a:r>
              <a:rPr lang="en-US" sz="3600" b="1" dirty="0" err="1" smtClean="0"/>
              <a:t>Satisfiability</a:t>
            </a:r>
            <a:r>
              <a:rPr lang="en-US" sz="3600" b="1" dirty="0" smtClean="0"/>
              <a:t> (problem definition)</a:t>
            </a:r>
          </a:p>
        </p:txBody>
      </p:sp>
      <p:sp>
        <p:nvSpPr>
          <p:cNvPr id="23556" name="Rectangle 3"/>
          <p:cNvSpPr>
            <a:spLocks noGrp="1" noChangeArrowheads="1"/>
          </p:cNvSpPr>
          <p:nvPr>
            <p:ph type="body" idx="1"/>
          </p:nvPr>
        </p:nvSpPr>
        <p:spPr>
          <a:xfrm>
            <a:off x="304800" y="1676400"/>
            <a:ext cx="8458200" cy="4114800"/>
          </a:xfrm>
        </p:spPr>
        <p:txBody>
          <a:bodyPr/>
          <a:lstStyle/>
          <a:p>
            <a:pPr eaLnBrk="1" hangingPunct="1">
              <a:lnSpc>
                <a:spcPct val="90000"/>
              </a:lnSpc>
            </a:pPr>
            <a:r>
              <a:rPr lang="en-US" sz="2800" b="1" dirty="0" smtClean="0"/>
              <a:t>Boolean combinational circuit</a:t>
            </a:r>
          </a:p>
          <a:p>
            <a:pPr lvl="1" eaLnBrk="1" hangingPunct="1">
              <a:lnSpc>
                <a:spcPct val="90000"/>
              </a:lnSpc>
            </a:pPr>
            <a:r>
              <a:rPr lang="en-US" sz="2400" dirty="0" smtClean="0"/>
              <a:t>Boolean combinational elements, wired together</a:t>
            </a:r>
          </a:p>
          <a:p>
            <a:pPr lvl="1" eaLnBrk="1" hangingPunct="1">
              <a:lnSpc>
                <a:spcPct val="90000"/>
              </a:lnSpc>
            </a:pPr>
            <a:r>
              <a:rPr lang="en-US" sz="2400" dirty="0" smtClean="0"/>
              <a:t>Each element, inputs and outputs (binary)</a:t>
            </a:r>
          </a:p>
          <a:p>
            <a:pPr lvl="1" eaLnBrk="1" hangingPunct="1">
              <a:lnSpc>
                <a:spcPct val="90000"/>
              </a:lnSpc>
            </a:pPr>
            <a:r>
              <a:rPr lang="en-US" sz="2400" dirty="0" smtClean="0"/>
              <a:t>Limit the number of outputs to 1.</a:t>
            </a:r>
          </a:p>
          <a:p>
            <a:pPr lvl="1" eaLnBrk="1" hangingPunct="1">
              <a:lnSpc>
                <a:spcPct val="90000"/>
              </a:lnSpc>
            </a:pPr>
            <a:r>
              <a:rPr lang="en-US" sz="2400" dirty="0" smtClean="0"/>
              <a:t>Called </a:t>
            </a:r>
            <a:r>
              <a:rPr lang="en-US" sz="2400" b="1" i="1" dirty="0" smtClean="0">
                <a:solidFill>
                  <a:schemeClr val="accent1"/>
                </a:solidFill>
              </a:rPr>
              <a:t>logic gates</a:t>
            </a:r>
            <a:r>
              <a:rPr lang="en-US" sz="2400" dirty="0" smtClean="0"/>
              <a:t>: </a:t>
            </a:r>
            <a:r>
              <a:rPr lang="en-US" sz="2400" b="1" dirty="0" smtClean="0"/>
              <a:t>NOT</a:t>
            </a:r>
            <a:r>
              <a:rPr lang="en-US" sz="2400" dirty="0" smtClean="0"/>
              <a:t> gate, </a:t>
            </a:r>
            <a:r>
              <a:rPr lang="en-US" sz="2400" b="1" dirty="0" smtClean="0"/>
              <a:t>AND</a:t>
            </a:r>
            <a:r>
              <a:rPr lang="en-US" sz="2400" dirty="0" smtClean="0"/>
              <a:t> gate, </a:t>
            </a:r>
            <a:r>
              <a:rPr lang="en-US" sz="2400" b="1" dirty="0" smtClean="0"/>
              <a:t>OR</a:t>
            </a:r>
            <a:r>
              <a:rPr lang="en-US" sz="2400" dirty="0" smtClean="0"/>
              <a:t> gate.</a:t>
            </a:r>
          </a:p>
          <a:p>
            <a:pPr lvl="1" eaLnBrk="1" hangingPunct="1">
              <a:lnSpc>
                <a:spcPct val="90000"/>
              </a:lnSpc>
            </a:pPr>
            <a:r>
              <a:rPr lang="en-US" sz="2400" b="1" i="1" dirty="0" smtClean="0">
                <a:solidFill>
                  <a:schemeClr val="accent1"/>
                </a:solidFill>
              </a:rPr>
              <a:t>true table:</a:t>
            </a:r>
            <a:r>
              <a:rPr lang="en-US" sz="2400" i="1" dirty="0" smtClean="0">
                <a:solidFill>
                  <a:schemeClr val="accent1"/>
                </a:solidFill>
              </a:rPr>
              <a:t> </a:t>
            </a:r>
            <a:r>
              <a:rPr lang="en-US" sz="2400" dirty="0" smtClean="0"/>
              <a:t>giving the outputs for each setting of inputs</a:t>
            </a:r>
          </a:p>
          <a:p>
            <a:pPr lvl="1" eaLnBrk="1" hangingPunct="1">
              <a:lnSpc>
                <a:spcPct val="90000"/>
              </a:lnSpc>
            </a:pPr>
            <a:r>
              <a:rPr lang="en-US" sz="2400" b="1" dirty="0" smtClean="0">
                <a:solidFill>
                  <a:schemeClr val="accent1"/>
                </a:solidFill>
              </a:rPr>
              <a:t>true assignment</a:t>
            </a:r>
            <a:r>
              <a:rPr lang="en-US" sz="2400" dirty="0" smtClean="0"/>
              <a:t>: a set of Boolean inputs</a:t>
            </a:r>
            <a:r>
              <a:rPr lang="en-US" sz="2400" dirty="0" smtClean="0">
                <a:solidFill>
                  <a:schemeClr val="accent1"/>
                </a:solidFill>
              </a:rPr>
              <a:t>.</a:t>
            </a:r>
          </a:p>
          <a:p>
            <a:pPr lvl="1" eaLnBrk="1" hangingPunct="1">
              <a:lnSpc>
                <a:spcPct val="90000"/>
              </a:lnSpc>
            </a:pPr>
            <a:r>
              <a:rPr lang="en-US" sz="2400" b="1" dirty="0" smtClean="0">
                <a:solidFill>
                  <a:schemeClr val="accent1"/>
                </a:solidFill>
              </a:rPr>
              <a:t>satisfying assignment</a:t>
            </a:r>
            <a:r>
              <a:rPr lang="en-US" sz="2400" dirty="0" smtClean="0">
                <a:solidFill>
                  <a:schemeClr val="accent1"/>
                </a:solidFill>
              </a:rPr>
              <a:t>: </a:t>
            </a:r>
            <a:r>
              <a:rPr lang="en-US" sz="2400" dirty="0" smtClean="0"/>
              <a:t>a true assignment causing the output to be 1.</a:t>
            </a:r>
          </a:p>
          <a:p>
            <a:pPr lvl="1" eaLnBrk="1" hangingPunct="1">
              <a:lnSpc>
                <a:spcPct val="90000"/>
              </a:lnSpc>
            </a:pPr>
            <a:r>
              <a:rPr lang="en-US" sz="2400" dirty="0" smtClean="0"/>
              <a:t>A circuit is </a:t>
            </a:r>
            <a:r>
              <a:rPr lang="en-US" sz="2400" b="1" dirty="0" smtClean="0">
                <a:solidFill>
                  <a:schemeClr val="accent1"/>
                </a:solidFill>
              </a:rPr>
              <a:t>satisfiable</a:t>
            </a:r>
            <a:r>
              <a:rPr lang="en-US" sz="2400" dirty="0" smtClean="0"/>
              <a:t> if it has a satisfying assignment.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a:noFill/>
        </p:spPr>
        <p:txBody>
          <a:bodyPr/>
          <a:lstStyle/>
          <a:p>
            <a:fld id="{15A0BA8F-F7D5-4BCD-A128-A7CD723425E0}" type="slidenum">
              <a:rPr lang="en-US"/>
              <a:pPr/>
              <a:t>2</a:t>
            </a:fld>
            <a:endParaRPr lang="en-US"/>
          </a:p>
        </p:txBody>
      </p:sp>
      <p:sp>
        <p:nvSpPr>
          <p:cNvPr id="2051" name="Rectangle 2"/>
          <p:cNvSpPr>
            <a:spLocks noGrp="1" noChangeArrowheads="1"/>
          </p:cNvSpPr>
          <p:nvPr>
            <p:ph type="title"/>
          </p:nvPr>
        </p:nvSpPr>
        <p:spPr/>
        <p:txBody>
          <a:bodyPr/>
          <a:lstStyle/>
          <a:p>
            <a:pPr eaLnBrk="1" hangingPunct="1"/>
            <a:r>
              <a:rPr lang="en-US" b="1" dirty="0" smtClean="0"/>
              <a:t>NP-Completeness</a:t>
            </a:r>
          </a:p>
        </p:txBody>
      </p:sp>
      <p:sp>
        <p:nvSpPr>
          <p:cNvPr id="2052" name="Rectangle 3"/>
          <p:cNvSpPr>
            <a:spLocks noGrp="1" noChangeArrowheads="1"/>
          </p:cNvSpPr>
          <p:nvPr>
            <p:ph type="body" idx="1"/>
          </p:nvPr>
        </p:nvSpPr>
        <p:spPr/>
        <p:txBody>
          <a:bodyPr/>
          <a:lstStyle/>
          <a:p>
            <a:pPr eaLnBrk="1" hangingPunct="1"/>
            <a:r>
              <a:rPr lang="en-US" dirty="0" smtClean="0"/>
              <a:t>Poly time algorithm: input size </a:t>
            </a:r>
            <a:r>
              <a:rPr lang="en-US" i="1" dirty="0" smtClean="0"/>
              <a:t>n</a:t>
            </a:r>
            <a:r>
              <a:rPr lang="en-US" dirty="0" smtClean="0"/>
              <a:t>, </a:t>
            </a:r>
            <a:r>
              <a:rPr lang="en-US" dirty="0" smtClean="0"/>
              <a:t>worst case running time – </a:t>
            </a:r>
            <a:r>
              <a:rPr lang="en-US" i="1" dirty="0" smtClean="0"/>
              <a:t>O</a:t>
            </a:r>
            <a:r>
              <a:rPr lang="en-US" dirty="0" smtClean="0"/>
              <a:t>(</a:t>
            </a:r>
            <a:r>
              <a:rPr lang="en-US" i="1" dirty="0" err="1" smtClean="0"/>
              <a:t>n</a:t>
            </a:r>
            <a:r>
              <a:rPr lang="en-US" i="1" baseline="30000" dirty="0" err="1" smtClean="0"/>
              <a:t>c</a:t>
            </a:r>
            <a:r>
              <a:rPr lang="en-US" dirty="0" smtClean="0"/>
              <a:t>) for some constant </a:t>
            </a:r>
            <a:r>
              <a:rPr lang="en-US" i="1" dirty="0" smtClean="0"/>
              <a:t>c</a:t>
            </a:r>
            <a:r>
              <a:rPr lang="en-US" dirty="0" smtClean="0"/>
              <a:t>.</a:t>
            </a:r>
          </a:p>
          <a:p>
            <a:pPr eaLnBrk="1" hangingPunct="1"/>
            <a:r>
              <a:rPr lang="en-US" b="1" dirty="0" smtClean="0"/>
              <a:t>Three classes of problems</a:t>
            </a:r>
          </a:p>
          <a:p>
            <a:pPr lvl="1" eaLnBrk="1" hangingPunct="1"/>
            <a:r>
              <a:rPr lang="en-US" dirty="0" smtClean="0"/>
              <a:t>P:  problems solvable in poly time.</a:t>
            </a:r>
          </a:p>
          <a:p>
            <a:pPr lvl="1" eaLnBrk="1" hangingPunct="1"/>
            <a:r>
              <a:rPr lang="en-US" dirty="0" smtClean="0"/>
              <a:t>NP: problems verifiable in poly time. </a:t>
            </a:r>
          </a:p>
          <a:p>
            <a:pPr lvl="1" eaLnBrk="1" hangingPunct="1"/>
            <a:r>
              <a:rPr lang="en-US" dirty="0" smtClean="0"/>
              <a:t>NPC: problems in NP and as hard as any problem in NP.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p>
            <a:fld id="{C437EF19-B76E-4BD3-AF6D-C96E043BDADD}" type="slidenum">
              <a:rPr lang="en-US"/>
              <a:pPr/>
              <a:t>20</a:t>
            </a:fld>
            <a:endParaRPr lang="en-US"/>
          </a:p>
        </p:txBody>
      </p:sp>
      <p:sp>
        <p:nvSpPr>
          <p:cNvPr id="24579" name="Rectangle 2"/>
          <p:cNvSpPr>
            <a:spLocks noGrp="1" noChangeArrowheads="1"/>
          </p:cNvSpPr>
          <p:nvPr>
            <p:ph type="title"/>
          </p:nvPr>
        </p:nvSpPr>
        <p:spPr>
          <a:xfrm>
            <a:off x="304800" y="533400"/>
            <a:ext cx="8458200" cy="1143000"/>
          </a:xfrm>
        </p:spPr>
        <p:txBody>
          <a:bodyPr/>
          <a:lstStyle/>
          <a:p>
            <a:pPr eaLnBrk="1" hangingPunct="1"/>
            <a:r>
              <a:rPr lang="en-US" sz="3600" b="1" dirty="0" smtClean="0"/>
              <a:t>Circuit </a:t>
            </a:r>
            <a:r>
              <a:rPr lang="en-US" sz="3600" b="1" dirty="0" err="1" smtClean="0"/>
              <a:t>Satisfiability</a:t>
            </a:r>
            <a:r>
              <a:rPr lang="en-US" sz="3600" b="1" dirty="0" smtClean="0"/>
              <a:t> Problem: definition</a:t>
            </a:r>
          </a:p>
        </p:txBody>
      </p:sp>
      <p:sp>
        <p:nvSpPr>
          <p:cNvPr id="24580" name="Rectangle 3"/>
          <p:cNvSpPr>
            <a:spLocks noGrp="1" noChangeArrowheads="1"/>
          </p:cNvSpPr>
          <p:nvPr>
            <p:ph type="body" idx="1"/>
          </p:nvPr>
        </p:nvSpPr>
        <p:spPr/>
        <p:txBody>
          <a:bodyPr/>
          <a:lstStyle/>
          <a:p>
            <a:pPr eaLnBrk="1" hangingPunct="1">
              <a:lnSpc>
                <a:spcPct val="90000"/>
              </a:lnSpc>
            </a:pPr>
            <a:r>
              <a:rPr lang="en-US" sz="2800" dirty="0" smtClean="0"/>
              <a:t>Circuit satisfying problem: given a Boolean combinational circuit composed of AND, OR, and NOT, is it </a:t>
            </a:r>
            <a:r>
              <a:rPr lang="en-US" sz="2800" dirty="0" err="1" smtClean="0"/>
              <a:t>stisfiable</a:t>
            </a:r>
            <a:r>
              <a:rPr lang="en-US" sz="2800" dirty="0" smtClean="0"/>
              <a:t>?</a:t>
            </a:r>
          </a:p>
          <a:p>
            <a:pPr eaLnBrk="1" hangingPunct="1">
              <a:lnSpc>
                <a:spcPct val="90000"/>
              </a:lnSpc>
            </a:pPr>
            <a:r>
              <a:rPr lang="en-US" sz="2800" b="1" dirty="0" smtClean="0"/>
              <a:t>CIRCUIT-SAT</a:t>
            </a:r>
            <a:r>
              <a:rPr lang="en-US" sz="2800" dirty="0" smtClean="0"/>
              <a:t>={&lt;C&gt;: C is a satisfiable Boolean circuit}</a:t>
            </a:r>
          </a:p>
          <a:p>
            <a:pPr eaLnBrk="1" hangingPunct="1">
              <a:lnSpc>
                <a:spcPct val="90000"/>
              </a:lnSpc>
            </a:pPr>
            <a:r>
              <a:rPr lang="en-US" sz="2800" dirty="0" smtClean="0"/>
              <a:t>Implication: in the area of computer-aided hardware optimization, if a </a:t>
            </a:r>
            <a:r>
              <a:rPr lang="en-US" sz="2800" dirty="0" err="1" smtClean="0"/>
              <a:t>subcircuit</a:t>
            </a:r>
            <a:r>
              <a:rPr lang="en-US" sz="2800" dirty="0" smtClean="0"/>
              <a:t> always produces 0, then the </a:t>
            </a:r>
            <a:r>
              <a:rPr lang="en-US" sz="2800" dirty="0" err="1" smtClean="0"/>
              <a:t>subcircuit</a:t>
            </a:r>
            <a:r>
              <a:rPr lang="en-US" sz="2800" dirty="0" smtClean="0"/>
              <a:t> can be replaced by a simpler </a:t>
            </a:r>
            <a:r>
              <a:rPr lang="en-US" sz="2800" dirty="0" err="1" smtClean="0"/>
              <a:t>subcircuit</a:t>
            </a:r>
            <a:r>
              <a:rPr lang="en-US" sz="2800" dirty="0" smtClean="0"/>
              <a:t> that omits all gates and just output a 0.</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3"/>
          <p:cNvSpPr>
            <a:spLocks noGrp="1"/>
          </p:cNvSpPr>
          <p:nvPr>
            <p:ph type="sldNum" sz="quarter" idx="12"/>
          </p:nvPr>
        </p:nvSpPr>
        <p:spPr>
          <a:noFill/>
        </p:spPr>
        <p:txBody>
          <a:bodyPr/>
          <a:lstStyle/>
          <a:p>
            <a:fld id="{CD42625A-1732-4C19-8F09-B52A1F3A8F71}" type="slidenum">
              <a:rPr lang="en-US"/>
              <a:pPr/>
              <a:t>21</a:t>
            </a:fld>
            <a:endParaRPr lang="en-US"/>
          </a:p>
        </p:txBody>
      </p:sp>
      <p:sp>
        <p:nvSpPr>
          <p:cNvPr id="25603" name="Text Box 2"/>
          <p:cNvSpPr txBox="1">
            <a:spLocks noChangeArrowheads="1"/>
          </p:cNvSpPr>
          <p:nvPr/>
        </p:nvSpPr>
        <p:spPr bwMode="auto">
          <a:xfrm>
            <a:off x="152400" y="533400"/>
            <a:ext cx="9144000" cy="579438"/>
          </a:xfrm>
          <a:prstGeom prst="rect">
            <a:avLst/>
          </a:prstGeom>
          <a:noFill/>
          <a:ln w="9525">
            <a:noFill/>
            <a:miter lim="800000"/>
            <a:headEnd/>
            <a:tailEnd/>
          </a:ln>
        </p:spPr>
        <p:txBody>
          <a:bodyPr>
            <a:spAutoFit/>
          </a:bodyPr>
          <a:lstStyle/>
          <a:p>
            <a:pPr eaLnBrk="0" hangingPunct="0"/>
            <a:r>
              <a:rPr lang="en-US" sz="3200" b="1" dirty="0">
                <a:solidFill>
                  <a:schemeClr val="tx2"/>
                </a:solidFill>
              </a:rPr>
              <a:t>Two instances of circuit </a:t>
            </a:r>
            <a:r>
              <a:rPr lang="en-US" sz="3200" b="1" dirty="0" err="1">
                <a:solidFill>
                  <a:schemeClr val="tx2"/>
                </a:solidFill>
              </a:rPr>
              <a:t>satisfiability</a:t>
            </a:r>
            <a:r>
              <a:rPr lang="en-US" sz="3200" b="1" dirty="0">
                <a:solidFill>
                  <a:schemeClr val="tx2"/>
                </a:solidFill>
              </a:rPr>
              <a:t> problems</a:t>
            </a:r>
          </a:p>
        </p:txBody>
      </p:sp>
      <p:pic>
        <p:nvPicPr>
          <p:cNvPr id="25604" name="Picture 3" descr="fig34-8"/>
          <p:cNvPicPr>
            <a:picLocks noChangeAspect="1" noChangeArrowheads="1"/>
          </p:cNvPicPr>
          <p:nvPr/>
        </p:nvPicPr>
        <p:blipFill>
          <a:blip r:embed="rId2"/>
          <a:srcRect/>
          <a:stretch>
            <a:fillRect/>
          </a:stretch>
        </p:blipFill>
        <p:spPr bwMode="auto">
          <a:xfrm>
            <a:off x="228600" y="1343025"/>
            <a:ext cx="8610600" cy="4208463"/>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p>
            <a:fld id="{BEEDEBA6-48D7-4EBA-BC14-2A637550468E}" type="slidenum">
              <a:rPr lang="en-US"/>
              <a:pPr/>
              <a:t>22</a:t>
            </a:fld>
            <a:endParaRPr lang="en-US"/>
          </a:p>
        </p:txBody>
      </p:sp>
      <p:sp>
        <p:nvSpPr>
          <p:cNvPr id="26627" name="Rectangle 2"/>
          <p:cNvSpPr>
            <a:spLocks noGrp="1" noChangeArrowheads="1"/>
          </p:cNvSpPr>
          <p:nvPr>
            <p:ph type="title"/>
          </p:nvPr>
        </p:nvSpPr>
        <p:spPr>
          <a:xfrm>
            <a:off x="533400" y="381000"/>
            <a:ext cx="8153400" cy="1143000"/>
          </a:xfrm>
        </p:spPr>
        <p:txBody>
          <a:bodyPr/>
          <a:lstStyle/>
          <a:p>
            <a:pPr eaLnBrk="1" hangingPunct="1"/>
            <a:r>
              <a:rPr lang="en-US" sz="4000" b="1" dirty="0" smtClean="0"/>
              <a:t>Solving circuit-</a:t>
            </a:r>
            <a:r>
              <a:rPr lang="en-US" sz="4000" b="1" dirty="0" err="1" smtClean="0"/>
              <a:t>satisfiability</a:t>
            </a:r>
            <a:r>
              <a:rPr lang="en-US" sz="4000" b="1" dirty="0" smtClean="0"/>
              <a:t> problem</a:t>
            </a:r>
          </a:p>
        </p:txBody>
      </p:sp>
      <p:sp>
        <p:nvSpPr>
          <p:cNvPr id="26628" name="Rectangle 3"/>
          <p:cNvSpPr>
            <a:spLocks noGrp="1" noChangeArrowheads="1"/>
          </p:cNvSpPr>
          <p:nvPr>
            <p:ph type="body" idx="1"/>
          </p:nvPr>
        </p:nvSpPr>
        <p:spPr>
          <a:xfrm>
            <a:off x="685800" y="1447800"/>
            <a:ext cx="7772400" cy="4114800"/>
          </a:xfrm>
        </p:spPr>
        <p:txBody>
          <a:bodyPr/>
          <a:lstStyle/>
          <a:p>
            <a:pPr eaLnBrk="1" hangingPunct="1"/>
            <a:r>
              <a:rPr lang="en-US" b="1" dirty="0" smtClean="0"/>
              <a:t>Intuitive solution</a:t>
            </a:r>
            <a:r>
              <a:rPr lang="en-US" dirty="0" smtClean="0"/>
              <a:t>: </a:t>
            </a:r>
          </a:p>
          <a:p>
            <a:pPr lvl="1" eaLnBrk="1" hangingPunct="1"/>
            <a:r>
              <a:rPr lang="en-US" dirty="0" smtClean="0"/>
              <a:t>for each possible assignment, check whether it generates 1.</a:t>
            </a:r>
          </a:p>
          <a:p>
            <a:pPr lvl="1" eaLnBrk="1" hangingPunct="1"/>
            <a:r>
              <a:rPr lang="en-US" dirty="0" smtClean="0"/>
              <a:t>suppose the number of inputs is </a:t>
            </a:r>
            <a:r>
              <a:rPr lang="en-US" i="1" dirty="0" smtClean="0"/>
              <a:t>k</a:t>
            </a:r>
            <a:r>
              <a:rPr lang="en-US" dirty="0" smtClean="0"/>
              <a:t>, then the total possible assignments are 2</a:t>
            </a:r>
            <a:r>
              <a:rPr lang="en-US" i="1" baseline="30000" dirty="0" smtClean="0"/>
              <a:t>k</a:t>
            </a:r>
            <a:r>
              <a:rPr lang="en-US" dirty="0" smtClean="0"/>
              <a:t>.  So the running time is </a:t>
            </a:r>
            <a:r>
              <a:rPr lang="en-US" dirty="0" smtClean="0">
                <a:sym typeface="Symbol" pitchFamily="18" charset="2"/>
              </a:rPr>
              <a:t></a:t>
            </a:r>
            <a:r>
              <a:rPr lang="en-US" dirty="0" smtClean="0"/>
              <a:t>(2</a:t>
            </a:r>
            <a:r>
              <a:rPr lang="en-US" i="1" baseline="30000" dirty="0" smtClean="0"/>
              <a:t>k</a:t>
            </a:r>
            <a:r>
              <a:rPr lang="en-US" dirty="0" smtClean="0"/>
              <a:t>). When the size of the problem is </a:t>
            </a:r>
            <a:r>
              <a:rPr lang="en-US" dirty="0" smtClean="0">
                <a:sym typeface="Symbol" pitchFamily="18" charset="2"/>
              </a:rPr>
              <a:t></a:t>
            </a:r>
            <a:r>
              <a:rPr lang="en-US" dirty="0" smtClean="0"/>
              <a:t>(</a:t>
            </a:r>
            <a:r>
              <a:rPr lang="en-US" i="1" dirty="0" smtClean="0"/>
              <a:t>k</a:t>
            </a:r>
            <a:r>
              <a:rPr lang="en-US" dirty="0" smtClean="0"/>
              <a:t>), then </a:t>
            </a:r>
            <a:r>
              <a:rPr lang="en-US" b="1" dirty="0" smtClean="0"/>
              <a:t>the running time is not poly.</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p>
            <a:fld id="{B8EFBF70-0BA6-4154-B20D-44A2A9939B7A}" type="slidenum">
              <a:rPr lang="en-US"/>
              <a:pPr/>
              <a:t>23</a:t>
            </a:fld>
            <a:endParaRPr lang="en-US"/>
          </a:p>
        </p:txBody>
      </p:sp>
      <p:sp>
        <p:nvSpPr>
          <p:cNvPr id="27651" name="Rectangle 2"/>
          <p:cNvSpPr>
            <a:spLocks noGrp="1" noChangeArrowheads="1"/>
          </p:cNvSpPr>
          <p:nvPr>
            <p:ph type="title"/>
          </p:nvPr>
        </p:nvSpPr>
        <p:spPr>
          <a:xfrm>
            <a:off x="685800" y="304800"/>
            <a:ext cx="7772400" cy="1143000"/>
          </a:xfrm>
        </p:spPr>
        <p:txBody>
          <a:bodyPr/>
          <a:lstStyle/>
          <a:p>
            <a:pPr eaLnBrk="1" hangingPunct="1"/>
            <a:r>
              <a:rPr lang="en-US" b="1" dirty="0" smtClean="0"/>
              <a:t>Circuit-</a:t>
            </a:r>
            <a:r>
              <a:rPr lang="en-US" b="1" dirty="0" err="1" smtClean="0"/>
              <a:t>satisfiability</a:t>
            </a:r>
            <a:r>
              <a:rPr lang="en-US" b="1" dirty="0" smtClean="0"/>
              <a:t> problem is NP-complete</a:t>
            </a:r>
          </a:p>
        </p:txBody>
      </p:sp>
      <p:sp>
        <p:nvSpPr>
          <p:cNvPr id="27652" name="Rectangle 3"/>
          <p:cNvSpPr>
            <a:spLocks noGrp="1" noChangeArrowheads="1"/>
          </p:cNvSpPr>
          <p:nvPr>
            <p:ph type="body" idx="1"/>
          </p:nvPr>
        </p:nvSpPr>
        <p:spPr>
          <a:xfrm>
            <a:off x="685800" y="1905000"/>
            <a:ext cx="8077200" cy="4191000"/>
          </a:xfrm>
        </p:spPr>
        <p:txBody>
          <a:bodyPr/>
          <a:lstStyle/>
          <a:p>
            <a:pPr eaLnBrk="1" hangingPunct="1">
              <a:lnSpc>
                <a:spcPct val="90000"/>
              </a:lnSpc>
            </a:pPr>
            <a:r>
              <a:rPr lang="en-US" sz="2400" b="1" i="1" dirty="0" smtClean="0"/>
              <a:t>Lemma 34.5</a:t>
            </a:r>
            <a:r>
              <a:rPr lang="en-US" sz="2400" b="1" dirty="0" smtClean="0"/>
              <a:t>:</a:t>
            </a:r>
          </a:p>
          <a:p>
            <a:pPr lvl="1" eaLnBrk="1" hangingPunct="1">
              <a:lnSpc>
                <a:spcPct val="90000"/>
              </a:lnSpc>
            </a:pPr>
            <a:r>
              <a:rPr lang="en-US" sz="2000" b="1" dirty="0" smtClean="0"/>
              <a:t>CIRCUIT-SAT belongs to NP.</a:t>
            </a:r>
          </a:p>
          <a:p>
            <a:pPr eaLnBrk="1" hangingPunct="1">
              <a:lnSpc>
                <a:spcPct val="90000"/>
              </a:lnSpc>
            </a:pPr>
            <a:r>
              <a:rPr lang="en-US" sz="2400" b="1" dirty="0" smtClean="0"/>
              <a:t>Proof</a:t>
            </a:r>
            <a:r>
              <a:rPr lang="en-US" sz="2400" dirty="0" smtClean="0"/>
              <a:t>: CIRCUIT-SAT is poly-time verifiable.</a:t>
            </a:r>
          </a:p>
          <a:p>
            <a:pPr lvl="1" eaLnBrk="1" hangingPunct="1">
              <a:lnSpc>
                <a:spcPct val="90000"/>
              </a:lnSpc>
            </a:pPr>
            <a:r>
              <a:rPr lang="en-US" sz="2000" dirty="0" smtClean="0"/>
              <a:t>Given (an encoding of) a CIRCUIT-SAT problem C and a certificate, which is an assignment of Boolean values to (all) wires in C.</a:t>
            </a:r>
          </a:p>
          <a:p>
            <a:pPr lvl="1" eaLnBrk="1" hangingPunct="1">
              <a:lnSpc>
                <a:spcPct val="90000"/>
              </a:lnSpc>
            </a:pPr>
            <a:r>
              <a:rPr lang="en-US" sz="2000" dirty="0" smtClean="0"/>
              <a:t>The algorithm is constructed as follows:  just checks each gates and then the output wire of C: </a:t>
            </a:r>
          </a:p>
          <a:p>
            <a:pPr lvl="2" eaLnBrk="1" hangingPunct="1">
              <a:lnSpc>
                <a:spcPct val="90000"/>
              </a:lnSpc>
            </a:pPr>
            <a:r>
              <a:rPr lang="en-US" sz="1800" dirty="0" smtClean="0"/>
              <a:t>If for every gate, the computed output value matches the value of the output wire given in the certificate and  the output of the whole circuit is 1, then the algorithm outputs 1, otherwise 0.</a:t>
            </a:r>
          </a:p>
          <a:p>
            <a:pPr lvl="2" eaLnBrk="1" hangingPunct="1">
              <a:lnSpc>
                <a:spcPct val="90000"/>
              </a:lnSpc>
            </a:pPr>
            <a:r>
              <a:rPr lang="en-US" sz="1800" dirty="0" smtClean="0"/>
              <a:t>The algorithm is executed in poly time (even linear time). </a:t>
            </a:r>
          </a:p>
          <a:p>
            <a:pPr eaLnBrk="1" hangingPunct="1">
              <a:lnSpc>
                <a:spcPct val="90000"/>
              </a:lnSpc>
            </a:pPr>
            <a:r>
              <a:rPr lang="en-US" sz="2400" dirty="0" smtClean="0"/>
              <a:t>An alternative certificate: a true assignment to the inputs.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p>
            <a:fld id="{CC3F511E-1FEA-4127-9F41-07869C0F5048}" type="slidenum">
              <a:rPr lang="en-US"/>
              <a:pPr/>
              <a:t>24</a:t>
            </a:fld>
            <a:endParaRPr lang="en-US"/>
          </a:p>
        </p:txBody>
      </p:sp>
      <p:sp>
        <p:nvSpPr>
          <p:cNvPr id="28675" name="Rectangle 2"/>
          <p:cNvSpPr>
            <a:spLocks noGrp="1" noChangeArrowheads="1"/>
          </p:cNvSpPr>
          <p:nvPr>
            <p:ph type="title"/>
          </p:nvPr>
        </p:nvSpPr>
        <p:spPr/>
        <p:txBody>
          <a:bodyPr/>
          <a:lstStyle/>
          <a:p>
            <a:pPr eaLnBrk="1" hangingPunct="1"/>
            <a:r>
              <a:rPr lang="en-US" b="1" dirty="0" smtClean="0"/>
              <a:t>Circuit-</a:t>
            </a:r>
            <a:r>
              <a:rPr lang="en-US" b="1" dirty="0" err="1" smtClean="0"/>
              <a:t>satisfiability</a:t>
            </a:r>
            <a:r>
              <a:rPr lang="en-US" b="1" dirty="0" smtClean="0"/>
              <a:t> problem is NP-complete (cont.)</a:t>
            </a:r>
          </a:p>
        </p:txBody>
      </p:sp>
      <p:sp>
        <p:nvSpPr>
          <p:cNvPr id="28676" name="Rectangle 3"/>
          <p:cNvSpPr>
            <a:spLocks noGrp="1" noChangeArrowheads="1"/>
          </p:cNvSpPr>
          <p:nvPr>
            <p:ph type="body" idx="1"/>
          </p:nvPr>
        </p:nvSpPr>
        <p:spPr>
          <a:xfrm>
            <a:off x="228600" y="2057400"/>
            <a:ext cx="8458200" cy="4038600"/>
          </a:xfrm>
        </p:spPr>
        <p:txBody>
          <a:bodyPr/>
          <a:lstStyle/>
          <a:p>
            <a:pPr eaLnBrk="1" hangingPunct="1"/>
            <a:r>
              <a:rPr lang="en-US" b="1" i="1" dirty="0" smtClean="0"/>
              <a:t>Lemma 34.6:</a:t>
            </a:r>
            <a:endParaRPr lang="en-US" b="1" dirty="0" smtClean="0"/>
          </a:p>
          <a:p>
            <a:pPr lvl="1" eaLnBrk="1" hangingPunct="1"/>
            <a:r>
              <a:rPr lang="en-US" b="1" dirty="0" smtClean="0"/>
              <a:t>CIRCUIT-SAT is NP-hard.</a:t>
            </a:r>
          </a:p>
          <a:p>
            <a:pPr lvl="1" eaLnBrk="1" hangingPunct="1"/>
            <a:endParaRPr lang="en-US" dirty="0" smtClean="0">
              <a:sym typeface="Symbol" pitchFamily="18" charset="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p>
            <a:fld id="{ACD8DBF4-B588-49C9-986A-F9DBDB37B95C}" type="slidenum">
              <a:rPr lang="en-US"/>
              <a:pPr/>
              <a:t>25</a:t>
            </a:fld>
            <a:endParaRPr lang="en-US"/>
          </a:p>
        </p:txBody>
      </p:sp>
      <p:sp>
        <p:nvSpPr>
          <p:cNvPr id="29699" name="Rectangle 2"/>
          <p:cNvSpPr>
            <a:spLocks noGrp="1" noChangeArrowheads="1"/>
          </p:cNvSpPr>
          <p:nvPr>
            <p:ph type="title"/>
          </p:nvPr>
        </p:nvSpPr>
        <p:spPr>
          <a:xfrm>
            <a:off x="762000" y="304800"/>
            <a:ext cx="7772400" cy="1143000"/>
          </a:xfrm>
        </p:spPr>
        <p:txBody>
          <a:bodyPr/>
          <a:lstStyle/>
          <a:p>
            <a:pPr eaLnBrk="1" hangingPunct="1"/>
            <a:r>
              <a:rPr lang="en-US" sz="2800" b="1" dirty="0" smtClean="0"/>
              <a:t>Circuit-</a:t>
            </a:r>
            <a:r>
              <a:rPr lang="en-US" sz="2800" b="1" dirty="0" err="1" smtClean="0"/>
              <a:t>satisfiability</a:t>
            </a:r>
            <a:r>
              <a:rPr lang="en-US" sz="2800" b="1" dirty="0" smtClean="0"/>
              <a:t> problem is NP-hard (cont.)</a:t>
            </a:r>
          </a:p>
        </p:txBody>
      </p:sp>
      <p:sp>
        <p:nvSpPr>
          <p:cNvPr id="29700" name="Rectangle 3"/>
          <p:cNvSpPr>
            <a:spLocks noGrp="1" noChangeArrowheads="1"/>
          </p:cNvSpPr>
          <p:nvPr>
            <p:ph type="body" idx="1"/>
          </p:nvPr>
        </p:nvSpPr>
        <p:spPr>
          <a:xfrm>
            <a:off x="762000" y="1295400"/>
            <a:ext cx="8001000" cy="5029200"/>
          </a:xfrm>
        </p:spPr>
        <p:txBody>
          <a:bodyPr/>
          <a:lstStyle/>
          <a:p>
            <a:pPr eaLnBrk="1" hangingPunct="1"/>
            <a:r>
              <a:rPr lang="en-US" b="1" dirty="0" smtClean="0"/>
              <a:t>Proof</a:t>
            </a:r>
            <a:r>
              <a:rPr lang="en-US" dirty="0" smtClean="0"/>
              <a:t>: Suppose X is </a:t>
            </a:r>
            <a:r>
              <a:rPr lang="en-US" i="1" dirty="0" smtClean="0"/>
              <a:t>any problem</a:t>
            </a:r>
            <a:r>
              <a:rPr lang="en-US" dirty="0" smtClean="0"/>
              <a:t> in NP</a:t>
            </a:r>
          </a:p>
          <a:p>
            <a:pPr lvl="1" eaLnBrk="1" hangingPunct="1"/>
            <a:r>
              <a:rPr lang="en-US" dirty="0" smtClean="0"/>
              <a:t>Construct a poly-time algorithm </a:t>
            </a:r>
            <a:r>
              <a:rPr lang="en-US" i="1" dirty="0" smtClean="0"/>
              <a:t>F</a:t>
            </a:r>
            <a:r>
              <a:rPr lang="en-US" dirty="0" smtClean="0"/>
              <a:t> maps every problem instance </a:t>
            </a:r>
            <a:r>
              <a:rPr lang="en-US" i="1" dirty="0" smtClean="0"/>
              <a:t>x</a:t>
            </a:r>
            <a:r>
              <a:rPr lang="en-US" dirty="0" smtClean="0"/>
              <a:t> in X to a circuit C=</a:t>
            </a:r>
            <a:r>
              <a:rPr lang="en-US" i="1" dirty="0" smtClean="0"/>
              <a:t>f</a:t>
            </a:r>
            <a:r>
              <a:rPr lang="en-US" dirty="0" smtClean="0"/>
              <a:t>(</a:t>
            </a:r>
            <a:r>
              <a:rPr lang="en-US" i="1" dirty="0" smtClean="0"/>
              <a:t>x</a:t>
            </a:r>
            <a:r>
              <a:rPr lang="en-US" dirty="0" smtClean="0"/>
              <a:t>) such that the answer to </a:t>
            </a:r>
            <a:r>
              <a:rPr lang="en-US" i="1" dirty="0" smtClean="0"/>
              <a:t>x</a:t>
            </a:r>
            <a:r>
              <a:rPr lang="en-US" dirty="0" smtClean="0">
                <a:sym typeface="Symbol" pitchFamily="18" charset="2"/>
              </a:rPr>
              <a:t> is YES if and only if CCIRCUIT-SAT (is </a:t>
            </a:r>
            <a:r>
              <a:rPr lang="en-US" dirty="0" err="1" smtClean="0">
                <a:sym typeface="Symbol" pitchFamily="18" charset="2"/>
              </a:rPr>
              <a:t>satisfiable</a:t>
            </a:r>
            <a:r>
              <a:rPr lang="en-US" dirty="0" smtClean="0">
                <a:sym typeface="Symbol" pitchFamily="18" charset="2"/>
              </a:rPr>
              <a:t>).</a:t>
            </a:r>
          </a:p>
          <a:p>
            <a:pPr lvl="1" eaLnBrk="1" hangingPunct="1"/>
            <a:r>
              <a:rPr lang="en-US" dirty="0" smtClean="0">
                <a:sym typeface="Symbol" pitchFamily="18" charset="2"/>
              </a:rPr>
              <a:t>Since </a:t>
            </a:r>
            <a:r>
              <a:rPr lang="en-US" dirty="0" smtClean="0"/>
              <a:t> </a:t>
            </a:r>
            <a:r>
              <a:rPr lang="en-US" dirty="0" smtClean="0"/>
              <a:t>X</a:t>
            </a:r>
            <a:r>
              <a:rPr lang="en-US" dirty="0" smtClean="0">
                <a:sym typeface="Symbol" pitchFamily="18" charset="2"/>
              </a:rPr>
              <a:t>NP, there is a poly-time algorithm </a:t>
            </a:r>
            <a:r>
              <a:rPr lang="en-US" i="1" dirty="0" smtClean="0">
                <a:sym typeface="Symbol" pitchFamily="18" charset="2"/>
              </a:rPr>
              <a:t>A</a:t>
            </a:r>
            <a:r>
              <a:rPr lang="en-US" dirty="0" smtClean="0">
                <a:sym typeface="Symbol" pitchFamily="18" charset="2"/>
              </a:rPr>
              <a:t> which verifies </a:t>
            </a:r>
            <a:r>
              <a:rPr lang="en-US" dirty="0" smtClean="0">
                <a:sym typeface="Symbol" pitchFamily="18" charset="2"/>
              </a:rPr>
              <a:t>X.</a:t>
            </a:r>
          </a:p>
          <a:p>
            <a:pPr lvl="1" eaLnBrk="1" hangingPunct="1"/>
            <a:r>
              <a:rPr lang="en-US" dirty="0" smtClean="0">
                <a:sym typeface="Symbol" pitchFamily="18" charset="2"/>
              </a:rPr>
              <a:t>Suppose </a:t>
            </a:r>
            <a:r>
              <a:rPr lang="en-US" dirty="0" smtClean="0">
                <a:sym typeface="Symbol" pitchFamily="18" charset="2"/>
              </a:rPr>
              <a:t>the input length is </a:t>
            </a:r>
            <a:r>
              <a:rPr lang="en-US" i="1" dirty="0" smtClean="0">
                <a:sym typeface="Symbol" pitchFamily="18" charset="2"/>
              </a:rPr>
              <a:t>n</a:t>
            </a:r>
            <a:r>
              <a:rPr lang="en-US" dirty="0" smtClean="0">
                <a:sym typeface="Symbol" pitchFamily="18" charset="2"/>
              </a:rPr>
              <a:t> and Let </a:t>
            </a:r>
            <a:r>
              <a:rPr lang="en-US" i="1" dirty="0" smtClean="0">
                <a:sym typeface="Symbol" pitchFamily="18" charset="2"/>
              </a:rPr>
              <a:t>T</a:t>
            </a:r>
            <a:r>
              <a:rPr lang="en-US" dirty="0" smtClean="0">
                <a:sym typeface="Symbol" pitchFamily="18" charset="2"/>
              </a:rPr>
              <a:t>(</a:t>
            </a:r>
            <a:r>
              <a:rPr lang="en-US" i="1" dirty="0" smtClean="0">
                <a:sym typeface="Symbol" pitchFamily="18" charset="2"/>
              </a:rPr>
              <a:t>n</a:t>
            </a:r>
            <a:r>
              <a:rPr lang="en-US" dirty="0" smtClean="0">
                <a:sym typeface="Symbol" pitchFamily="18" charset="2"/>
              </a:rPr>
              <a:t>) denote the worst-case running time. Let </a:t>
            </a:r>
            <a:r>
              <a:rPr lang="en-US" i="1" dirty="0" smtClean="0">
                <a:sym typeface="Symbol" pitchFamily="18" charset="2"/>
              </a:rPr>
              <a:t>k</a:t>
            </a:r>
            <a:r>
              <a:rPr lang="en-US" dirty="0" smtClean="0">
                <a:sym typeface="Symbol" pitchFamily="18" charset="2"/>
              </a:rPr>
              <a:t> be the constant such that </a:t>
            </a:r>
            <a:r>
              <a:rPr lang="en-US" i="1" dirty="0" smtClean="0">
                <a:sym typeface="Symbol" pitchFamily="18" charset="2"/>
              </a:rPr>
              <a:t>T</a:t>
            </a:r>
            <a:r>
              <a:rPr lang="en-US" dirty="0" smtClean="0">
                <a:sym typeface="Symbol" pitchFamily="18" charset="2"/>
              </a:rPr>
              <a:t>(</a:t>
            </a:r>
            <a:r>
              <a:rPr lang="en-US" i="1" dirty="0" smtClean="0">
                <a:sym typeface="Symbol" pitchFamily="18" charset="2"/>
              </a:rPr>
              <a:t>n</a:t>
            </a:r>
            <a:r>
              <a:rPr lang="en-US" dirty="0" smtClean="0">
                <a:sym typeface="Symbol" pitchFamily="18" charset="2"/>
              </a:rPr>
              <a:t>)=</a:t>
            </a:r>
            <a:r>
              <a:rPr lang="en-US" i="1" dirty="0" smtClean="0">
                <a:sym typeface="Symbol" pitchFamily="18" charset="2"/>
              </a:rPr>
              <a:t>O</a:t>
            </a:r>
            <a:r>
              <a:rPr lang="en-US" dirty="0" smtClean="0">
                <a:sym typeface="Symbol" pitchFamily="18" charset="2"/>
              </a:rPr>
              <a:t>(</a:t>
            </a:r>
            <a:r>
              <a:rPr lang="en-US" i="1" dirty="0" err="1" smtClean="0">
                <a:sym typeface="Symbol" pitchFamily="18" charset="2"/>
              </a:rPr>
              <a:t>n</a:t>
            </a:r>
            <a:r>
              <a:rPr lang="en-US" i="1" baseline="30000" dirty="0" err="1" smtClean="0">
                <a:sym typeface="Symbol" pitchFamily="18" charset="2"/>
              </a:rPr>
              <a:t>k</a:t>
            </a:r>
            <a:r>
              <a:rPr lang="en-US" dirty="0" smtClean="0">
                <a:sym typeface="Symbol" pitchFamily="18" charset="2"/>
              </a:rPr>
              <a:t>) and the length of the certificate is </a:t>
            </a:r>
            <a:r>
              <a:rPr lang="en-US" i="1" dirty="0" smtClean="0">
                <a:sym typeface="Symbol" pitchFamily="18" charset="2"/>
              </a:rPr>
              <a:t>O</a:t>
            </a:r>
            <a:r>
              <a:rPr lang="en-US" dirty="0" smtClean="0">
                <a:sym typeface="Symbol" pitchFamily="18" charset="2"/>
              </a:rPr>
              <a:t>(</a:t>
            </a:r>
            <a:r>
              <a:rPr lang="en-US" i="1" dirty="0" err="1" smtClean="0">
                <a:sym typeface="Symbol" pitchFamily="18" charset="2"/>
              </a:rPr>
              <a:t>n</a:t>
            </a:r>
            <a:r>
              <a:rPr lang="en-US" i="1" baseline="30000" dirty="0" err="1" smtClean="0">
                <a:sym typeface="Symbol" pitchFamily="18" charset="2"/>
              </a:rPr>
              <a:t>k</a:t>
            </a:r>
            <a:r>
              <a:rPr lang="en-US" dirty="0" smtClean="0">
                <a:sym typeface="Symbol" pitchFamily="18" charset="2"/>
              </a:rPr>
              <a:t>).</a:t>
            </a:r>
          </a:p>
          <a:p>
            <a:pPr eaLnBrk="1" hangingPunct="1">
              <a:buFontTx/>
              <a:buNone/>
            </a:pPr>
            <a:endParaRPr lang="en-US" dirty="0" smtClean="0">
              <a:sym typeface="Symbol" pitchFamily="18" charset="2"/>
            </a:endParaRP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p>
            <a:fld id="{4308814E-08D8-4342-AC36-96EA5EB96E7D}" type="slidenum">
              <a:rPr lang="en-US"/>
              <a:pPr/>
              <a:t>26</a:t>
            </a:fld>
            <a:endParaRPr lang="en-US"/>
          </a:p>
        </p:txBody>
      </p:sp>
      <p:sp>
        <p:nvSpPr>
          <p:cNvPr id="30723" name="Rectangle 2"/>
          <p:cNvSpPr>
            <a:spLocks noGrp="1" noChangeArrowheads="1"/>
          </p:cNvSpPr>
          <p:nvPr>
            <p:ph type="title"/>
          </p:nvPr>
        </p:nvSpPr>
        <p:spPr/>
        <p:txBody>
          <a:bodyPr/>
          <a:lstStyle/>
          <a:p>
            <a:pPr eaLnBrk="1" hangingPunct="1"/>
            <a:r>
              <a:rPr lang="en-US" sz="2800" b="1" dirty="0" smtClean="0"/>
              <a:t>Circuit-</a:t>
            </a:r>
            <a:r>
              <a:rPr lang="en-US" sz="2800" b="1" dirty="0" err="1" smtClean="0"/>
              <a:t>satisfiability</a:t>
            </a:r>
            <a:r>
              <a:rPr lang="en-US" sz="2800" b="1" dirty="0" smtClean="0"/>
              <a:t> problem is NP-hard (cont.)</a:t>
            </a:r>
          </a:p>
        </p:txBody>
      </p:sp>
      <p:sp>
        <p:nvSpPr>
          <p:cNvPr id="30724" name="Rectangle 3"/>
          <p:cNvSpPr>
            <a:spLocks noGrp="1" noChangeArrowheads="1"/>
          </p:cNvSpPr>
          <p:nvPr>
            <p:ph type="body" idx="1"/>
          </p:nvPr>
        </p:nvSpPr>
        <p:spPr/>
        <p:txBody>
          <a:bodyPr/>
          <a:lstStyle/>
          <a:p>
            <a:pPr eaLnBrk="1" hangingPunct="1"/>
            <a:r>
              <a:rPr lang="en-US" sz="2800" dirty="0" smtClean="0">
                <a:sym typeface="Symbol" pitchFamily="18" charset="2"/>
              </a:rPr>
              <a:t>Idea is to represent the computation of </a:t>
            </a:r>
            <a:r>
              <a:rPr lang="en-US" sz="2800" i="1" dirty="0" smtClean="0">
                <a:sym typeface="Symbol" pitchFamily="18" charset="2"/>
              </a:rPr>
              <a:t>A</a:t>
            </a:r>
            <a:r>
              <a:rPr lang="en-US" sz="2800" dirty="0" smtClean="0">
                <a:sym typeface="Symbol" pitchFamily="18" charset="2"/>
              </a:rPr>
              <a:t> as a sequence of configurations, </a:t>
            </a:r>
            <a:r>
              <a:rPr lang="en-US" sz="2800" i="1" dirty="0" smtClean="0">
                <a:sym typeface="Symbol" pitchFamily="18" charset="2"/>
              </a:rPr>
              <a:t>c</a:t>
            </a:r>
            <a:r>
              <a:rPr lang="en-US" sz="2800" baseline="-25000" dirty="0" smtClean="0">
                <a:sym typeface="Symbol" pitchFamily="18" charset="2"/>
              </a:rPr>
              <a:t>0</a:t>
            </a:r>
            <a:r>
              <a:rPr lang="en-US" sz="2800" dirty="0" smtClean="0">
                <a:sym typeface="Symbol" pitchFamily="18" charset="2"/>
              </a:rPr>
              <a:t>, </a:t>
            </a:r>
            <a:r>
              <a:rPr lang="en-US" sz="2800" i="1" dirty="0" smtClean="0">
                <a:sym typeface="Symbol" pitchFamily="18" charset="2"/>
              </a:rPr>
              <a:t>c</a:t>
            </a:r>
            <a:r>
              <a:rPr lang="en-US" sz="2800" baseline="-25000" dirty="0" smtClean="0">
                <a:sym typeface="Symbol" pitchFamily="18" charset="2"/>
              </a:rPr>
              <a:t>1</a:t>
            </a:r>
            <a:r>
              <a:rPr lang="en-US" sz="2800" dirty="0" smtClean="0">
                <a:sym typeface="Symbol" pitchFamily="18" charset="2"/>
              </a:rPr>
              <a:t>,…,</a:t>
            </a:r>
            <a:r>
              <a:rPr lang="en-US" sz="2800" i="1" dirty="0" smtClean="0">
                <a:sym typeface="Symbol" pitchFamily="18" charset="2"/>
              </a:rPr>
              <a:t>c</a:t>
            </a:r>
            <a:r>
              <a:rPr lang="en-US" sz="2800" baseline="-25000" dirty="0" smtClean="0">
                <a:sym typeface="Symbol" pitchFamily="18" charset="2"/>
              </a:rPr>
              <a:t>i</a:t>
            </a:r>
            <a:r>
              <a:rPr lang="en-US" sz="2800" dirty="0" smtClean="0">
                <a:sym typeface="Symbol" pitchFamily="18" charset="2"/>
              </a:rPr>
              <a:t>,</a:t>
            </a:r>
            <a:r>
              <a:rPr lang="en-US" sz="2800" i="1" dirty="0" smtClean="0">
                <a:sym typeface="Symbol" pitchFamily="18" charset="2"/>
              </a:rPr>
              <a:t>c</a:t>
            </a:r>
            <a:r>
              <a:rPr lang="en-US" sz="2800" i="1" baseline="-25000" dirty="0" smtClean="0">
                <a:sym typeface="Symbol" pitchFamily="18" charset="2"/>
              </a:rPr>
              <a:t>i</a:t>
            </a:r>
            <a:r>
              <a:rPr lang="en-US" sz="2800" baseline="-25000" dirty="0" smtClean="0">
                <a:sym typeface="Symbol" pitchFamily="18" charset="2"/>
              </a:rPr>
              <a:t>+1</a:t>
            </a:r>
            <a:r>
              <a:rPr lang="en-US" sz="2800" dirty="0" smtClean="0">
                <a:sym typeface="Symbol" pitchFamily="18" charset="2"/>
              </a:rPr>
              <a:t>,…,</a:t>
            </a:r>
            <a:r>
              <a:rPr lang="en-US" sz="2800" i="1" dirty="0" err="1" smtClean="0">
                <a:sym typeface="Symbol" pitchFamily="18" charset="2"/>
              </a:rPr>
              <a:t>c</a:t>
            </a:r>
            <a:r>
              <a:rPr lang="en-US" sz="2800" i="1" baseline="-25000" dirty="0" err="1" smtClean="0">
                <a:sym typeface="Symbol" pitchFamily="18" charset="2"/>
              </a:rPr>
              <a:t>T</a:t>
            </a:r>
            <a:r>
              <a:rPr lang="en-US" sz="2800" baseline="-25000" dirty="0" smtClean="0">
                <a:sym typeface="Symbol" pitchFamily="18" charset="2"/>
              </a:rPr>
              <a:t>(</a:t>
            </a:r>
            <a:r>
              <a:rPr lang="en-US" sz="2800" i="1" baseline="-25000" dirty="0" smtClean="0">
                <a:sym typeface="Symbol" pitchFamily="18" charset="2"/>
              </a:rPr>
              <a:t>n</a:t>
            </a:r>
            <a:r>
              <a:rPr lang="en-US" sz="2800" baseline="-25000" dirty="0" smtClean="0">
                <a:sym typeface="Symbol" pitchFamily="18" charset="2"/>
              </a:rPr>
              <a:t>)</a:t>
            </a:r>
            <a:r>
              <a:rPr lang="en-US" sz="2800" i="1" dirty="0" smtClean="0">
                <a:sym typeface="Symbol" pitchFamily="18" charset="2"/>
              </a:rPr>
              <a:t>, </a:t>
            </a:r>
            <a:r>
              <a:rPr lang="en-US" sz="2800" dirty="0" smtClean="0">
                <a:sym typeface="Symbol" pitchFamily="18" charset="2"/>
              </a:rPr>
              <a:t>each </a:t>
            </a:r>
            <a:r>
              <a:rPr lang="en-US" sz="2800" i="1" dirty="0" err="1" smtClean="0">
                <a:sym typeface="Symbol" pitchFamily="18" charset="2"/>
              </a:rPr>
              <a:t>c</a:t>
            </a:r>
            <a:r>
              <a:rPr lang="en-US" sz="2800" i="1" baseline="-25000" dirty="0" err="1" smtClean="0">
                <a:sym typeface="Symbol" pitchFamily="18" charset="2"/>
              </a:rPr>
              <a:t>i</a:t>
            </a:r>
            <a:r>
              <a:rPr lang="en-US" sz="2800" dirty="0" smtClean="0">
                <a:sym typeface="Symbol" pitchFamily="18" charset="2"/>
              </a:rPr>
              <a:t> can be broken into </a:t>
            </a:r>
          </a:p>
          <a:p>
            <a:pPr lvl="1" eaLnBrk="1" hangingPunct="1"/>
            <a:r>
              <a:rPr lang="en-US" sz="2400" i="1" dirty="0" err="1" smtClean="0">
                <a:sym typeface="Symbol" pitchFamily="18" charset="2"/>
              </a:rPr>
              <a:t>c</a:t>
            </a:r>
            <a:r>
              <a:rPr lang="en-US" sz="2400" i="1" baseline="-25000" dirty="0" err="1" smtClean="0">
                <a:sym typeface="Symbol" pitchFamily="18" charset="2"/>
              </a:rPr>
              <a:t>i</a:t>
            </a:r>
            <a:r>
              <a:rPr lang="en-US" sz="2400" baseline="-25000" dirty="0" smtClean="0">
                <a:sym typeface="Symbol" pitchFamily="18" charset="2"/>
              </a:rPr>
              <a:t> </a:t>
            </a:r>
            <a:r>
              <a:rPr lang="en-US" sz="2400" dirty="0" smtClean="0">
                <a:sym typeface="Symbol" pitchFamily="18" charset="2"/>
              </a:rPr>
              <a:t>is mapped to </a:t>
            </a:r>
            <a:r>
              <a:rPr lang="en-US" sz="2400" i="1" dirty="0" smtClean="0">
                <a:sym typeface="Symbol" pitchFamily="18" charset="2"/>
              </a:rPr>
              <a:t>c</a:t>
            </a:r>
            <a:r>
              <a:rPr lang="en-US" sz="2400" i="1" baseline="-25000" dirty="0" smtClean="0">
                <a:sym typeface="Symbol" pitchFamily="18" charset="2"/>
              </a:rPr>
              <a:t>i</a:t>
            </a:r>
            <a:r>
              <a:rPr lang="en-US" sz="2400" baseline="-25000" dirty="0" smtClean="0">
                <a:sym typeface="Symbol" pitchFamily="18" charset="2"/>
              </a:rPr>
              <a:t>+1</a:t>
            </a:r>
            <a:r>
              <a:rPr lang="en-US" sz="2400" dirty="0" smtClean="0">
                <a:sym typeface="Symbol" pitchFamily="18" charset="2"/>
              </a:rPr>
              <a:t> by the combinational circuit M implementing the computer hardware.</a:t>
            </a:r>
          </a:p>
          <a:p>
            <a:pPr lvl="1" eaLnBrk="1" hangingPunct="1"/>
            <a:r>
              <a:rPr lang="en-US" sz="2400" dirty="0" smtClean="0">
                <a:sym typeface="Symbol" pitchFamily="18" charset="2"/>
              </a:rPr>
              <a:t>The output of </a:t>
            </a:r>
            <a:r>
              <a:rPr lang="en-US" sz="2400" i="1" dirty="0" smtClean="0">
                <a:sym typeface="Symbol" pitchFamily="18" charset="2"/>
              </a:rPr>
              <a:t>A: </a:t>
            </a:r>
            <a:r>
              <a:rPr lang="en-US" sz="2400" dirty="0" smtClean="0">
                <a:sym typeface="Symbol" pitchFamily="18" charset="2"/>
              </a:rPr>
              <a:t>0 or 1– is written to some designated location in working storage. If the algorithm runs for at most </a:t>
            </a:r>
            <a:r>
              <a:rPr lang="en-US" sz="2400" i="1" dirty="0" smtClean="0">
                <a:sym typeface="Symbol" pitchFamily="18" charset="2"/>
              </a:rPr>
              <a:t>T</a:t>
            </a:r>
            <a:r>
              <a:rPr lang="en-US" sz="2400" dirty="0" smtClean="0">
                <a:sym typeface="Symbol" pitchFamily="18" charset="2"/>
              </a:rPr>
              <a:t>(</a:t>
            </a:r>
            <a:r>
              <a:rPr lang="en-US" sz="2400" i="1" dirty="0" smtClean="0">
                <a:sym typeface="Symbol" pitchFamily="18" charset="2"/>
              </a:rPr>
              <a:t>n</a:t>
            </a:r>
            <a:r>
              <a:rPr lang="en-US" sz="2400" dirty="0" smtClean="0">
                <a:sym typeface="Symbol" pitchFamily="18" charset="2"/>
              </a:rPr>
              <a:t>) steps, the output appears as one bit in </a:t>
            </a:r>
            <a:r>
              <a:rPr lang="en-US" sz="2400" i="1" dirty="0" err="1" smtClean="0">
                <a:sym typeface="Symbol" pitchFamily="18" charset="2"/>
              </a:rPr>
              <a:t>c</a:t>
            </a:r>
            <a:r>
              <a:rPr lang="en-US" sz="2400" i="1" baseline="-25000" dirty="0" err="1" smtClean="0">
                <a:sym typeface="Symbol" pitchFamily="18" charset="2"/>
              </a:rPr>
              <a:t>T</a:t>
            </a:r>
            <a:r>
              <a:rPr lang="en-US" sz="2400" baseline="-25000" dirty="0" smtClean="0">
                <a:sym typeface="Symbol" pitchFamily="18" charset="2"/>
              </a:rPr>
              <a:t>(</a:t>
            </a:r>
            <a:r>
              <a:rPr lang="en-US" sz="2400" i="1" baseline="-25000" dirty="0" smtClean="0">
                <a:sym typeface="Symbol" pitchFamily="18" charset="2"/>
              </a:rPr>
              <a:t>n</a:t>
            </a:r>
            <a:r>
              <a:rPr lang="en-US" sz="2400" baseline="-25000" dirty="0" smtClean="0">
                <a:sym typeface="Symbol" pitchFamily="18" charset="2"/>
              </a:rPr>
              <a:t>)</a:t>
            </a:r>
            <a:r>
              <a:rPr lang="en-US" sz="2400" i="1" dirty="0" smtClean="0">
                <a:sym typeface="Symbol" pitchFamily="18" charset="2"/>
              </a:rPr>
              <a:t>.</a:t>
            </a:r>
          </a:p>
          <a:p>
            <a:pPr lvl="1" eaLnBrk="1" hangingPunct="1"/>
            <a:r>
              <a:rPr lang="en-US" sz="2400" dirty="0" smtClean="0">
                <a:sym typeface="Symbol" pitchFamily="18" charset="2"/>
              </a:rPr>
              <a:t>Note:</a:t>
            </a:r>
            <a:r>
              <a:rPr lang="en-US" sz="2400" i="1" dirty="0" smtClean="0">
                <a:sym typeface="Symbol" pitchFamily="18" charset="2"/>
              </a:rPr>
              <a:t> A</a:t>
            </a:r>
            <a:r>
              <a:rPr lang="en-US" sz="2400" dirty="0" smtClean="0">
                <a:sym typeface="Symbol" pitchFamily="18" charset="2"/>
              </a:rPr>
              <a:t>(</a:t>
            </a:r>
            <a:r>
              <a:rPr lang="en-US" sz="2400" i="1" dirty="0" err="1" smtClean="0">
                <a:sym typeface="Symbol" pitchFamily="18" charset="2"/>
              </a:rPr>
              <a:t>x,y</a:t>
            </a:r>
            <a:r>
              <a:rPr lang="en-US" sz="2400" dirty="0" smtClean="0">
                <a:sym typeface="Symbol" pitchFamily="18" charset="2"/>
              </a:rPr>
              <a:t>)</a:t>
            </a:r>
            <a:r>
              <a:rPr lang="en-US" sz="2400" i="1" dirty="0" smtClean="0">
                <a:sym typeface="Symbol" pitchFamily="18" charset="2"/>
              </a:rPr>
              <a:t>=</a:t>
            </a:r>
            <a:r>
              <a:rPr lang="en-US" sz="2400" dirty="0" smtClean="0">
                <a:sym typeface="Symbol" pitchFamily="18" charset="2"/>
              </a:rPr>
              <a:t>1 or 0</a:t>
            </a:r>
            <a:r>
              <a:rPr lang="en-US" sz="2400" i="1" dirty="0" smtClean="0">
                <a:sym typeface="Symbol" pitchFamily="18" charset="2"/>
              </a:rPr>
              <a:t>.</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1746" name="Slide Number Placeholder 3"/>
          <p:cNvSpPr>
            <a:spLocks noGrp="1"/>
          </p:cNvSpPr>
          <p:nvPr>
            <p:ph type="sldNum" sz="quarter" idx="12"/>
          </p:nvPr>
        </p:nvSpPr>
        <p:spPr>
          <a:noFill/>
        </p:spPr>
        <p:txBody>
          <a:bodyPr/>
          <a:lstStyle/>
          <a:p>
            <a:fld id="{165F51E7-7A19-4267-AB05-B365801A8953}" type="slidenum">
              <a:rPr lang="en-US"/>
              <a:pPr/>
              <a:t>27</a:t>
            </a:fld>
            <a:endParaRPr lang="en-US"/>
          </a:p>
        </p:txBody>
      </p:sp>
      <p:sp>
        <p:nvSpPr>
          <p:cNvPr id="31747" name="Text Box 2"/>
          <p:cNvSpPr txBox="1">
            <a:spLocks noChangeArrowheads="1"/>
          </p:cNvSpPr>
          <p:nvPr/>
        </p:nvSpPr>
        <p:spPr bwMode="auto">
          <a:xfrm>
            <a:off x="0" y="0"/>
            <a:ext cx="9144000" cy="776288"/>
          </a:xfrm>
          <a:prstGeom prst="rect">
            <a:avLst/>
          </a:prstGeom>
          <a:noFill/>
          <a:ln w="9525">
            <a:noFill/>
            <a:miter lim="800000"/>
            <a:headEnd/>
            <a:tailEnd/>
          </a:ln>
        </p:spPr>
        <p:txBody>
          <a:bodyPr>
            <a:spAutoFit/>
          </a:bodyPr>
          <a:lstStyle/>
          <a:p>
            <a:pPr algn="ctr">
              <a:spcBef>
                <a:spcPct val="20000"/>
              </a:spcBef>
            </a:pPr>
            <a:r>
              <a:rPr lang="en-US" sz="900" b="1">
                <a:latin typeface="Arial" charset="0"/>
              </a:rPr>
              <a:t>Copyright </a:t>
            </a:r>
            <a:r>
              <a:rPr lang="en-US" sz="900" b="1">
                <a:latin typeface="Arial" charset="0"/>
                <a:cs typeface="Arial" charset="0"/>
              </a:rPr>
              <a:t>© The McGraw-Hill Companies, Inc. Permission required for reproduction or display.</a:t>
            </a:r>
            <a:endParaRPr lang="en-US" sz="900" b="1">
              <a:latin typeface="Arial" charset="0"/>
            </a:endParaRPr>
          </a:p>
          <a:p>
            <a:pPr>
              <a:spcBef>
                <a:spcPct val="50000"/>
              </a:spcBef>
            </a:pPr>
            <a:endParaRPr lang="en-US"/>
          </a:p>
        </p:txBody>
      </p:sp>
      <p:pic>
        <p:nvPicPr>
          <p:cNvPr id="31748" name="Picture 3" descr="fig34-9"/>
          <p:cNvPicPr>
            <a:picLocks noChangeAspect="1" noChangeArrowheads="1"/>
          </p:cNvPicPr>
          <p:nvPr/>
        </p:nvPicPr>
        <p:blipFill>
          <a:blip r:embed="rId2"/>
          <a:srcRect/>
          <a:stretch>
            <a:fillRect/>
          </a:stretch>
        </p:blipFill>
        <p:spPr bwMode="auto">
          <a:xfrm>
            <a:off x="1712913" y="228600"/>
            <a:ext cx="5678487" cy="6629400"/>
          </a:xfrm>
          <a:prstGeom prst="rect">
            <a:avLst/>
          </a:prstGeom>
          <a:noFill/>
          <a:ln w="9525">
            <a:noFill/>
            <a:miter lim="800000"/>
            <a:headEnd/>
            <a:tailEnd/>
          </a:ln>
        </p:spPr>
      </p:pic>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lstStyle/>
          <a:p>
            <a:fld id="{C21C2FC0-F46A-4A16-8355-F487AB66C02D}" type="slidenum">
              <a:rPr lang="en-US"/>
              <a:pPr/>
              <a:t>28</a:t>
            </a:fld>
            <a:endParaRPr lang="en-US"/>
          </a:p>
        </p:txBody>
      </p:sp>
      <p:sp>
        <p:nvSpPr>
          <p:cNvPr id="32771" name="Rectangle 2"/>
          <p:cNvSpPr>
            <a:spLocks noGrp="1" noChangeArrowheads="1"/>
          </p:cNvSpPr>
          <p:nvPr>
            <p:ph type="title"/>
          </p:nvPr>
        </p:nvSpPr>
        <p:spPr/>
        <p:txBody>
          <a:bodyPr/>
          <a:lstStyle/>
          <a:p>
            <a:pPr eaLnBrk="1" hangingPunct="1"/>
            <a:r>
              <a:rPr lang="en-US" sz="2800" b="1" dirty="0" smtClean="0"/>
              <a:t>Circuit-</a:t>
            </a:r>
            <a:r>
              <a:rPr lang="en-US" sz="2800" b="1" dirty="0" err="1" smtClean="0"/>
              <a:t>satisfiability</a:t>
            </a:r>
            <a:r>
              <a:rPr lang="en-US" sz="2800" b="1" dirty="0" smtClean="0"/>
              <a:t> problem is NP-hard (cont.)</a:t>
            </a:r>
          </a:p>
        </p:txBody>
      </p:sp>
      <p:sp>
        <p:nvSpPr>
          <p:cNvPr id="32772" name="Rectangle 3"/>
          <p:cNvSpPr>
            <a:spLocks noGrp="1" noChangeArrowheads="1"/>
          </p:cNvSpPr>
          <p:nvPr>
            <p:ph type="body" idx="1"/>
          </p:nvPr>
        </p:nvSpPr>
        <p:spPr/>
        <p:txBody>
          <a:bodyPr/>
          <a:lstStyle/>
          <a:p>
            <a:pPr eaLnBrk="1" hangingPunct="1">
              <a:lnSpc>
                <a:spcPct val="90000"/>
              </a:lnSpc>
            </a:pPr>
            <a:r>
              <a:rPr lang="en-US" sz="2800" smtClean="0"/>
              <a:t>The reduction algorithm F constructs a single combinational circuit C as follows:</a:t>
            </a:r>
          </a:p>
          <a:p>
            <a:pPr lvl="1" eaLnBrk="1" hangingPunct="1">
              <a:lnSpc>
                <a:spcPct val="90000"/>
              </a:lnSpc>
            </a:pPr>
            <a:r>
              <a:rPr lang="en-US" sz="2400" smtClean="0"/>
              <a:t>Paste together all </a:t>
            </a:r>
            <a:r>
              <a:rPr lang="en-US" sz="2400" i="1" smtClean="0">
                <a:sym typeface="Symbol" pitchFamily="18" charset="2"/>
              </a:rPr>
              <a:t>T</a:t>
            </a:r>
            <a:r>
              <a:rPr lang="en-US" sz="2400" smtClean="0">
                <a:sym typeface="Symbol" pitchFamily="18" charset="2"/>
              </a:rPr>
              <a:t>(</a:t>
            </a:r>
            <a:r>
              <a:rPr lang="en-US" sz="2400" i="1" smtClean="0">
                <a:sym typeface="Symbol" pitchFamily="18" charset="2"/>
              </a:rPr>
              <a:t>n</a:t>
            </a:r>
            <a:r>
              <a:rPr lang="en-US" sz="2400" smtClean="0">
                <a:sym typeface="Symbol" pitchFamily="18" charset="2"/>
              </a:rPr>
              <a:t>) </a:t>
            </a:r>
            <a:r>
              <a:rPr lang="en-US" sz="2400" smtClean="0"/>
              <a:t>copies of the circuit M.</a:t>
            </a:r>
          </a:p>
          <a:p>
            <a:pPr lvl="1" eaLnBrk="1" hangingPunct="1">
              <a:lnSpc>
                <a:spcPct val="90000"/>
              </a:lnSpc>
            </a:pPr>
            <a:r>
              <a:rPr lang="en-US" sz="2400" smtClean="0"/>
              <a:t>The output of the </a:t>
            </a:r>
            <a:r>
              <a:rPr lang="en-US" sz="2400" i="1" smtClean="0"/>
              <a:t>i</a:t>
            </a:r>
            <a:r>
              <a:rPr lang="en-US" sz="2400" smtClean="0"/>
              <a:t>th circuit, which produces </a:t>
            </a:r>
            <a:r>
              <a:rPr lang="en-US" sz="2400" i="1" smtClean="0">
                <a:sym typeface="Symbol" pitchFamily="18" charset="2"/>
              </a:rPr>
              <a:t>c</a:t>
            </a:r>
            <a:r>
              <a:rPr lang="en-US" sz="2400" baseline="-25000" smtClean="0">
                <a:sym typeface="Symbol" pitchFamily="18" charset="2"/>
              </a:rPr>
              <a:t>i</a:t>
            </a:r>
            <a:r>
              <a:rPr lang="en-US" sz="2400" smtClean="0">
                <a:sym typeface="Symbol" pitchFamily="18" charset="2"/>
              </a:rPr>
              <a:t>, is</a:t>
            </a:r>
            <a:r>
              <a:rPr lang="en-US" sz="2400" smtClean="0"/>
              <a:t> directly fed into the input of the (</a:t>
            </a:r>
            <a:r>
              <a:rPr lang="en-US" sz="2400" i="1" smtClean="0"/>
              <a:t>i</a:t>
            </a:r>
            <a:r>
              <a:rPr lang="en-US" sz="2400" smtClean="0"/>
              <a:t>+1)st circuit.</a:t>
            </a:r>
          </a:p>
          <a:p>
            <a:pPr lvl="1" eaLnBrk="1" hangingPunct="1">
              <a:lnSpc>
                <a:spcPct val="90000"/>
              </a:lnSpc>
            </a:pPr>
            <a:r>
              <a:rPr lang="en-US" sz="2400" smtClean="0"/>
              <a:t>All items in the initial configuration, except the bits corresponding to certificate </a:t>
            </a:r>
            <a:r>
              <a:rPr lang="en-US" sz="2400" i="1" smtClean="0"/>
              <a:t>y</a:t>
            </a:r>
            <a:r>
              <a:rPr lang="en-US" sz="2400" smtClean="0"/>
              <a:t>, are wired directly to their known values.</a:t>
            </a:r>
          </a:p>
          <a:p>
            <a:pPr lvl="1" eaLnBrk="1" hangingPunct="1">
              <a:lnSpc>
                <a:spcPct val="90000"/>
              </a:lnSpc>
            </a:pPr>
            <a:r>
              <a:rPr lang="en-US" sz="2400" smtClean="0"/>
              <a:t>The bits corresponding to </a:t>
            </a:r>
            <a:r>
              <a:rPr lang="en-US" sz="2400" i="1" smtClean="0"/>
              <a:t>y</a:t>
            </a:r>
            <a:r>
              <a:rPr lang="en-US" sz="2400" smtClean="0"/>
              <a:t> are the inputs to C.</a:t>
            </a:r>
          </a:p>
          <a:p>
            <a:pPr lvl="1" eaLnBrk="1" hangingPunct="1">
              <a:lnSpc>
                <a:spcPct val="90000"/>
              </a:lnSpc>
            </a:pPr>
            <a:r>
              <a:rPr lang="en-US" sz="2400" smtClean="0"/>
              <a:t>All the outputs to the circuit are ignored, except the one bit of </a:t>
            </a:r>
            <a:r>
              <a:rPr lang="en-US" sz="2400" i="1" smtClean="0">
                <a:sym typeface="Symbol" pitchFamily="18" charset="2"/>
              </a:rPr>
              <a:t>c</a:t>
            </a:r>
            <a:r>
              <a:rPr lang="en-US" sz="2400" i="1" baseline="-25000" smtClean="0">
                <a:sym typeface="Symbol" pitchFamily="18" charset="2"/>
              </a:rPr>
              <a:t>T</a:t>
            </a:r>
            <a:r>
              <a:rPr lang="en-US" sz="2400" baseline="-25000" smtClean="0">
                <a:sym typeface="Symbol" pitchFamily="18" charset="2"/>
              </a:rPr>
              <a:t>(</a:t>
            </a:r>
            <a:r>
              <a:rPr lang="en-US" sz="2400" i="1" baseline="-25000" smtClean="0">
                <a:sym typeface="Symbol" pitchFamily="18" charset="2"/>
              </a:rPr>
              <a:t>n</a:t>
            </a:r>
            <a:r>
              <a:rPr lang="en-US" sz="2400" baseline="-25000" smtClean="0">
                <a:sym typeface="Symbol" pitchFamily="18" charset="2"/>
              </a:rPr>
              <a:t>) </a:t>
            </a:r>
            <a:r>
              <a:rPr lang="en-US" sz="2400" smtClean="0"/>
              <a:t>corresponding to the output of </a:t>
            </a:r>
            <a:r>
              <a:rPr lang="en-US" sz="2400" i="1" smtClean="0"/>
              <a:t>A</a:t>
            </a:r>
            <a:r>
              <a:rPr lang="en-US" sz="2400" smtClean="0"/>
              <a:t>.  </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p:spPr>
        <p:txBody>
          <a:bodyPr/>
          <a:lstStyle/>
          <a:p>
            <a:fld id="{7E676ACB-6CA8-4C5D-957D-BFED0661CE00}" type="slidenum">
              <a:rPr lang="en-US"/>
              <a:pPr/>
              <a:t>29</a:t>
            </a:fld>
            <a:endParaRPr lang="en-US"/>
          </a:p>
        </p:txBody>
      </p:sp>
      <p:sp>
        <p:nvSpPr>
          <p:cNvPr id="33795" name="Rectangle 2"/>
          <p:cNvSpPr>
            <a:spLocks noGrp="1" noChangeArrowheads="1"/>
          </p:cNvSpPr>
          <p:nvPr>
            <p:ph type="title"/>
          </p:nvPr>
        </p:nvSpPr>
        <p:spPr>
          <a:xfrm>
            <a:off x="609600" y="381000"/>
            <a:ext cx="7772400" cy="1143000"/>
          </a:xfrm>
        </p:spPr>
        <p:txBody>
          <a:bodyPr/>
          <a:lstStyle/>
          <a:p>
            <a:pPr eaLnBrk="1" hangingPunct="1"/>
            <a:r>
              <a:rPr lang="en-US" sz="2800" b="1" dirty="0" smtClean="0"/>
              <a:t>Circuit-</a:t>
            </a:r>
            <a:r>
              <a:rPr lang="en-US" sz="2800" b="1" dirty="0" err="1" smtClean="0"/>
              <a:t>satisfiability</a:t>
            </a:r>
            <a:r>
              <a:rPr lang="en-US" sz="2800" b="1" dirty="0" smtClean="0"/>
              <a:t> problem is NP-hard (cont.)</a:t>
            </a:r>
          </a:p>
        </p:txBody>
      </p:sp>
      <p:sp>
        <p:nvSpPr>
          <p:cNvPr id="33796" name="Rectangle 3"/>
          <p:cNvSpPr>
            <a:spLocks noGrp="1" noChangeArrowheads="1"/>
          </p:cNvSpPr>
          <p:nvPr>
            <p:ph type="body" idx="1"/>
          </p:nvPr>
        </p:nvSpPr>
        <p:spPr>
          <a:xfrm>
            <a:off x="685800" y="1295400"/>
            <a:ext cx="7772400" cy="4114800"/>
          </a:xfrm>
        </p:spPr>
        <p:txBody>
          <a:bodyPr/>
          <a:lstStyle/>
          <a:p>
            <a:pPr eaLnBrk="1" hangingPunct="1"/>
            <a:r>
              <a:rPr lang="en-US" dirty="0" smtClean="0"/>
              <a:t>Two properties remain to be proven:</a:t>
            </a:r>
          </a:p>
          <a:p>
            <a:pPr lvl="1" eaLnBrk="1" hangingPunct="1"/>
            <a:r>
              <a:rPr lang="en-US" dirty="0" smtClean="0"/>
              <a:t>F correctly constructs the reduction, i.e., C is satisfiable if and only if there exists a certificate </a:t>
            </a:r>
            <a:r>
              <a:rPr lang="en-US" i="1" dirty="0" smtClean="0"/>
              <a:t>y</a:t>
            </a:r>
            <a:r>
              <a:rPr lang="en-US" dirty="0" smtClean="0"/>
              <a:t>, such that </a:t>
            </a:r>
            <a:r>
              <a:rPr lang="en-US" i="1" dirty="0" smtClean="0"/>
              <a:t>A</a:t>
            </a:r>
            <a:r>
              <a:rPr lang="en-US" dirty="0" smtClean="0"/>
              <a:t>(</a:t>
            </a:r>
            <a:r>
              <a:rPr lang="en-US" i="1" dirty="0" err="1" smtClean="0"/>
              <a:t>x</a:t>
            </a:r>
            <a:r>
              <a:rPr lang="en-US" dirty="0" err="1" smtClean="0"/>
              <a:t>,</a:t>
            </a:r>
            <a:r>
              <a:rPr lang="en-US" i="1" dirty="0" err="1" smtClean="0"/>
              <a:t>y</a:t>
            </a:r>
            <a:r>
              <a:rPr lang="en-US" dirty="0" smtClean="0"/>
              <a:t>)=1.</a:t>
            </a:r>
          </a:p>
          <a:p>
            <a:pPr lvl="2" eaLnBrk="1" hangingPunct="1">
              <a:buFontTx/>
              <a:buNone/>
            </a:pPr>
            <a:r>
              <a:rPr lang="en-US" dirty="0" smtClean="0">
                <a:sym typeface="Symbol" pitchFamily="18" charset="2"/>
              </a:rPr>
              <a:t></a:t>
            </a:r>
            <a:r>
              <a:rPr lang="en-US" dirty="0" smtClean="0"/>
              <a:t>Suppose there is a certificate </a:t>
            </a:r>
            <a:r>
              <a:rPr lang="en-US" i="1" dirty="0" smtClean="0"/>
              <a:t>y</a:t>
            </a:r>
            <a:r>
              <a:rPr lang="en-US" dirty="0" smtClean="0"/>
              <a:t>, such that </a:t>
            </a:r>
            <a:r>
              <a:rPr lang="en-US" i="1" dirty="0" smtClean="0"/>
              <a:t>A</a:t>
            </a:r>
            <a:r>
              <a:rPr lang="en-US" dirty="0" smtClean="0"/>
              <a:t>(</a:t>
            </a:r>
            <a:r>
              <a:rPr lang="en-US" i="1" dirty="0" err="1" smtClean="0"/>
              <a:t>x</a:t>
            </a:r>
            <a:r>
              <a:rPr lang="en-US" dirty="0" err="1" smtClean="0"/>
              <a:t>,</a:t>
            </a:r>
            <a:r>
              <a:rPr lang="en-US" i="1" dirty="0" err="1" smtClean="0"/>
              <a:t>y</a:t>
            </a:r>
            <a:r>
              <a:rPr lang="en-US" dirty="0" smtClean="0"/>
              <a:t>)=1. Then if we apply the bits of </a:t>
            </a:r>
            <a:r>
              <a:rPr lang="en-US" i="1" dirty="0" smtClean="0"/>
              <a:t>y</a:t>
            </a:r>
            <a:r>
              <a:rPr lang="en-US" dirty="0" smtClean="0"/>
              <a:t> to the inputs of C, the output of C is the bit of </a:t>
            </a:r>
            <a:r>
              <a:rPr lang="en-US" i="1" dirty="0" smtClean="0"/>
              <a:t>A</a:t>
            </a:r>
            <a:r>
              <a:rPr lang="en-US" dirty="0" smtClean="0"/>
              <a:t>(</a:t>
            </a:r>
            <a:r>
              <a:rPr lang="en-US" i="1" dirty="0" err="1" smtClean="0"/>
              <a:t>x</a:t>
            </a:r>
            <a:r>
              <a:rPr lang="en-US" dirty="0" err="1" smtClean="0"/>
              <a:t>,</a:t>
            </a:r>
            <a:r>
              <a:rPr lang="en-US" i="1" dirty="0" err="1" smtClean="0"/>
              <a:t>y</a:t>
            </a:r>
            <a:r>
              <a:rPr lang="en-US" dirty="0" smtClean="0"/>
              <a:t>), that is C(</a:t>
            </a:r>
            <a:r>
              <a:rPr lang="en-US" i="1" dirty="0" smtClean="0"/>
              <a:t>y</a:t>
            </a:r>
            <a:r>
              <a:rPr lang="en-US" dirty="0" smtClean="0"/>
              <a:t>)= </a:t>
            </a:r>
            <a:r>
              <a:rPr lang="en-US" i="1" dirty="0" smtClean="0"/>
              <a:t>A</a:t>
            </a:r>
            <a:r>
              <a:rPr lang="en-US" dirty="0" smtClean="0"/>
              <a:t>(</a:t>
            </a:r>
            <a:r>
              <a:rPr lang="en-US" i="1" dirty="0" err="1" smtClean="0"/>
              <a:t>x</a:t>
            </a:r>
            <a:r>
              <a:rPr lang="en-US" dirty="0" err="1" smtClean="0"/>
              <a:t>,</a:t>
            </a:r>
            <a:r>
              <a:rPr lang="en-US" i="1" dirty="0" err="1" smtClean="0"/>
              <a:t>y</a:t>
            </a:r>
            <a:r>
              <a:rPr lang="en-US" dirty="0" smtClean="0"/>
              <a:t>) =1, so C is satisfiable. </a:t>
            </a:r>
          </a:p>
          <a:p>
            <a:pPr lvl="2" eaLnBrk="1" hangingPunct="1">
              <a:buFontTx/>
              <a:buNone/>
            </a:pPr>
            <a:r>
              <a:rPr lang="en-US" dirty="0" smtClean="0">
                <a:sym typeface="Symbol" pitchFamily="18" charset="2"/>
              </a:rPr>
              <a:t>Suppose C is satisfiable, then there is a </a:t>
            </a:r>
            <a:r>
              <a:rPr lang="en-US" i="1" dirty="0" smtClean="0">
                <a:sym typeface="Symbol" pitchFamily="18" charset="2"/>
              </a:rPr>
              <a:t>y</a:t>
            </a:r>
            <a:r>
              <a:rPr lang="en-US" dirty="0" smtClean="0">
                <a:sym typeface="Symbol" pitchFamily="18" charset="2"/>
              </a:rPr>
              <a:t> such that C(</a:t>
            </a:r>
            <a:r>
              <a:rPr lang="en-US" i="1" dirty="0" smtClean="0">
                <a:sym typeface="Symbol" pitchFamily="18" charset="2"/>
              </a:rPr>
              <a:t>y</a:t>
            </a:r>
            <a:r>
              <a:rPr lang="en-US" dirty="0" smtClean="0">
                <a:sym typeface="Symbol" pitchFamily="18" charset="2"/>
              </a:rPr>
              <a:t>)=1. So, A(</a:t>
            </a:r>
            <a:r>
              <a:rPr lang="en-US" i="1" dirty="0" err="1" smtClean="0">
                <a:sym typeface="Symbol" pitchFamily="18" charset="2"/>
              </a:rPr>
              <a:t>x</a:t>
            </a:r>
            <a:r>
              <a:rPr lang="en-US" dirty="0" err="1" smtClean="0">
                <a:sym typeface="Symbol" pitchFamily="18" charset="2"/>
              </a:rPr>
              <a:t>,</a:t>
            </a:r>
            <a:r>
              <a:rPr lang="en-US" i="1" dirty="0" err="1" smtClean="0">
                <a:sym typeface="Symbol" pitchFamily="18" charset="2"/>
              </a:rPr>
              <a:t>y</a:t>
            </a:r>
            <a:r>
              <a:rPr lang="en-US" dirty="0" smtClean="0">
                <a:sym typeface="Symbol" pitchFamily="18" charset="2"/>
              </a:rPr>
              <a:t>)=1.</a:t>
            </a:r>
            <a:endParaRPr lang="en-US" dirty="0" smtClean="0"/>
          </a:p>
          <a:p>
            <a:pPr lvl="1" eaLnBrk="1" hangingPunct="1"/>
            <a:r>
              <a:rPr lang="en-US" dirty="0" smtClean="0"/>
              <a:t>F runs in poly time.</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p>
            <a:fld id="{440B1717-F78F-488B-9529-50B18EF59080}" type="slidenum">
              <a:rPr lang="en-US"/>
              <a:pPr/>
              <a:t>3</a:t>
            </a:fld>
            <a:endParaRPr lang="en-US"/>
          </a:p>
        </p:txBody>
      </p:sp>
      <p:sp>
        <p:nvSpPr>
          <p:cNvPr id="8195" name="Rectangle 2"/>
          <p:cNvSpPr>
            <a:spLocks noGrp="1" noChangeArrowheads="1"/>
          </p:cNvSpPr>
          <p:nvPr>
            <p:ph type="title"/>
          </p:nvPr>
        </p:nvSpPr>
        <p:spPr/>
        <p:txBody>
          <a:bodyPr/>
          <a:lstStyle/>
          <a:p>
            <a:pPr eaLnBrk="1" hangingPunct="1"/>
            <a:r>
              <a:rPr lang="en-US" b="1" dirty="0" smtClean="0"/>
              <a:t>Why discussion on NPC</a:t>
            </a:r>
          </a:p>
        </p:txBody>
      </p:sp>
      <p:sp>
        <p:nvSpPr>
          <p:cNvPr id="8196" name="Rectangle 3"/>
          <p:cNvSpPr>
            <a:spLocks noGrp="1" noChangeArrowheads="1"/>
          </p:cNvSpPr>
          <p:nvPr>
            <p:ph type="body" idx="1"/>
          </p:nvPr>
        </p:nvSpPr>
        <p:spPr/>
        <p:txBody>
          <a:bodyPr/>
          <a:lstStyle/>
          <a:p>
            <a:pPr eaLnBrk="1" hangingPunct="1"/>
            <a:r>
              <a:rPr lang="en-US" sz="2800" dirty="0" smtClean="0"/>
              <a:t>If a problem is proved to be NPC, a good evidence for its intractability (hardness).</a:t>
            </a:r>
          </a:p>
          <a:p>
            <a:pPr eaLnBrk="1" hangingPunct="1"/>
            <a:r>
              <a:rPr lang="en-US" sz="2800" dirty="0" smtClean="0"/>
              <a:t>Not waste time on trying to find efficient algorithm for it</a:t>
            </a:r>
          </a:p>
          <a:p>
            <a:pPr eaLnBrk="1" hangingPunct="1"/>
            <a:r>
              <a:rPr lang="en-US" sz="2800" dirty="0" smtClean="0"/>
              <a:t>Instead, focus on design </a:t>
            </a:r>
            <a:r>
              <a:rPr lang="en-US" sz="2800" b="1" dirty="0" smtClean="0"/>
              <a:t>approximate algorithm</a:t>
            </a:r>
            <a:r>
              <a:rPr lang="en-US" sz="2800" dirty="0" smtClean="0"/>
              <a:t> or a solution for a special case of the problem</a:t>
            </a:r>
          </a:p>
          <a:p>
            <a:pPr eaLnBrk="1" hangingPunct="1"/>
            <a:r>
              <a:rPr lang="en-US" sz="2800" dirty="0" smtClean="0"/>
              <a:t>Some problems looks very easy on the surface, but in fact, is hard (NPC).</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a:noFill/>
        </p:spPr>
        <p:txBody>
          <a:bodyPr/>
          <a:lstStyle/>
          <a:p>
            <a:fld id="{8783ABF6-854D-4FF8-99DA-9D084DC946CD}" type="slidenum">
              <a:rPr lang="en-US"/>
              <a:pPr/>
              <a:t>30</a:t>
            </a:fld>
            <a:endParaRPr lang="en-US"/>
          </a:p>
        </p:txBody>
      </p:sp>
      <p:sp>
        <p:nvSpPr>
          <p:cNvPr id="34819" name="Rectangle 2"/>
          <p:cNvSpPr>
            <a:spLocks noGrp="1" noChangeArrowheads="1"/>
          </p:cNvSpPr>
          <p:nvPr>
            <p:ph type="title"/>
          </p:nvPr>
        </p:nvSpPr>
        <p:spPr>
          <a:xfrm>
            <a:off x="685800" y="228600"/>
            <a:ext cx="7772400" cy="1143000"/>
          </a:xfrm>
        </p:spPr>
        <p:txBody>
          <a:bodyPr/>
          <a:lstStyle/>
          <a:p>
            <a:pPr eaLnBrk="1" hangingPunct="1"/>
            <a:r>
              <a:rPr lang="en-US" sz="2800" smtClean="0"/>
              <a:t>Circuit-satisfiability problem is NP-hard (cont.)</a:t>
            </a:r>
          </a:p>
        </p:txBody>
      </p:sp>
      <p:sp>
        <p:nvSpPr>
          <p:cNvPr id="34820" name="Rectangle 3"/>
          <p:cNvSpPr>
            <a:spLocks noGrp="1" noChangeArrowheads="1"/>
          </p:cNvSpPr>
          <p:nvPr>
            <p:ph type="body" idx="1"/>
          </p:nvPr>
        </p:nvSpPr>
        <p:spPr>
          <a:xfrm>
            <a:off x="304800" y="1219200"/>
            <a:ext cx="8382000" cy="4114800"/>
          </a:xfrm>
        </p:spPr>
        <p:txBody>
          <a:bodyPr/>
          <a:lstStyle/>
          <a:p>
            <a:pPr lvl="1" eaLnBrk="1" hangingPunct="1"/>
            <a:r>
              <a:rPr lang="en-US" sz="2400" smtClean="0"/>
              <a:t>F runs in poly time.</a:t>
            </a:r>
          </a:p>
          <a:p>
            <a:pPr lvl="2" eaLnBrk="1" hangingPunct="1"/>
            <a:r>
              <a:rPr lang="en-US" sz="2000" smtClean="0"/>
              <a:t>Poly space:</a:t>
            </a:r>
          </a:p>
          <a:p>
            <a:pPr lvl="3" eaLnBrk="1" hangingPunct="1"/>
            <a:r>
              <a:rPr lang="en-US" sz="1800" smtClean="0"/>
              <a:t>Size of </a:t>
            </a:r>
            <a:r>
              <a:rPr lang="en-US" sz="1800" i="1" smtClean="0"/>
              <a:t>x </a:t>
            </a:r>
            <a:r>
              <a:rPr lang="en-US" sz="1800" smtClean="0"/>
              <a:t>is </a:t>
            </a:r>
            <a:r>
              <a:rPr lang="en-US" sz="1800" i="1" smtClean="0"/>
              <a:t>n</a:t>
            </a:r>
            <a:r>
              <a:rPr lang="en-US" sz="1800" smtClean="0"/>
              <a:t>.</a:t>
            </a:r>
          </a:p>
          <a:p>
            <a:pPr lvl="3" eaLnBrk="1" hangingPunct="1"/>
            <a:r>
              <a:rPr lang="en-US" sz="1800" smtClean="0"/>
              <a:t>Size of A is constant, independent of </a:t>
            </a:r>
            <a:r>
              <a:rPr lang="en-US" sz="1800" i="1" smtClean="0"/>
              <a:t>x</a:t>
            </a:r>
            <a:r>
              <a:rPr lang="en-US" sz="1800" smtClean="0"/>
              <a:t>.</a:t>
            </a:r>
          </a:p>
          <a:p>
            <a:pPr lvl="3" eaLnBrk="1" hangingPunct="1"/>
            <a:r>
              <a:rPr lang="en-US" sz="1800" smtClean="0"/>
              <a:t>Size of </a:t>
            </a:r>
            <a:r>
              <a:rPr lang="en-US" sz="1800" i="1" smtClean="0"/>
              <a:t>y</a:t>
            </a:r>
            <a:r>
              <a:rPr lang="en-US" sz="1800" smtClean="0"/>
              <a:t> is </a:t>
            </a:r>
            <a:r>
              <a:rPr lang="en-US" sz="1800" i="1" smtClean="0">
                <a:sym typeface="Symbol" pitchFamily="18" charset="2"/>
              </a:rPr>
              <a:t>O</a:t>
            </a:r>
            <a:r>
              <a:rPr lang="en-US" sz="1800" smtClean="0">
                <a:sym typeface="Symbol" pitchFamily="18" charset="2"/>
              </a:rPr>
              <a:t>(</a:t>
            </a:r>
            <a:r>
              <a:rPr lang="en-US" sz="1800" i="1" smtClean="0">
                <a:sym typeface="Symbol" pitchFamily="18" charset="2"/>
              </a:rPr>
              <a:t>n</a:t>
            </a:r>
            <a:r>
              <a:rPr lang="en-US" sz="1800" i="1" baseline="30000" smtClean="0">
                <a:sym typeface="Symbol" pitchFamily="18" charset="2"/>
              </a:rPr>
              <a:t>k</a:t>
            </a:r>
            <a:r>
              <a:rPr lang="en-US" sz="1800" smtClean="0">
                <a:sym typeface="Symbol" pitchFamily="18" charset="2"/>
              </a:rPr>
              <a:t>).</a:t>
            </a:r>
          </a:p>
          <a:p>
            <a:pPr lvl="3" eaLnBrk="1" hangingPunct="1"/>
            <a:r>
              <a:rPr lang="en-US" sz="1800" smtClean="0">
                <a:sym typeface="Symbol" pitchFamily="18" charset="2"/>
              </a:rPr>
              <a:t>Amount of working storage is poly in </a:t>
            </a:r>
            <a:r>
              <a:rPr lang="en-US" sz="1800" i="1" smtClean="0">
                <a:sym typeface="Symbol" pitchFamily="18" charset="2"/>
              </a:rPr>
              <a:t>n</a:t>
            </a:r>
            <a:r>
              <a:rPr lang="en-US" sz="1800" smtClean="0">
                <a:sym typeface="Symbol" pitchFamily="18" charset="2"/>
              </a:rPr>
              <a:t> since A runs at most </a:t>
            </a:r>
            <a:r>
              <a:rPr lang="en-US" sz="1800" i="1" smtClean="0">
                <a:sym typeface="Symbol" pitchFamily="18" charset="2"/>
              </a:rPr>
              <a:t>O</a:t>
            </a:r>
            <a:r>
              <a:rPr lang="en-US" sz="1800" smtClean="0">
                <a:sym typeface="Symbol" pitchFamily="18" charset="2"/>
              </a:rPr>
              <a:t>(</a:t>
            </a:r>
            <a:r>
              <a:rPr lang="en-US" sz="1800" i="1" smtClean="0">
                <a:sym typeface="Symbol" pitchFamily="18" charset="2"/>
              </a:rPr>
              <a:t>n</a:t>
            </a:r>
            <a:r>
              <a:rPr lang="en-US" sz="1800" i="1" baseline="30000" smtClean="0">
                <a:sym typeface="Symbol" pitchFamily="18" charset="2"/>
              </a:rPr>
              <a:t>k</a:t>
            </a:r>
            <a:r>
              <a:rPr lang="en-US" sz="1800" smtClean="0">
                <a:sym typeface="Symbol" pitchFamily="18" charset="2"/>
              </a:rPr>
              <a:t>). </a:t>
            </a:r>
          </a:p>
          <a:p>
            <a:pPr lvl="3" eaLnBrk="1" hangingPunct="1"/>
            <a:r>
              <a:rPr lang="en-US" sz="1800" smtClean="0">
                <a:sym typeface="Symbol" pitchFamily="18" charset="2"/>
              </a:rPr>
              <a:t>M has size poly in length of configuration, which is poly in </a:t>
            </a:r>
            <a:r>
              <a:rPr lang="en-US" sz="1800" i="1" smtClean="0">
                <a:sym typeface="Symbol" pitchFamily="18" charset="2"/>
              </a:rPr>
              <a:t>O</a:t>
            </a:r>
            <a:r>
              <a:rPr lang="en-US" sz="1800" smtClean="0">
                <a:sym typeface="Symbol" pitchFamily="18" charset="2"/>
              </a:rPr>
              <a:t>(</a:t>
            </a:r>
            <a:r>
              <a:rPr lang="en-US" sz="1800" i="1" smtClean="0">
                <a:sym typeface="Symbol" pitchFamily="18" charset="2"/>
              </a:rPr>
              <a:t>n</a:t>
            </a:r>
            <a:r>
              <a:rPr lang="en-US" sz="1800" i="1" baseline="30000" smtClean="0">
                <a:sym typeface="Symbol" pitchFamily="18" charset="2"/>
              </a:rPr>
              <a:t>k</a:t>
            </a:r>
            <a:r>
              <a:rPr lang="en-US" sz="1800" smtClean="0">
                <a:sym typeface="Symbol" pitchFamily="18" charset="2"/>
              </a:rPr>
              <a:t>), and hence is poly in </a:t>
            </a:r>
            <a:r>
              <a:rPr lang="en-US" sz="1800" i="1" smtClean="0">
                <a:sym typeface="Symbol" pitchFamily="18" charset="2"/>
              </a:rPr>
              <a:t>n</a:t>
            </a:r>
            <a:r>
              <a:rPr lang="en-US" sz="1800" smtClean="0">
                <a:sym typeface="Symbol" pitchFamily="18" charset="2"/>
              </a:rPr>
              <a:t>.</a:t>
            </a:r>
          </a:p>
          <a:p>
            <a:pPr lvl="3" eaLnBrk="1" hangingPunct="1"/>
            <a:r>
              <a:rPr lang="en-US" sz="1800" smtClean="0">
                <a:sym typeface="Symbol" pitchFamily="18" charset="2"/>
              </a:rPr>
              <a:t>C consists of at most </a:t>
            </a:r>
            <a:r>
              <a:rPr lang="en-US" sz="1800" i="1" smtClean="0">
                <a:sym typeface="Symbol" pitchFamily="18" charset="2"/>
              </a:rPr>
              <a:t>O</a:t>
            </a:r>
            <a:r>
              <a:rPr lang="en-US" sz="1800" smtClean="0">
                <a:sym typeface="Symbol" pitchFamily="18" charset="2"/>
              </a:rPr>
              <a:t>(</a:t>
            </a:r>
            <a:r>
              <a:rPr lang="en-US" sz="1800" i="1" smtClean="0">
                <a:sym typeface="Symbol" pitchFamily="18" charset="2"/>
              </a:rPr>
              <a:t>n</a:t>
            </a:r>
            <a:r>
              <a:rPr lang="en-US" sz="1800" i="1" baseline="30000" smtClean="0">
                <a:sym typeface="Symbol" pitchFamily="18" charset="2"/>
              </a:rPr>
              <a:t>k</a:t>
            </a:r>
            <a:r>
              <a:rPr lang="en-US" sz="1800" smtClean="0">
                <a:sym typeface="Symbol" pitchFamily="18" charset="2"/>
              </a:rPr>
              <a:t>) copies of M, and hence is poly in </a:t>
            </a:r>
            <a:r>
              <a:rPr lang="en-US" sz="1800" i="1" smtClean="0">
                <a:sym typeface="Symbol" pitchFamily="18" charset="2"/>
              </a:rPr>
              <a:t>n</a:t>
            </a:r>
            <a:r>
              <a:rPr lang="en-US" sz="1800" smtClean="0">
                <a:sym typeface="Symbol" pitchFamily="18" charset="2"/>
              </a:rPr>
              <a:t>.</a:t>
            </a:r>
          </a:p>
          <a:p>
            <a:pPr lvl="3" eaLnBrk="1" hangingPunct="1"/>
            <a:r>
              <a:rPr lang="en-US" sz="1800" smtClean="0">
                <a:sym typeface="Symbol" pitchFamily="18" charset="2"/>
              </a:rPr>
              <a:t>Thus, the C has poly space.</a:t>
            </a:r>
          </a:p>
          <a:p>
            <a:pPr lvl="2" eaLnBrk="1" hangingPunct="1"/>
            <a:r>
              <a:rPr lang="en-US" sz="2000" smtClean="0"/>
              <a:t>The construction of C takes at most </a:t>
            </a:r>
            <a:r>
              <a:rPr lang="en-US" sz="2000" i="1" smtClean="0">
                <a:sym typeface="Symbol" pitchFamily="18" charset="2"/>
              </a:rPr>
              <a:t>O</a:t>
            </a:r>
            <a:r>
              <a:rPr lang="en-US" sz="2000" smtClean="0">
                <a:sym typeface="Symbol" pitchFamily="18" charset="2"/>
              </a:rPr>
              <a:t>(</a:t>
            </a:r>
            <a:r>
              <a:rPr lang="en-US" sz="2000" i="1" smtClean="0">
                <a:sym typeface="Symbol" pitchFamily="18" charset="2"/>
              </a:rPr>
              <a:t>n</a:t>
            </a:r>
            <a:r>
              <a:rPr lang="en-US" sz="2000" i="1" baseline="30000" smtClean="0">
                <a:sym typeface="Symbol" pitchFamily="18" charset="2"/>
              </a:rPr>
              <a:t>k</a:t>
            </a:r>
            <a:r>
              <a:rPr lang="en-US" sz="2000" smtClean="0">
                <a:sym typeface="Symbol" pitchFamily="18" charset="2"/>
              </a:rPr>
              <a:t>) steps and each step takes poly time, so F takes poly time to construct C from </a:t>
            </a:r>
            <a:r>
              <a:rPr lang="en-US" sz="2000" i="1" smtClean="0">
                <a:sym typeface="Symbol" pitchFamily="18" charset="2"/>
              </a:rPr>
              <a:t>x</a:t>
            </a:r>
            <a:r>
              <a:rPr lang="en-US" sz="2000" smtClean="0">
                <a:sym typeface="Symbol" pitchFamily="18" charset="2"/>
              </a:rPr>
              <a:t>.</a:t>
            </a:r>
            <a:endParaRPr lang="en-US" sz="2000" smtClean="0"/>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p>
            <a:fld id="{A9E0C097-F92F-419A-A876-1B70ED2921A6}" type="slidenum">
              <a:rPr lang="en-US"/>
              <a:pPr/>
              <a:t>31</a:t>
            </a:fld>
            <a:endParaRPr lang="en-US"/>
          </a:p>
        </p:txBody>
      </p:sp>
      <p:sp>
        <p:nvSpPr>
          <p:cNvPr id="35843" name="Rectangle 2"/>
          <p:cNvSpPr>
            <a:spLocks noGrp="1" noChangeArrowheads="1"/>
          </p:cNvSpPr>
          <p:nvPr>
            <p:ph type="title"/>
          </p:nvPr>
        </p:nvSpPr>
        <p:spPr/>
        <p:txBody>
          <a:bodyPr/>
          <a:lstStyle/>
          <a:p>
            <a:pPr eaLnBrk="1" hangingPunct="1"/>
            <a:r>
              <a:rPr lang="en-US" b="1" dirty="0" smtClean="0"/>
              <a:t>CIRCUIT-SAT is NP-complete</a:t>
            </a:r>
            <a:endParaRPr lang="en-US" b="1" dirty="0" smtClean="0"/>
          </a:p>
        </p:txBody>
      </p:sp>
      <p:sp>
        <p:nvSpPr>
          <p:cNvPr id="35844" name="Rectangle 3"/>
          <p:cNvSpPr>
            <a:spLocks noGrp="1" noChangeArrowheads="1"/>
          </p:cNvSpPr>
          <p:nvPr>
            <p:ph type="body" idx="1"/>
          </p:nvPr>
        </p:nvSpPr>
        <p:spPr/>
        <p:txBody>
          <a:bodyPr/>
          <a:lstStyle/>
          <a:p>
            <a:pPr eaLnBrk="1" hangingPunct="1"/>
            <a:r>
              <a:rPr lang="en-US" dirty="0" smtClean="0"/>
              <a:t>In summary</a:t>
            </a:r>
          </a:p>
          <a:p>
            <a:pPr lvl="1" eaLnBrk="1" hangingPunct="1"/>
            <a:r>
              <a:rPr lang="en-US" dirty="0" smtClean="0"/>
              <a:t>CIRCUIT-SAT belongs to NP, verifiable in poly time.</a:t>
            </a:r>
          </a:p>
          <a:p>
            <a:pPr lvl="1" eaLnBrk="1" hangingPunct="1"/>
            <a:r>
              <a:rPr lang="en-US" dirty="0" smtClean="0"/>
              <a:t>CIRCUIT-SAT is </a:t>
            </a:r>
            <a:r>
              <a:rPr lang="en-US" b="1" dirty="0" smtClean="0"/>
              <a:t>NP-hard</a:t>
            </a:r>
            <a:r>
              <a:rPr lang="en-US" dirty="0" smtClean="0"/>
              <a:t>, every NP problem can be reduced to CIRCUIT-SAT in poly time.</a:t>
            </a:r>
          </a:p>
          <a:p>
            <a:pPr lvl="1" eaLnBrk="1" hangingPunct="1"/>
            <a:r>
              <a:rPr lang="en-US" dirty="0" smtClean="0"/>
              <a:t>Thus CIRCUIT-SAT is </a:t>
            </a:r>
            <a:r>
              <a:rPr lang="en-US" b="1" dirty="0" smtClean="0"/>
              <a:t>NP-complete.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a:noFill/>
        </p:spPr>
        <p:txBody>
          <a:bodyPr/>
          <a:lstStyle/>
          <a:p>
            <a:fld id="{DA04140F-B2C3-4A48-AC3F-8B7ADBAD4681}" type="slidenum">
              <a:rPr lang="en-US"/>
              <a:pPr/>
              <a:t>32</a:t>
            </a:fld>
            <a:endParaRPr lang="en-US"/>
          </a:p>
        </p:txBody>
      </p:sp>
      <p:sp>
        <p:nvSpPr>
          <p:cNvPr id="36867" name="Rectangle 2"/>
          <p:cNvSpPr>
            <a:spLocks noGrp="1" noChangeArrowheads="1"/>
          </p:cNvSpPr>
          <p:nvPr>
            <p:ph type="title"/>
          </p:nvPr>
        </p:nvSpPr>
        <p:spPr>
          <a:xfrm>
            <a:off x="685800" y="304800"/>
            <a:ext cx="7772400" cy="1143000"/>
          </a:xfrm>
        </p:spPr>
        <p:txBody>
          <a:bodyPr/>
          <a:lstStyle/>
          <a:p>
            <a:pPr eaLnBrk="1" hangingPunct="1"/>
            <a:r>
              <a:rPr lang="en-US" b="1" dirty="0" smtClean="0"/>
              <a:t>NP-completeness proof basis</a:t>
            </a:r>
          </a:p>
        </p:txBody>
      </p:sp>
      <p:sp>
        <p:nvSpPr>
          <p:cNvPr id="36868" name="Rectangle 3"/>
          <p:cNvSpPr>
            <a:spLocks noGrp="1" noChangeArrowheads="1"/>
          </p:cNvSpPr>
          <p:nvPr>
            <p:ph type="body" idx="1"/>
          </p:nvPr>
        </p:nvSpPr>
        <p:spPr>
          <a:xfrm>
            <a:off x="609600" y="1447800"/>
            <a:ext cx="7924800" cy="5029200"/>
          </a:xfrm>
        </p:spPr>
        <p:txBody>
          <a:bodyPr/>
          <a:lstStyle/>
          <a:p>
            <a:pPr eaLnBrk="1" hangingPunct="1">
              <a:lnSpc>
                <a:spcPct val="80000"/>
              </a:lnSpc>
            </a:pPr>
            <a:r>
              <a:rPr lang="en-US" sz="2800" i="1" dirty="0" smtClean="0"/>
              <a:t>Lemma 34.8</a:t>
            </a:r>
            <a:endParaRPr lang="en-US" sz="2800" dirty="0" smtClean="0"/>
          </a:p>
          <a:p>
            <a:pPr lvl="1" eaLnBrk="1" hangingPunct="1">
              <a:lnSpc>
                <a:spcPct val="80000"/>
              </a:lnSpc>
            </a:pPr>
            <a:r>
              <a:rPr lang="en-US" sz="2400" b="1" dirty="0" smtClean="0"/>
              <a:t>If X is a problem (class) such that </a:t>
            </a:r>
            <a:r>
              <a:rPr lang="en-US" sz="2400" b="1" dirty="0" err="1" smtClean="0"/>
              <a:t>P</a:t>
            </a:r>
            <a:r>
              <a:rPr lang="en-US" sz="2400" b="1" dirty="0" err="1" smtClean="0">
                <a:cs typeface="Times New Roman" pitchFamily="18" charset="0"/>
                <a:sym typeface="Symbol" pitchFamily="18" charset="2"/>
              </a:rPr>
              <a:t>'</a:t>
            </a:r>
            <a:r>
              <a:rPr lang="en-US" sz="2400" b="1" dirty="0" err="1" smtClean="0">
                <a:sym typeface="Symbol" pitchFamily="18" charset="2"/>
              </a:rPr>
              <a:t></a:t>
            </a:r>
            <a:r>
              <a:rPr lang="en-US" sz="2400" b="1" baseline="-25000" dirty="0" err="1" smtClean="0">
                <a:sym typeface="Symbol" pitchFamily="18" charset="2"/>
              </a:rPr>
              <a:t>p</a:t>
            </a:r>
            <a:r>
              <a:rPr lang="en-US" sz="2400" b="1" baseline="-25000" dirty="0" smtClean="0"/>
              <a:t> </a:t>
            </a:r>
            <a:r>
              <a:rPr lang="en-US" sz="2400" b="1" dirty="0" smtClean="0"/>
              <a:t>X</a:t>
            </a:r>
            <a:r>
              <a:rPr lang="en-US" sz="2400" b="1" baseline="-25000" dirty="0" smtClean="0"/>
              <a:t> </a:t>
            </a:r>
            <a:r>
              <a:rPr lang="en-US" sz="2400" b="1" dirty="0" smtClean="0">
                <a:sym typeface="Symbol" pitchFamily="18" charset="2"/>
              </a:rPr>
              <a:t>for some P</a:t>
            </a:r>
            <a:r>
              <a:rPr lang="en-US" sz="2400" b="1" dirty="0" smtClean="0">
                <a:cs typeface="Times New Roman" pitchFamily="18" charset="0"/>
                <a:sym typeface="Symbol" pitchFamily="18" charset="2"/>
              </a:rPr>
              <a:t>'</a:t>
            </a:r>
            <a:r>
              <a:rPr lang="en-US" sz="2400" b="1" dirty="0" smtClean="0">
                <a:sym typeface="Symbol" pitchFamily="18" charset="2"/>
              </a:rPr>
              <a:t>  NPC</a:t>
            </a:r>
            <a:r>
              <a:rPr lang="en-US" sz="2400" b="1" dirty="0" smtClean="0"/>
              <a:t>, then X is NP-hard. Moreover, if </a:t>
            </a:r>
            <a:r>
              <a:rPr lang="en-US" sz="2400" b="1" dirty="0" smtClean="0">
                <a:sym typeface="Symbol" pitchFamily="18" charset="2"/>
              </a:rPr>
              <a:t>X NP, then X NPC.</a:t>
            </a:r>
          </a:p>
          <a:p>
            <a:pPr eaLnBrk="1" hangingPunct="1">
              <a:lnSpc>
                <a:spcPct val="80000"/>
              </a:lnSpc>
            </a:pPr>
            <a:r>
              <a:rPr lang="en-US" sz="2800" b="1" dirty="0" smtClean="0">
                <a:solidFill>
                  <a:srgbClr val="FF0000"/>
                </a:solidFill>
                <a:sym typeface="Symbol" pitchFamily="18" charset="2"/>
              </a:rPr>
              <a:t>Steps to prove X is NP-complete</a:t>
            </a:r>
          </a:p>
          <a:p>
            <a:pPr lvl="1" eaLnBrk="1" hangingPunct="1">
              <a:lnSpc>
                <a:spcPct val="80000"/>
              </a:lnSpc>
            </a:pPr>
            <a:r>
              <a:rPr lang="en-US" sz="2400" b="1" dirty="0" smtClean="0">
                <a:solidFill>
                  <a:srgbClr val="FF0000"/>
                </a:solidFill>
                <a:sym typeface="Symbol" pitchFamily="18" charset="2"/>
              </a:rPr>
              <a:t>Prove X NP.</a:t>
            </a:r>
          </a:p>
          <a:p>
            <a:pPr lvl="2" eaLnBrk="1" hangingPunct="1">
              <a:lnSpc>
                <a:spcPct val="80000"/>
              </a:lnSpc>
            </a:pPr>
            <a:r>
              <a:rPr lang="en-US" sz="2000" dirty="0" smtClean="0"/>
              <a:t>Given a certificate, the certificate can be verified in poly time. </a:t>
            </a:r>
          </a:p>
          <a:p>
            <a:pPr lvl="1" eaLnBrk="1" hangingPunct="1">
              <a:lnSpc>
                <a:spcPct val="80000"/>
              </a:lnSpc>
            </a:pPr>
            <a:r>
              <a:rPr lang="en-US" sz="2400" b="1" dirty="0" smtClean="0">
                <a:solidFill>
                  <a:srgbClr val="FF0000"/>
                </a:solidFill>
                <a:sym typeface="Symbol" pitchFamily="18" charset="2"/>
              </a:rPr>
              <a:t>Prove X is NP-hard</a:t>
            </a:r>
            <a:r>
              <a:rPr lang="en-US" sz="2400" b="1" dirty="0" smtClean="0">
                <a:sym typeface="Symbol" pitchFamily="18" charset="2"/>
              </a:rPr>
              <a:t>.</a:t>
            </a:r>
          </a:p>
          <a:p>
            <a:pPr lvl="2" eaLnBrk="1" hangingPunct="1">
              <a:lnSpc>
                <a:spcPct val="80000"/>
              </a:lnSpc>
            </a:pPr>
            <a:r>
              <a:rPr lang="en-US" sz="2000" dirty="0" smtClean="0">
                <a:sym typeface="Symbol" pitchFamily="18" charset="2"/>
              </a:rPr>
              <a:t>Select a known NP-complete </a:t>
            </a:r>
            <a:r>
              <a:rPr lang="en-US" sz="2000" dirty="0" smtClean="0"/>
              <a:t>P</a:t>
            </a:r>
            <a:r>
              <a:rPr lang="en-US" sz="2000" dirty="0" smtClean="0">
                <a:cs typeface="Times New Roman" pitchFamily="18" charset="0"/>
                <a:sym typeface="Symbol" pitchFamily="18" charset="2"/>
              </a:rPr>
              <a:t>'.</a:t>
            </a:r>
          </a:p>
          <a:p>
            <a:pPr lvl="2" eaLnBrk="1" hangingPunct="1">
              <a:lnSpc>
                <a:spcPct val="80000"/>
              </a:lnSpc>
            </a:pPr>
            <a:r>
              <a:rPr lang="en-US" sz="2000" dirty="0" smtClean="0">
                <a:cs typeface="Times New Roman" pitchFamily="18" charset="0"/>
                <a:sym typeface="Symbol" pitchFamily="18" charset="2"/>
              </a:rPr>
              <a:t>Describe a transformation function </a:t>
            </a:r>
            <a:r>
              <a:rPr lang="en-US" sz="2000" i="1" dirty="0" smtClean="0">
                <a:cs typeface="Times New Roman" pitchFamily="18" charset="0"/>
                <a:sym typeface="Symbol" pitchFamily="18" charset="2"/>
              </a:rPr>
              <a:t>f</a:t>
            </a:r>
            <a:r>
              <a:rPr lang="en-US" sz="2000" dirty="0" smtClean="0">
                <a:cs typeface="Times New Roman" pitchFamily="18" charset="0"/>
                <a:sym typeface="Symbol" pitchFamily="18" charset="2"/>
              </a:rPr>
              <a:t> that maps every instance </a:t>
            </a:r>
            <a:r>
              <a:rPr lang="en-US" sz="2000" i="1" dirty="0" smtClean="0">
                <a:cs typeface="Times New Roman" pitchFamily="18" charset="0"/>
                <a:sym typeface="Symbol" pitchFamily="18" charset="2"/>
              </a:rPr>
              <a:t>x</a:t>
            </a:r>
            <a:r>
              <a:rPr lang="en-US" sz="2000" dirty="0" smtClean="0">
                <a:cs typeface="Times New Roman" pitchFamily="18" charset="0"/>
                <a:sym typeface="Symbol" pitchFamily="18" charset="2"/>
              </a:rPr>
              <a:t> of P' into an instance </a:t>
            </a:r>
            <a:r>
              <a:rPr lang="en-US" sz="2000" i="1" dirty="0" smtClean="0">
                <a:cs typeface="Times New Roman" pitchFamily="18" charset="0"/>
                <a:sym typeface="Symbol" pitchFamily="18" charset="2"/>
              </a:rPr>
              <a:t>f</a:t>
            </a:r>
            <a:r>
              <a:rPr lang="en-US" sz="2000" dirty="0" smtClean="0">
                <a:cs typeface="Times New Roman" pitchFamily="18" charset="0"/>
                <a:sym typeface="Symbol" pitchFamily="18" charset="2"/>
              </a:rPr>
              <a:t>(</a:t>
            </a:r>
            <a:r>
              <a:rPr lang="en-US" sz="2000" i="1" dirty="0" smtClean="0">
                <a:cs typeface="Times New Roman" pitchFamily="18" charset="0"/>
                <a:sym typeface="Symbol" pitchFamily="18" charset="2"/>
              </a:rPr>
              <a:t>x</a:t>
            </a:r>
            <a:r>
              <a:rPr lang="en-US" sz="2000" dirty="0" smtClean="0">
                <a:cs typeface="Times New Roman" pitchFamily="18" charset="0"/>
                <a:sym typeface="Symbol" pitchFamily="18" charset="2"/>
              </a:rPr>
              <a:t>) of X.</a:t>
            </a:r>
          </a:p>
          <a:p>
            <a:pPr lvl="2" eaLnBrk="1" hangingPunct="1">
              <a:lnSpc>
                <a:spcPct val="80000"/>
              </a:lnSpc>
            </a:pPr>
            <a:r>
              <a:rPr lang="en-US" sz="2000" dirty="0" smtClean="0">
                <a:cs typeface="Times New Roman" pitchFamily="18" charset="0"/>
                <a:sym typeface="Symbol" pitchFamily="18" charset="2"/>
              </a:rPr>
              <a:t>Prove </a:t>
            </a:r>
            <a:r>
              <a:rPr lang="en-US" sz="2000" i="1" dirty="0" smtClean="0">
                <a:cs typeface="Times New Roman" pitchFamily="18" charset="0"/>
                <a:sym typeface="Symbol" pitchFamily="18" charset="2"/>
              </a:rPr>
              <a:t>f</a:t>
            </a:r>
            <a:r>
              <a:rPr lang="en-US" sz="2000" dirty="0" smtClean="0">
                <a:cs typeface="Times New Roman" pitchFamily="18" charset="0"/>
                <a:sym typeface="Symbol" pitchFamily="18" charset="2"/>
              </a:rPr>
              <a:t> satisfies that the answer to </a:t>
            </a:r>
            <a:r>
              <a:rPr lang="en-US" sz="2000" i="1" dirty="0" err="1" smtClean="0">
                <a:sym typeface="Symbol" pitchFamily="18" charset="2"/>
              </a:rPr>
              <a:t>x</a:t>
            </a:r>
            <a:r>
              <a:rPr lang="en-US" sz="2000" dirty="0" err="1" smtClean="0">
                <a:sym typeface="Symbol" pitchFamily="18" charset="2"/>
              </a:rPr>
              <a:t></a:t>
            </a:r>
            <a:r>
              <a:rPr lang="en-US" sz="2000" dirty="0" err="1" smtClean="0"/>
              <a:t>P</a:t>
            </a:r>
            <a:r>
              <a:rPr lang="en-US" sz="2000" dirty="0" smtClean="0">
                <a:cs typeface="Times New Roman" pitchFamily="18" charset="0"/>
                <a:sym typeface="Symbol" pitchFamily="18" charset="2"/>
              </a:rPr>
              <a:t>'</a:t>
            </a:r>
            <a:r>
              <a:rPr lang="en-US" sz="2000" dirty="0" smtClean="0">
                <a:sym typeface="Symbol" pitchFamily="18" charset="2"/>
              </a:rPr>
              <a:t> is YES if and only if the answer to </a:t>
            </a:r>
            <a:r>
              <a:rPr lang="en-US" sz="2000" i="1" dirty="0" smtClean="0">
                <a:sym typeface="Symbol" pitchFamily="18" charset="2"/>
              </a:rPr>
              <a:t>f</a:t>
            </a:r>
            <a:r>
              <a:rPr lang="en-US" sz="2000" dirty="0" smtClean="0">
                <a:sym typeface="Symbol" pitchFamily="18" charset="2"/>
              </a:rPr>
              <a:t>(</a:t>
            </a:r>
            <a:r>
              <a:rPr lang="en-US" sz="2000" i="1" dirty="0" smtClean="0">
                <a:sym typeface="Symbol" pitchFamily="18" charset="2"/>
              </a:rPr>
              <a:t>x</a:t>
            </a:r>
            <a:r>
              <a:rPr lang="en-US" sz="2000" dirty="0" smtClean="0">
                <a:sym typeface="Symbol" pitchFamily="18" charset="2"/>
              </a:rPr>
              <a:t>)X is YES for all instance </a:t>
            </a:r>
            <a:r>
              <a:rPr lang="en-US" sz="2000" i="1" dirty="0" smtClean="0">
                <a:sym typeface="Symbol" pitchFamily="18" charset="2"/>
              </a:rPr>
              <a:t>x</a:t>
            </a:r>
            <a:r>
              <a:rPr lang="en-US" sz="2000" dirty="0" smtClean="0">
                <a:sym typeface="Symbol" pitchFamily="18" charset="2"/>
              </a:rPr>
              <a:t> P</a:t>
            </a:r>
            <a:r>
              <a:rPr lang="en-US" sz="2000" dirty="0" smtClean="0">
                <a:cs typeface="Times New Roman" pitchFamily="18" charset="0"/>
                <a:sym typeface="Symbol" pitchFamily="18" charset="2"/>
              </a:rPr>
              <a:t>'</a:t>
            </a:r>
            <a:r>
              <a:rPr lang="en-US" sz="2000" dirty="0" smtClean="0">
                <a:sym typeface="Symbol" pitchFamily="18" charset="2"/>
              </a:rPr>
              <a:t>.</a:t>
            </a:r>
          </a:p>
          <a:p>
            <a:pPr lvl="2" eaLnBrk="1" hangingPunct="1">
              <a:lnSpc>
                <a:spcPct val="80000"/>
              </a:lnSpc>
            </a:pPr>
            <a:r>
              <a:rPr lang="en-US" sz="2000" dirty="0" smtClean="0">
                <a:sym typeface="Symbol" pitchFamily="18" charset="2"/>
              </a:rPr>
              <a:t>Prove that the algorithm computing </a:t>
            </a:r>
            <a:r>
              <a:rPr lang="en-US" sz="2000" i="1" dirty="0" smtClean="0">
                <a:sym typeface="Symbol" pitchFamily="18" charset="2"/>
              </a:rPr>
              <a:t>f</a:t>
            </a:r>
            <a:r>
              <a:rPr lang="en-US" sz="2000" dirty="0" smtClean="0">
                <a:sym typeface="Symbol" pitchFamily="18" charset="2"/>
              </a:rPr>
              <a:t> runs in poly-time.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a:noFill/>
        </p:spPr>
        <p:txBody>
          <a:bodyPr/>
          <a:lstStyle/>
          <a:p>
            <a:fld id="{0AA29435-50EC-4D51-B370-E8D75E7228D6}" type="slidenum">
              <a:rPr lang="en-US"/>
              <a:pPr/>
              <a:t>33</a:t>
            </a:fld>
            <a:endParaRPr lang="en-US"/>
          </a:p>
        </p:txBody>
      </p:sp>
      <p:sp>
        <p:nvSpPr>
          <p:cNvPr id="37891" name="Rectangle 2"/>
          <p:cNvSpPr>
            <a:spLocks noGrp="1" noChangeArrowheads="1"/>
          </p:cNvSpPr>
          <p:nvPr>
            <p:ph type="title"/>
          </p:nvPr>
        </p:nvSpPr>
        <p:spPr>
          <a:xfrm>
            <a:off x="762000" y="381000"/>
            <a:ext cx="7772400" cy="1143000"/>
          </a:xfrm>
        </p:spPr>
        <p:txBody>
          <a:bodyPr/>
          <a:lstStyle/>
          <a:p>
            <a:pPr eaLnBrk="1" hangingPunct="1"/>
            <a:r>
              <a:rPr lang="en-US" sz="3200" b="1" dirty="0" smtClean="0"/>
              <a:t>NPC proof –Formula </a:t>
            </a:r>
            <a:r>
              <a:rPr lang="en-US" sz="3200" b="1" dirty="0" err="1" smtClean="0"/>
              <a:t>Satisfiability</a:t>
            </a:r>
            <a:r>
              <a:rPr lang="en-US" sz="3200" b="1" dirty="0" smtClean="0"/>
              <a:t> (SAT)</a:t>
            </a:r>
          </a:p>
        </p:txBody>
      </p:sp>
      <p:sp>
        <p:nvSpPr>
          <p:cNvPr id="37892" name="Rectangle 3"/>
          <p:cNvSpPr>
            <a:spLocks noGrp="1" noChangeArrowheads="1"/>
          </p:cNvSpPr>
          <p:nvPr>
            <p:ph type="body" idx="1"/>
          </p:nvPr>
        </p:nvSpPr>
        <p:spPr>
          <a:xfrm>
            <a:off x="609600" y="1447800"/>
            <a:ext cx="7924800" cy="4572000"/>
          </a:xfrm>
        </p:spPr>
        <p:txBody>
          <a:bodyPr/>
          <a:lstStyle/>
          <a:p>
            <a:pPr eaLnBrk="1" hangingPunct="1">
              <a:lnSpc>
                <a:spcPct val="90000"/>
              </a:lnSpc>
            </a:pPr>
            <a:r>
              <a:rPr lang="en-US" sz="2800" b="1" dirty="0" smtClean="0"/>
              <a:t>SAT definition </a:t>
            </a:r>
          </a:p>
          <a:p>
            <a:pPr lvl="1" eaLnBrk="1" hangingPunct="1">
              <a:lnSpc>
                <a:spcPct val="90000"/>
              </a:lnSpc>
            </a:pPr>
            <a:r>
              <a:rPr lang="en-US" sz="2400" i="1" dirty="0" smtClean="0"/>
              <a:t>n</a:t>
            </a:r>
            <a:r>
              <a:rPr lang="en-US" sz="2400" dirty="0" smtClean="0"/>
              <a:t> </a:t>
            </a:r>
            <a:r>
              <a:rPr lang="en-US" sz="2400" dirty="0" err="1" smtClean="0"/>
              <a:t>boolean</a:t>
            </a:r>
            <a:r>
              <a:rPr lang="en-US" sz="2400" dirty="0" smtClean="0"/>
              <a:t> variables: </a:t>
            </a:r>
            <a:r>
              <a:rPr lang="en-US" sz="2400" i="1" dirty="0" smtClean="0"/>
              <a:t>x</a:t>
            </a:r>
            <a:r>
              <a:rPr lang="en-US" sz="2400" baseline="-25000" dirty="0" smtClean="0"/>
              <a:t>1</a:t>
            </a:r>
            <a:r>
              <a:rPr lang="en-US" sz="2400" dirty="0" smtClean="0"/>
              <a:t>, </a:t>
            </a:r>
            <a:r>
              <a:rPr lang="en-US" sz="2400" i="1" dirty="0" smtClean="0"/>
              <a:t>x</a:t>
            </a:r>
            <a:r>
              <a:rPr lang="en-US" sz="2400" baseline="-25000" dirty="0" smtClean="0"/>
              <a:t>2</a:t>
            </a:r>
            <a:r>
              <a:rPr lang="en-US" sz="2400" dirty="0" smtClean="0"/>
              <a:t>,…, </a:t>
            </a:r>
            <a:r>
              <a:rPr lang="en-US" sz="2400" i="1" dirty="0" err="1" smtClean="0"/>
              <a:t>x</a:t>
            </a:r>
            <a:r>
              <a:rPr lang="en-US" sz="2400" i="1" baseline="-25000" dirty="0" err="1" smtClean="0"/>
              <a:t>n</a:t>
            </a:r>
            <a:r>
              <a:rPr lang="en-US" sz="2400" dirty="0" smtClean="0"/>
              <a:t>.</a:t>
            </a:r>
          </a:p>
          <a:p>
            <a:pPr lvl="1" eaLnBrk="1" hangingPunct="1">
              <a:lnSpc>
                <a:spcPct val="90000"/>
              </a:lnSpc>
            </a:pPr>
            <a:r>
              <a:rPr lang="en-US" sz="2400" dirty="0" smtClean="0"/>
              <a:t>M </a:t>
            </a:r>
            <a:r>
              <a:rPr lang="en-US" sz="2400" dirty="0" err="1" smtClean="0"/>
              <a:t>boolean</a:t>
            </a:r>
            <a:r>
              <a:rPr lang="en-US" sz="2400" dirty="0" smtClean="0"/>
              <a:t> connectives: any </a:t>
            </a:r>
            <a:r>
              <a:rPr lang="en-US" sz="2400" dirty="0" err="1" smtClean="0"/>
              <a:t>boolean</a:t>
            </a:r>
            <a:r>
              <a:rPr lang="en-US" sz="2400" dirty="0" smtClean="0"/>
              <a:t> function with one or two inputs and one output, such as </a:t>
            </a:r>
            <a:r>
              <a:rPr lang="en-US" sz="2400" dirty="0" smtClean="0">
                <a:sym typeface="Symbol" pitchFamily="18" charset="2"/>
              </a:rPr>
              <a:t>,,,,</a:t>
            </a:r>
            <a:r>
              <a:rPr lang="en-US" sz="2400" dirty="0" smtClean="0"/>
              <a:t>,… and  </a:t>
            </a:r>
          </a:p>
          <a:p>
            <a:pPr lvl="1" eaLnBrk="1" hangingPunct="1">
              <a:lnSpc>
                <a:spcPct val="90000"/>
              </a:lnSpc>
            </a:pPr>
            <a:r>
              <a:rPr lang="en-US" sz="2400" dirty="0" smtClean="0"/>
              <a:t>Parentheses.</a:t>
            </a:r>
          </a:p>
          <a:p>
            <a:pPr eaLnBrk="1" hangingPunct="1">
              <a:lnSpc>
                <a:spcPct val="90000"/>
              </a:lnSpc>
            </a:pPr>
            <a:r>
              <a:rPr lang="en-US" sz="2800" dirty="0" smtClean="0"/>
              <a:t>A SAT </a:t>
            </a:r>
            <a:r>
              <a:rPr lang="en-US" sz="2800" dirty="0" smtClean="0">
                <a:sym typeface="Symbol" pitchFamily="18" charset="2"/>
              </a:rPr>
              <a:t> is satisfiable if there exists an true assignment which causes  to evaluate to 1.</a:t>
            </a:r>
          </a:p>
          <a:p>
            <a:pPr eaLnBrk="1" hangingPunct="1">
              <a:lnSpc>
                <a:spcPct val="90000"/>
              </a:lnSpc>
            </a:pPr>
            <a:r>
              <a:rPr lang="en-US" sz="2800" dirty="0" smtClean="0">
                <a:sym typeface="Symbol" pitchFamily="18" charset="2"/>
              </a:rPr>
              <a:t>SAT={&lt; &gt;:  is a </a:t>
            </a:r>
            <a:r>
              <a:rPr lang="en-US" sz="2800" dirty="0" err="1" smtClean="0">
                <a:sym typeface="Symbol" pitchFamily="18" charset="2"/>
              </a:rPr>
              <a:t>satifiable</a:t>
            </a:r>
            <a:r>
              <a:rPr lang="en-US" sz="2800" dirty="0" smtClean="0">
                <a:sym typeface="Symbol" pitchFamily="18" charset="2"/>
              </a:rPr>
              <a:t> </a:t>
            </a:r>
            <a:r>
              <a:rPr lang="en-US" sz="2800" dirty="0" err="1" smtClean="0">
                <a:sym typeface="Symbol" pitchFamily="18" charset="2"/>
              </a:rPr>
              <a:t>boolean</a:t>
            </a:r>
            <a:r>
              <a:rPr lang="en-US" sz="2800" dirty="0" smtClean="0">
                <a:sym typeface="Symbol" pitchFamily="18" charset="2"/>
              </a:rPr>
              <a:t> formula}.</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p:spPr>
        <p:txBody>
          <a:bodyPr/>
          <a:lstStyle/>
          <a:p>
            <a:fld id="{0ADE621B-6858-4A3B-8A6C-F9988BC51A50}" type="slidenum">
              <a:rPr lang="en-US"/>
              <a:pPr/>
              <a:t>34</a:t>
            </a:fld>
            <a:endParaRPr lang="en-US"/>
          </a:p>
        </p:txBody>
      </p:sp>
      <p:sp>
        <p:nvSpPr>
          <p:cNvPr id="38915" name="Rectangle 2"/>
          <p:cNvSpPr>
            <a:spLocks noGrp="1" noChangeArrowheads="1"/>
          </p:cNvSpPr>
          <p:nvPr>
            <p:ph type="title"/>
          </p:nvPr>
        </p:nvSpPr>
        <p:spPr/>
        <p:txBody>
          <a:bodyPr/>
          <a:lstStyle/>
          <a:p>
            <a:pPr eaLnBrk="1" hangingPunct="1"/>
            <a:r>
              <a:rPr lang="en-US" b="1" dirty="0" smtClean="0"/>
              <a:t>SAT is NP-complete</a:t>
            </a:r>
          </a:p>
        </p:txBody>
      </p:sp>
      <p:sp>
        <p:nvSpPr>
          <p:cNvPr id="38916" name="Rectangle 3"/>
          <p:cNvSpPr>
            <a:spLocks noGrp="1" noChangeArrowheads="1"/>
          </p:cNvSpPr>
          <p:nvPr>
            <p:ph type="body" idx="1"/>
          </p:nvPr>
        </p:nvSpPr>
        <p:spPr>
          <a:xfrm>
            <a:off x="685800" y="1981200"/>
            <a:ext cx="8229600" cy="4114800"/>
          </a:xfrm>
        </p:spPr>
        <p:txBody>
          <a:bodyPr/>
          <a:lstStyle/>
          <a:p>
            <a:pPr eaLnBrk="1" hangingPunct="1"/>
            <a:r>
              <a:rPr lang="en-US" b="1" i="1" dirty="0" smtClean="0"/>
              <a:t>Theorem 34.9</a:t>
            </a:r>
            <a:r>
              <a:rPr lang="en-US" i="1" dirty="0" smtClean="0"/>
              <a:t>:</a:t>
            </a:r>
            <a:endParaRPr lang="en-US" dirty="0" smtClean="0"/>
          </a:p>
          <a:p>
            <a:pPr lvl="1" eaLnBrk="1" hangingPunct="1"/>
            <a:r>
              <a:rPr lang="en-US" dirty="0" smtClean="0"/>
              <a:t>SAT is NP-complete.</a:t>
            </a:r>
          </a:p>
          <a:p>
            <a:pPr eaLnBrk="1" hangingPunct="1"/>
            <a:r>
              <a:rPr lang="en-US" b="1" dirty="0" smtClean="0"/>
              <a:t>Proof:</a:t>
            </a:r>
          </a:p>
          <a:p>
            <a:pPr lvl="1" eaLnBrk="1" hangingPunct="1"/>
            <a:r>
              <a:rPr lang="en-US" dirty="0" smtClean="0"/>
              <a:t>SAT belongs to NP.</a:t>
            </a:r>
          </a:p>
          <a:p>
            <a:pPr lvl="2" eaLnBrk="1" hangingPunct="1"/>
            <a:r>
              <a:rPr lang="en-US" dirty="0" smtClean="0"/>
              <a:t>Given a satisfying assignment, the verifying algorithm replaces each variable with its value and evaluates the formula, </a:t>
            </a:r>
            <a:r>
              <a:rPr lang="en-US" b="1" dirty="0" smtClean="0">
                <a:solidFill>
                  <a:schemeClr val="accent1"/>
                </a:solidFill>
              </a:rPr>
              <a:t>in poly time</a:t>
            </a:r>
            <a:r>
              <a:rPr lang="en-US" b="1" dirty="0" smtClean="0"/>
              <a:t>.</a:t>
            </a:r>
          </a:p>
          <a:p>
            <a:pPr lvl="1" eaLnBrk="1" hangingPunct="1"/>
            <a:r>
              <a:rPr lang="en-US" b="1" dirty="0" smtClean="0">
                <a:solidFill>
                  <a:srgbClr val="FF0000"/>
                </a:solidFill>
              </a:rPr>
              <a:t>SAT is NP-hard (show CIRCUIT-</a:t>
            </a:r>
            <a:r>
              <a:rPr lang="en-US" b="1" dirty="0" err="1" smtClean="0">
                <a:solidFill>
                  <a:srgbClr val="FF0000"/>
                </a:solidFill>
              </a:rPr>
              <a:t>SAT</a:t>
            </a:r>
            <a:r>
              <a:rPr lang="en-US" b="1" dirty="0" err="1" smtClean="0">
                <a:solidFill>
                  <a:srgbClr val="FF0000"/>
                </a:solidFill>
                <a:sym typeface="Symbol" pitchFamily="18" charset="2"/>
              </a:rPr>
              <a:t></a:t>
            </a:r>
            <a:r>
              <a:rPr lang="en-US" b="1" baseline="-25000" dirty="0" err="1" smtClean="0">
                <a:solidFill>
                  <a:srgbClr val="FF0000"/>
                </a:solidFill>
                <a:sym typeface="Symbol" pitchFamily="18" charset="2"/>
              </a:rPr>
              <a:t>p</a:t>
            </a:r>
            <a:r>
              <a:rPr lang="en-US" b="1" dirty="0" smtClean="0">
                <a:solidFill>
                  <a:srgbClr val="FF0000"/>
                </a:solidFill>
              </a:rPr>
              <a:t> SAT).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2"/>
          </p:nvPr>
        </p:nvSpPr>
        <p:spPr>
          <a:noFill/>
        </p:spPr>
        <p:txBody>
          <a:bodyPr/>
          <a:lstStyle/>
          <a:p>
            <a:fld id="{78565293-3061-4A4D-80C2-824BD0D0A0C6}" type="slidenum">
              <a:rPr lang="en-US"/>
              <a:pPr/>
              <a:t>35</a:t>
            </a:fld>
            <a:endParaRPr lang="en-US"/>
          </a:p>
        </p:txBody>
      </p:sp>
      <p:sp>
        <p:nvSpPr>
          <p:cNvPr id="39939" name="Rectangle 2"/>
          <p:cNvSpPr>
            <a:spLocks noGrp="1" noChangeArrowheads="1"/>
          </p:cNvSpPr>
          <p:nvPr>
            <p:ph type="title"/>
          </p:nvPr>
        </p:nvSpPr>
        <p:spPr>
          <a:xfrm>
            <a:off x="685800" y="0"/>
            <a:ext cx="7772400" cy="1143000"/>
          </a:xfrm>
        </p:spPr>
        <p:txBody>
          <a:bodyPr/>
          <a:lstStyle/>
          <a:p>
            <a:pPr eaLnBrk="1" hangingPunct="1"/>
            <a:r>
              <a:rPr lang="en-US" b="1" dirty="0" smtClean="0"/>
              <a:t>SAT is NP-complete (cont.)</a:t>
            </a:r>
          </a:p>
        </p:txBody>
      </p:sp>
      <p:sp>
        <p:nvSpPr>
          <p:cNvPr id="39940" name="Rectangle 3"/>
          <p:cNvSpPr>
            <a:spLocks noGrp="1" noChangeArrowheads="1"/>
          </p:cNvSpPr>
          <p:nvPr>
            <p:ph type="body" idx="1"/>
          </p:nvPr>
        </p:nvSpPr>
        <p:spPr>
          <a:xfrm>
            <a:off x="457200" y="1066800"/>
            <a:ext cx="8534400" cy="4038600"/>
          </a:xfrm>
        </p:spPr>
        <p:txBody>
          <a:bodyPr/>
          <a:lstStyle/>
          <a:p>
            <a:pPr eaLnBrk="1" hangingPunct="1"/>
            <a:r>
              <a:rPr lang="en-US" sz="2800" dirty="0" smtClean="0"/>
              <a:t>CIRCUIT-</a:t>
            </a:r>
            <a:r>
              <a:rPr lang="en-US" sz="2800" dirty="0" err="1" smtClean="0"/>
              <a:t>SAT</a:t>
            </a:r>
            <a:r>
              <a:rPr lang="en-US" sz="2800" dirty="0" err="1" smtClean="0">
                <a:sym typeface="Symbol" pitchFamily="18" charset="2"/>
              </a:rPr>
              <a:t></a:t>
            </a:r>
            <a:r>
              <a:rPr lang="en-US" sz="2800" baseline="-25000" dirty="0" err="1" smtClean="0">
                <a:sym typeface="Symbol" pitchFamily="18" charset="2"/>
              </a:rPr>
              <a:t>p</a:t>
            </a:r>
            <a:r>
              <a:rPr lang="en-US" sz="2800" dirty="0" smtClean="0"/>
              <a:t> SAT, i.e., any instance of  circuit </a:t>
            </a:r>
            <a:r>
              <a:rPr lang="en-US" sz="2800" dirty="0" err="1" smtClean="0"/>
              <a:t>satisfiability</a:t>
            </a:r>
            <a:r>
              <a:rPr lang="en-US" sz="2800" dirty="0" smtClean="0"/>
              <a:t> can be reduced in poly time to an instance of formula </a:t>
            </a:r>
            <a:r>
              <a:rPr lang="en-US" sz="2800" dirty="0" err="1" smtClean="0"/>
              <a:t>satisfiability</a:t>
            </a:r>
            <a:r>
              <a:rPr lang="en-US" sz="2800" dirty="0" smtClean="0"/>
              <a:t>.</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a:noFill/>
        </p:spPr>
        <p:txBody>
          <a:bodyPr/>
          <a:lstStyle/>
          <a:p>
            <a:fld id="{DE11E126-1F73-4F12-87D2-4975C3FF77CF}" type="slidenum">
              <a:rPr lang="en-US"/>
              <a:pPr/>
              <a:t>36</a:t>
            </a:fld>
            <a:endParaRPr lang="en-US"/>
          </a:p>
        </p:txBody>
      </p:sp>
      <p:sp>
        <p:nvSpPr>
          <p:cNvPr id="40963" name="Rectangle 2"/>
          <p:cNvSpPr>
            <a:spLocks noGrp="1" noChangeArrowheads="1"/>
          </p:cNvSpPr>
          <p:nvPr>
            <p:ph type="title"/>
          </p:nvPr>
        </p:nvSpPr>
        <p:spPr>
          <a:xfrm>
            <a:off x="685800" y="0"/>
            <a:ext cx="7772400" cy="1143000"/>
          </a:xfrm>
        </p:spPr>
        <p:txBody>
          <a:bodyPr/>
          <a:lstStyle/>
          <a:p>
            <a:pPr eaLnBrk="1" hangingPunct="1"/>
            <a:r>
              <a:rPr lang="en-US" b="1" dirty="0" smtClean="0"/>
              <a:t>SAT is NP-complete (cont.)</a:t>
            </a:r>
          </a:p>
        </p:txBody>
      </p:sp>
      <p:sp>
        <p:nvSpPr>
          <p:cNvPr id="40964" name="Rectangle 3"/>
          <p:cNvSpPr>
            <a:spLocks noGrp="1" noChangeArrowheads="1"/>
          </p:cNvSpPr>
          <p:nvPr>
            <p:ph type="body" idx="1"/>
          </p:nvPr>
        </p:nvSpPr>
        <p:spPr>
          <a:xfrm>
            <a:off x="609600" y="914400"/>
            <a:ext cx="8534400" cy="5181600"/>
          </a:xfrm>
        </p:spPr>
        <p:txBody>
          <a:bodyPr/>
          <a:lstStyle/>
          <a:p>
            <a:pPr eaLnBrk="1" hangingPunct="1">
              <a:lnSpc>
                <a:spcPct val="90000"/>
              </a:lnSpc>
            </a:pPr>
            <a:r>
              <a:rPr lang="en-US" sz="2800" b="1" dirty="0" smtClean="0"/>
              <a:t>Reduction</a:t>
            </a:r>
            <a:r>
              <a:rPr lang="en-US" sz="2800" dirty="0" smtClean="0"/>
              <a:t>:</a:t>
            </a:r>
          </a:p>
          <a:p>
            <a:pPr lvl="1" eaLnBrk="1" hangingPunct="1">
              <a:lnSpc>
                <a:spcPct val="90000"/>
              </a:lnSpc>
            </a:pPr>
            <a:r>
              <a:rPr lang="en-US" sz="2400" dirty="0" smtClean="0"/>
              <a:t>For every wire </a:t>
            </a:r>
            <a:r>
              <a:rPr lang="en-US" sz="2400" i="1" dirty="0" smtClean="0"/>
              <a:t>x</a:t>
            </a:r>
            <a:r>
              <a:rPr lang="en-US" sz="2400" i="1" baseline="-25000" dirty="0" smtClean="0"/>
              <a:t>i </a:t>
            </a:r>
            <a:r>
              <a:rPr lang="en-US" sz="2400" dirty="0" smtClean="0"/>
              <a:t>of C, give a variable </a:t>
            </a:r>
            <a:r>
              <a:rPr lang="en-US" sz="2400" i="1" dirty="0" smtClean="0"/>
              <a:t>x</a:t>
            </a:r>
            <a:r>
              <a:rPr lang="en-US" sz="2400" i="1" baseline="-25000" dirty="0" smtClean="0"/>
              <a:t>i</a:t>
            </a:r>
            <a:r>
              <a:rPr lang="en-US" sz="2400" dirty="0" smtClean="0"/>
              <a:t> in the formula.</a:t>
            </a:r>
          </a:p>
          <a:p>
            <a:pPr lvl="1" eaLnBrk="1" hangingPunct="1">
              <a:lnSpc>
                <a:spcPct val="90000"/>
              </a:lnSpc>
            </a:pPr>
            <a:r>
              <a:rPr lang="en-US" sz="2400" dirty="0" smtClean="0"/>
              <a:t>Every gate can be expressed as </a:t>
            </a:r>
            <a:r>
              <a:rPr lang="en-US" sz="2400" i="1" dirty="0" smtClean="0"/>
              <a:t>x</a:t>
            </a:r>
            <a:r>
              <a:rPr lang="en-US" sz="2400" i="1" baseline="-25000" dirty="0" smtClean="0"/>
              <a:t>o</a:t>
            </a:r>
            <a:r>
              <a:rPr lang="en-US" sz="2400" dirty="0" smtClean="0">
                <a:sym typeface="Symbol" pitchFamily="18" charset="2"/>
              </a:rPr>
              <a:t>(</a:t>
            </a:r>
            <a:r>
              <a:rPr lang="en-US" sz="2400" i="1" dirty="0" smtClean="0"/>
              <a:t>x</a:t>
            </a:r>
            <a:r>
              <a:rPr lang="en-US" sz="2400" i="1" baseline="-25000" dirty="0" smtClean="0"/>
              <a:t>i</a:t>
            </a:r>
            <a:r>
              <a:rPr lang="en-US" sz="2400" baseline="-38000" dirty="0" smtClean="0"/>
              <a:t>1</a:t>
            </a:r>
            <a:r>
              <a:rPr lang="en-US" sz="2400" dirty="0" smtClean="0">
                <a:sym typeface="Symbol" pitchFamily="18" charset="2"/>
              </a:rPr>
              <a:t> </a:t>
            </a:r>
            <a:r>
              <a:rPr lang="en-US" sz="2400" i="1" dirty="0" smtClean="0"/>
              <a:t>x</a:t>
            </a:r>
            <a:r>
              <a:rPr lang="en-US" sz="2400" i="1" baseline="-25000" dirty="0" smtClean="0"/>
              <a:t>i</a:t>
            </a:r>
            <a:r>
              <a:rPr lang="en-US" sz="2400" baseline="-38000" dirty="0" smtClean="0"/>
              <a:t>2</a:t>
            </a:r>
            <a:r>
              <a:rPr lang="en-US" sz="2400" dirty="0" smtClean="0">
                <a:sym typeface="Symbol" pitchFamily="18" charset="2"/>
              </a:rPr>
              <a:t>…  </a:t>
            </a:r>
            <a:r>
              <a:rPr lang="en-US" sz="2400" i="1" dirty="0" err="1" smtClean="0"/>
              <a:t>x</a:t>
            </a:r>
            <a:r>
              <a:rPr lang="en-US" sz="2400" i="1" baseline="-25000" dirty="0" err="1" smtClean="0"/>
              <a:t>i</a:t>
            </a:r>
            <a:r>
              <a:rPr lang="en-US" sz="2400" i="1" baseline="-38000" dirty="0" err="1" smtClean="0"/>
              <a:t>l</a:t>
            </a:r>
            <a:r>
              <a:rPr lang="en-US" sz="2400" dirty="0" smtClean="0">
                <a:sym typeface="Symbol" pitchFamily="18" charset="2"/>
              </a:rPr>
              <a:t>)</a:t>
            </a:r>
          </a:p>
          <a:p>
            <a:pPr lvl="1" eaLnBrk="1" hangingPunct="1">
              <a:lnSpc>
                <a:spcPct val="90000"/>
              </a:lnSpc>
            </a:pPr>
            <a:r>
              <a:rPr lang="en-US" sz="2400" dirty="0" smtClean="0">
                <a:sym typeface="Symbol" pitchFamily="18" charset="2"/>
              </a:rPr>
              <a:t>The final formula  is the AND of the circuit output variable and conjunction of all clauses describing the operation of each gate.  </a:t>
            </a:r>
          </a:p>
          <a:p>
            <a:pPr eaLnBrk="1" hangingPunct="1">
              <a:lnSpc>
                <a:spcPct val="90000"/>
              </a:lnSpc>
            </a:pPr>
            <a:r>
              <a:rPr lang="en-US" sz="2800" b="1" dirty="0" smtClean="0">
                <a:sym typeface="Symbol" pitchFamily="18" charset="2"/>
              </a:rPr>
              <a:t>Correctness of the reduction</a:t>
            </a:r>
          </a:p>
          <a:p>
            <a:pPr lvl="1" eaLnBrk="1" hangingPunct="1">
              <a:lnSpc>
                <a:spcPct val="90000"/>
              </a:lnSpc>
            </a:pPr>
            <a:r>
              <a:rPr lang="en-US" sz="2400" dirty="0" smtClean="0">
                <a:sym typeface="Symbol" pitchFamily="18" charset="2"/>
              </a:rPr>
              <a:t>Clearly the reduction can be done in poly time.</a:t>
            </a:r>
          </a:p>
          <a:p>
            <a:pPr lvl="1" eaLnBrk="1" hangingPunct="1">
              <a:lnSpc>
                <a:spcPct val="90000"/>
              </a:lnSpc>
            </a:pPr>
            <a:r>
              <a:rPr lang="en-US" sz="2400" dirty="0" smtClean="0">
                <a:sym typeface="Symbol" pitchFamily="18" charset="2"/>
              </a:rPr>
              <a:t>C is satisfiable if and only if  is satisfiable.</a:t>
            </a:r>
          </a:p>
          <a:p>
            <a:pPr lvl="2" eaLnBrk="1" hangingPunct="1">
              <a:lnSpc>
                <a:spcPct val="90000"/>
              </a:lnSpc>
            </a:pPr>
            <a:r>
              <a:rPr lang="en-US" sz="2000" dirty="0" smtClean="0">
                <a:sym typeface="Symbol" pitchFamily="18" charset="2"/>
              </a:rPr>
              <a:t>If C is satisfiable, then there is a satisfying assignment. This means that each wire of C has a well-defined value and the output of C is 1. Thus the assignment of wire values to variables in  makes each clause in  evaluate to 1. So  is 1.  </a:t>
            </a:r>
          </a:p>
          <a:p>
            <a:pPr lvl="2" eaLnBrk="1" hangingPunct="1">
              <a:lnSpc>
                <a:spcPct val="90000"/>
              </a:lnSpc>
            </a:pPr>
            <a:r>
              <a:rPr lang="en-US" sz="2000" dirty="0" smtClean="0">
                <a:sym typeface="Symbol" pitchFamily="18" charset="2"/>
              </a:rPr>
              <a:t>The reverse proof can be done in the same way.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3"/>
          <p:cNvSpPr>
            <a:spLocks noGrp="1"/>
          </p:cNvSpPr>
          <p:nvPr>
            <p:ph type="sldNum" sz="quarter" idx="12"/>
          </p:nvPr>
        </p:nvSpPr>
        <p:spPr>
          <a:noFill/>
        </p:spPr>
        <p:txBody>
          <a:bodyPr/>
          <a:lstStyle/>
          <a:p>
            <a:fld id="{4CFADBFF-5584-424D-A2D4-9AF1D3F91D3A}" type="slidenum">
              <a:rPr lang="en-US"/>
              <a:pPr/>
              <a:t>37</a:t>
            </a:fld>
            <a:endParaRPr lang="en-US"/>
          </a:p>
        </p:txBody>
      </p:sp>
      <p:sp>
        <p:nvSpPr>
          <p:cNvPr id="41987" name="Text Box 2"/>
          <p:cNvSpPr txBox="1">
            <a:spLocks noChangeArrowheads="1"/>
          </p:cNvSpPr>
          <p:nvPr/>
        </p:nvSpPr>
        <p:spPr bwMode="auto">
          <a:xfrm>
            <a:off x="0" y="0"/>
            <a:ext cx="9144000" cy="584775"/>
          </a:xfrm>
          <a:prstGeom prst="rect">
            <a:avLst/>
          </a:prstGeom>
          <a:noFill/>
          <a:ln w="9525">
            <a:noFill/>
            <a:miter lim="800000"/>
            <a:headEnd/>
            <a:tailEnd/>
          </a:ln>
        </p:spPr>
        <p:txBody>
          <a:bodyPr>
            <a:spAutoFit/>
          </a:bodyPr>
          <a:lstStyle/>
          <a:p>
            <a:pPr eaLnBrk="0" hangingPunct="0"/>
            <a:r>
              <a:rPr lang="en-US" sz="3200" dirty="0">
                <a:solidFill>
                  <a:schemeClr val="tx2"/>
                </a:solidFill>
              </a:rPr>
              <a:t>    </a:t>
            </a:r>
            <a:r>
              <a:rPr lang="en-US" sz="3200" b="1" dirty="0" smtClean="0">
                <a:solidFill>
                  <a:schemeClr val="tx2"/>
                </a:solidFill>
              </a:rPr>
              <a:t>Example </a:t>
            </a:r>
            <a:r>
              <a:rPr lang="en-US" sz="3200" b="1" dirty="0">
                <a:solidFill>
                  <a:schemeClr val="tx2"/>
                </a:solidFill>
              </a:rPr>
              <a:t>of reduction of CIRCUIT-SAT to SAT</a:t>
            </a:r>
          </a:p>
        </p:txBody>
      </p:sp>
      <p:pic>
        <p:nvPicPr>
          <p:cNvPr id="41988" name="Picture 3" descr="fig34-10"/>
          <p:cNvPicPr>
            <a:picLocks noChangeAspect="1" noChangeArrowheads="1"/>
          </p:cNvPicPr>
          <p:nvPr/>
        </p:nvPicPr>
        <p:blipFill>
          <a:blip r:embed="rId2"/>
          <a:srcRect/>
          <a:stretch>
            <a:fillRect/>
          </a:stretch>
        </p:blipFill>
        <p:spPr bwMode="auto">
          <a:xfrm>
            <a:off x="228600" y="1409700"/>
            <a:ext cx="8686800" cy="4038600"/>
          </a:xfrm>
          <a:prstGeom prst="rect">
            <a:avLst/>
          </a:prstGeom>
          <a:noFill/>
          <a:ln w="9525">
            <a:noFill/>
            <a:miter lim="800000"/>
            <a:headEnd/>
            <a:tailEnd/>
          </a:ln>
        </p:spPr>
      </p:pic>
      <p:sp>
        <p:nvSpPr>
          <p:cNvPr id="61444" name="Text Box 4"/>
          <p:cNvSpPr txBox="1">
            <a:spLocks noChangeArrowheads="1"/>
          </p:cNvSpPr>
          <p:nvPr/>
        </p:nvSpPr>
        <p:spPr bwMode="auto">
          <a:xfrm>
            <a:off x="5105400" y="658813"/>
            <a:ext cx="2849563" cy="2225675"/>
          </a:xfrm>
          <a:prstGeom prst="rect">
            <a:avLst/>
          </a:prstGeom>
          <a:noFill/>
          <a:ln w="9525">
            <a:noFill/>
            <a:miter lim="800000"/>
            <a:headEnd/>
            <a:tailEnd/>
          </a:ln>
        </p:spPr>
        <p:txBody>
          <a:bodyPr wrap="none">
            <a:spAutoFit/>
          </a:bodyPr>
          <a:lstStyle/>
          <a:p>
            <a:r>
              <a:rPr lang="en-US" sz="2000">
                <a:sym typeface="Symbol" pitchFamily="18" charset="2"/>
              </a:rPr>
              <a:t></a:t>
            </a:r>
            <a:r>
              <a:rPr lang="en-US" sz="2000"/>
              <a:t>= </a:t>
            </a:r>
            <a:r>
              <a:rPr lang="en-US" sz="2000" i="1"/>
              <a:t>x</a:t>
            </a:r>
            <a:r>
              <a:rPr lang="en-US" sz="2000" baseline="-25000"/>
              <a:t>10</a:t>
            </a:r>
            <a:r>
              <a:rPr lang="en-US" sz="2000">
                <a:sym typeface="Symbol" pitchFamily="18" charset="2"/>
              </a:rPr>
              <a:t>(</a:t>
            </a:r>
            <a:r>
              <a:rPr lang="en-US" sz="2000" i="1"/>
              <a:t>x</a:t>
            </a:r>
            <a:r>
              <a:rPr lang="en-US" sz="2000" baseline="-25000"/>
              <a:t>10</a:t>
            </a:r>
            <a:r>
              <a:rPr lang="en-US" sz="2000">
                <a:sym typeface="Symbol" pitchFamily="18" charset="2"/>
              </a:rPr>
              <a:t>(</a:t>
            </a:r>
            <a:r>
              <a:rPr lang="en-US" sz="2000" i="1">
                <a:sym typeface="Symbol" pitchFamily="18" charset="2"/>
              </a:rPr>
              <a:t>x</a:t>
            </a:r>
            <a:r>
              <a:rPr lang="en-US" sz="2000" baseline="-25000">
                <a:sym typeface="Symbol" pitchFamily="18" charset="2"/>
              </a:rPr>
              <a:t>7</a:t>
            </a:r>
            <a:r>
              <a:rPr lang="en-US" sz="2000">
                <a:sym typeface="Symbol" pitchFamily="18" charset="2"/>
              </a:rPr>
              <a:t> </a:t>
            </a:r>
            <a:r>
              <a:rPr lang="en-US" sz="2000" i="1">
                <a:sym typeface="Symbol" pitchFamily="18" charset="2"/>
              </a:rPr>
              <a:t>x</a:t>
            </a:r>
            <a:r>
              <a:rPr lang="en-US" sz="2000" baseline="-25000">
                <a:sym typeface="Symbol" pitchFamily="18" charset="2"/>
              </a:rPr>
              <a:t>8</a:t>
            </a:r>
            <a:r>
              <a:rPr lang="en-US" sz="2000">
                <a:sym typeface="Symbol" pitchFamily="18" charset="2"/>
              </a:rPr>
              <a:t> </a:t>
            </a:r>
            <a:r>
              <a:rPr lang="en-US" sz="2000" i="1">
                <a:sym typeface="Symbol" pitchFamily="18" charset="2"/>
              </a:rPr>
              <a:t>x</a:t>
            </a:r>
            <a:r>
              <a:rPr lang="en-US" sz="2000" baseline="-25000">
                <a:sym typeface="Symbol" pitchFamily="18" charset="2"/>
              </a:rPr>
              <a:t>9</a:t>
            </a:r>
            <a:r>
              <a:rPr lang="en-US" sz="2000">
                <a:sym typeface="Symbol" pitchFamily="18" charset="2"/>
              </a:rPr>
              <a:t>))</a:t>
            </a:r>
            <a:endParaRPr lang="en-US" sz="2000"/>
          </a:p>
          <a:p>
            <a:r>
              <a:rPr lang="en-US" sz="2000"/>
              <a:t>          </a:t>
            </a:r>
            <a:r>
              <a:rPr lang="en-US" sz="2000">
                <a:sym typeface="Symbol" pitchFamily="18" charset="2"/>
              </a:rPr>
              <a:t>(</a:t>
            </a:r>
            <a:r>
              <a:rPr lang="en-US" sz="2000" i="1"/>
              <a:t>x</a:t>
            </a:r>
            <a:r>
              <a:rPr lang="en-US" sz="2000" baseline="-25000"/>
              <a:t>9</a:t>
            </a:r>
            <a:r>
              <a:rPr lang="en-US" sz="2000">
                <a:sym typeface="Symbol" pitchFamily="18" charset="2"/>
              </a:rPr>
              <a:t>(</a:t>
            </a:r>
            <a:r>
              <a:rPr lang="en-US" sz="2000" i="1">
                <a:sym typeface="Symbol" pitchFamily="18" charset="2"/>
              </a:rPr>
              <a:t>x</a:t>
            </a:r>
            <a:r>
              <a:rPr lang="en-US" sz="2000" baseline="-25000">
                <a:sym typeface="Symbol" pitchFamily="18" charset="2"/>
              </a:rPr>
              <a:t>6 </a:t>
            </a:r>
            <a:r>
              <a:rPr lang="en-US" sz="2000">
                <a:sym typeface="Symbol" pitchFamily="18" charset="2"/>
              </a:rPr>
              <a:t> </a:t>
            </a:r>
            <a:r>
              <a:rPr lang="en-US" sz="2000" i="1">
                <a:sym typeface="Symbol" pitchFamily="18" charset="2"/>
              </a:rPr>
              <a:t>x</a:t>
            </a:r>
            <a:r>
              <a:rPr lang="en-US" sz="2000" baseline="-25000">
                <a:sym typeface="Symbol" pitchFamily="18" charset="2"/>
              </a:rPr>
              <a:t>7</a:t>
            </a:r>
            <a:r>
              <a:rPr lang="en-US" sz="2000">
                <a:sym typeface="Symbol" pitchFamily="18" charset="2"/>
              </a:rPr>
              <a:t>))</a:t>
            </a:r>
            <a:r>
              <a:rPr lang="en-US" sz="2000"/>
              <a:t> </a:t>
            </a:r>
          </a:p>
          <a:p>
            <a:r>
              <a:rPr lang="en-US" sz="2000"/>
              <a:t>          </a:t>
            </a:r>
            <a:r>
              <a:rPr lang="en-US" sz="2000">
                <a:sym typeface="Symbol" pitchFamily="18" charset="2"/>
              </a:rPr>
              <a:t>(</a:t>
            </a:r>
            <a:r>
              <a:rPr lang="en-US" sz="2000" i="1"/>
              <a:t>x</a:t>
            </a:r>
            <a:r>
              <a:rPr lang="en-US" sz="2000" baseline="-25000"/>
              <a:t>8</a:t>
            </a:r>
            <a:r>
              <a:rPr lang="en-US" sz="2000">
                <a:sym typeface="Symbol" pitchFamily="18" charset="2"/>
              </a:rPr>
              <a:t>(</a:t>
            </a:r>
            <a:r>
              <a:rPr lang="en-US" sz="2000" i="1">
                <a:sym typeface="Symbol" pitchFamily="18" charset="2"/>
              </a:rPr>
              <a:t>x</a:t>
            </a:r>
            <a:r>
              <a:rPr lang="en-US" sz="2000" baseline="-25000">
                <a:sym typeface="Symbol" pitchFamily="18" charset="2"/>
              </a:rPr>
              <a:t>5 </a:t>
            </a:r>
            <a:r>
              <a:rPr lang="en-US" sz="2000">
                <a:sym typeface="Symbol" pitchFamily="18" charset="2"/>
              </a:rPr>
              <a:t> </a:t>
            </a:r>
            <a:r>
              <a:rPr lang="en-US" sz="2000" i="1">
                <a:sym typeface="Symbol" pitchFamily="18" charset="2"/>
              </a:rPr>
              <a:t>x</a:t>
            </a:r>
            <a:r>
              <a:rPr lang="en-US" sz="2000" baseline="-25000">
                <a:sym typeface="Symbol" pitchFamily="18" charset="2"/>
              </a:rPr>
              <a:t>6</a:t>
            </a:r>
            <a:r>
              <a:rPr lang="en-US" sz="2000">
                <a:sym typeface="Symbol" pitchFamily="18" charset="2"/>
              </a:rPr>
              <a:t>))</a:t>
            </a:r>
          </a:p>
          <a:p>
            <a:r>
              <a:rPr lang="en-US" sz="2000"/>
              <a:t>           </a:t>
            </a:r>
            <a:r>
              <a:rPr lang="en-US" sz="2000">
                <a:sym typeface="Symbol" pitchFamily="18" charset="2"/>
              </a:rPr>
              <a:t>(</a:t>
            </a:r>
            <a:r>
              <a:rPr lang="en-US" sz="2000" i="1"/>
              <a:t>x</a:t>
            </a:r>
            <a:r>
              <a:rPr lang="en-US" sz="2000" baseline="-25000"/>
              <a:t>7</a:t>
            </a:r>
            <a:r>
              <a:rPr lang="en-US" sz="2000">
                <a:sym typeface="Symbol" pitchFamily="18" charset="2"/>
              </a:rPr>
              <a:t>(</a:t>
            </a:r>
            <a:r>
              <a:rPr lang="en-US" sz="2000" i="1">
                <a:sym typeface="Symbol" pitchFamily="18" charset="2"/>
              </a:rPr>
              <a:t>x</a:t>
            </a:r>
            <a:r>
              <a:rPr lang="en-US" sz="2000" baseline="-25000">
                <a:sym typeface="Symbol" pitchFamily="18" charset="2"/>
              </a:rPr>
              <a:t>1</a:t>
            </a:r>
            <a:r>
              <a:rPr lang="en-US" sz="2000">
                <a:sym typeface="Symbol" pitchFamily="18" charset="2"/>
              </a:rPr>
              <a:t> </a:t>
            </a:r>
            <a:r>
              <a:rPr lang="en-US" sz="2000" i="1">
                <a:sym typeface="Symbol" pitchFamily="18" charset="2"/>
              </a:rPr>
              <a:t>x</a:t>
            </a:r>
            <a:r>
              <a:rPr lang="en-US" sz="2000" baseline="-25000">
                <a:sym typeface="Symbol" pitchFamily="18" charset="2"/>
              </a:rPr>
              <a:t>2</a:t>
            </a:r>
            <a:r>
              <a:rPr lang="en-US" sz="2000">
                <a:sym typeface="Symbol" pitchFamily="18" charset="2"/>
              </a:rPr>
              <a:t> </a:t>
            </a:r>
            <a:r>
              <a:rPr lang="en-US" sz="2000" i="1">
                <a:sym typeface="Symbol" pitchFamily="18" charset="2"/>
              </a:rPr>
              <a:t>x</a:t>
            </a:r>
            <a:r>
              <a:rPr lang="en-US" sz="2000" baseline="-25000">
                <a:sym typeface="Symbol" pitchFamily="18" charset="2"/>
              </a:rPr>
              <a:t>4</a:t>
            </a:r>
            <a:r>
              <a:rPr lang="en-US" sz="2000">
                <a:sym typeface="Symbol" pitchFamily="18" charset="2"/>
              </a:rPr>
              <a:t>))</a:t>
            </a:r>
          </a:p>
          <a:p>
            <a:r>
              <a:rPr lang="en-US" sz="2000">
                <a:sym typeface="Symbol" pitchFamily="18" charset="2"/>
              </a:rPr>
              <a:t>           (</a:t>
            </a:r>
            <a:r>
              <a:rPr lang="en-US" sz="2000" i="1"/>
              <a:t>x</a:t>
            </a:r>
            <a:r>
              <a:rPr lang="en-US" sz="2000" baseline="-25000"/>
              <a:t>6</a:t>
            </a:r>
            <a:r>
              <a:rPr lang="en-US" sz="2000">
                <a:sym typeface="Symbol" pitchFamily="18" charset="2"/>
              </a:rPr>
              <a:t> </a:t>
            </a:r>
            <a:r>
              <a:rPr lang="en-US" sz="2000" i="1">
                <a:sym typeface="Symbol" pitchFamily="18" charset="2"/>
              </a:rPr>
              <a:t>x</a:t>
            </a:r>
            <a:r>
              <a:rPr lang="en-US" sz="2000" baseline="-25000">
                <a:sym typeface="Symbol" pitchFamily="18" charset="2"/>
              </a:rPr>
              <a:t>4</a:t>
            </a:r>
            <a:r>
              <a:rPr lang="en-US" sz="2000">
                <a:sym typeface="Symbol" pitchFamily="18" charset="2"/>
              </a:rPr>
              <a:t>))</a:t>
            </a:r>
            <a:endParaRPr lang="en-US" sz="2000"/>
          </a:p>
          <a:p>
            <a:r>
              <a:rPr lang="en-US" sz="2000"/>
              <a:t>           </a:t>
            </a:r>
            <a:r>
              <a:rPr lang="en-US" sz="2000">
                <a:sym typeface="Symbol" pitchFamily="18" charset="2"/>
              </a:rPr>
              <a:t>(</a:t>
            </a:r>
            <a:r>
              <a:rPr lang="en-US" sz="2000" i="1"/>
              <a:t>x</a:t>
            </a:r>
            <a:r>
              <a:rPr lang="en-US" sz="2000" baseline="-25000"/>
              <a:t>5</a:t>
            </a:r>
            <a:r>
              <a:rPr lang="en-US" sz="2000">
                <a:sym typeface="Symbol" pitchFamily="18" charset="2"/>
              </a:rPr>
              <a:t>(</a:t>
            </a:r>
            <a:r>
              <a:rPr lang="en-US" sz="2000" i="1">
                <a:sym typeface="Symbol" pitchFamily="18" charset="2"/>
              </a:rPr>
              <a:t>x</a:t>
            </a:r>
            <a:r>
              <a:rPr lang="en-US" sz="2000" baseline="-25000">
                <a:sym typeface="Symbol" pitchFamily="18" charset="2"/>
              </a:rPr>
              <a:t>1 </a:t>
            </a:r>
            <a:r>
              <a:rPr lang="en-US" sz="2000">
                <a:sym typeface="Symbol" pitchFamily="18" charset="2"/>
              </a:rPr>
              <a:t> </a:t>
            </a:r>
            <a:r>
              <a:rPr lang="en-US" sz="2000" i="1">
                <a:sym typeface="Symbol" pitchFamily="18" charset="2"/>
              </a:rPr>
              <a:t>x</a:t>
            </a:r>
            <a:r>
              <a:rPr lang="en-US" sz="2000" baseline="-25000">
                <a:sym typeface="Symbol" pitchFamily="18" charset="2"/>
              </a:rPr>
              <a:t>2</a:t>
            </a:r>
            <a:r>
              <a:rPr lang="en-US" sz="2000">
                <a:sym typeface="Symbol" pitchFamily="18" charset="2"/>
              </a:rPr>
              <a:t>))</a:t>
            </a:r>
          </a:p>
          <a:p>
            <a:r>
              <a:rPr lang="en-US" sz="2000"/>
              <a:t>           </a:t>
            </a:r>
            <a:r>
              <a:rPr lang="en-US" sz="2000">
                <a:sym typeface="Symbol" pitchFamily="18" charset="2"/>
              </a:rPr>
              <a:t>(</a:t>
            </a:r>
            <a:r>
              <a:rPr lang="en-US" sz="2000" i="1">
                <a:sym typeface="Symbol" pitchFamily="18" charset="2"/>
              </a:rPr>
              <a:t>x</a:t>
            </a:r>
            <a:r>
              <a:rPr lang="en-US" sz="2000" baseline="-25000">
                <a:sym typeface="Symbol" pitchFamily="18" charset="2"/>
              </a:rPr>
              <a:t>4</a:t>
            </a:r>
            <a:r>
              <a:rPr lang="en-US" sz="2000">
                <a:sym typeface="Symbol" pitchFamily="18" charset="2"/>
              </a:rPr>
              <a:t></a:t>
            </a:r>
            <a:r>
              <a:rPr lang="en-US" sz="2000" i="1">
                <a:sym typeface="Symbol" pitchFamily="18" charset="2"/>
              </a:rPr>
              <a:t>x</a:t>
            </a:r>
            <a:r>
              <a:rPr lang="en-US" sz="2000" baseline="-25000">
                <a:sym typeface="Symbol" pitchFamily="18" charset="2"/>
              </a:rPr>
              <a:t>3</a:t>
            </a:r>
            <a:r>
              <a:rPr lang="en-US" sz="2000">
                <a:sym typeface="Symbol" pitchFamily="18" charset="2"/>
              </a:rPr>
              <a:t>)</a:t>
            </a:r>
          </a:p>
        </p:txBody>
      </p:sp>
      <p:sp>
        <p:nvSpPr>
          <p:cNvPr id="41990" name="Text Box 5"/>
          <p:cNvSpPr txBox="1">
            <a:spLocks noChangeArrowheads="1"/>
          </p:cNvSpPr>
          <p:nvPr/>
        </p:nvSpPr>
        <p:spPr bwMode="auto">
          <a:xfrm>
            <a:off x="365125" y="5341938"/>
            <a:ext cx="8740534" cy="1015663"/>
          </a:xfrm>
          <a:prstGeom prst="rect">
            <a:avLst/>
          </a:prstGeom>
          <a:noFill/>
          <a:ln w="9525">
            <a:noFill/>
            <a:miter lim="800000"/>
            <a:headEnd/>
            <a:tailEnd/>
          </a:ln>
        </p:spPr>
        <p:txBody>
          <a:bodyPr wrap="none">
            <a:spAutoFit/>
          </a:bodyPr>
          <a:lstStyle/>
          <a:p>
            <a:r>
              <a:rPr lang="en-US" sz="1800" b="1" dirty="0">
                <a:solidFill>
                  <a:srgbClr val="FF0000"/>
                </a:solidFill>
              </a:rPr>
              <a:t>INCORRECT REDUCTION: </a:t>
            </a:r>
            <a:r>
              <a:rPr lang="en-US" sz="2000" b="1" dirty="0">
                <a:solidFill>
                  <a:srgbClr val="FF0000"/>
                </a:solidFill>
                <a:sym typeface="Symbol" pitchFamily="18" charset="2"/>
              </a:rPr>
              <a:t></a:t>
            </a:r>
            <a:r>
              <a:rPr lang="en-US" sz="2000" b="1" dirty="0">
                <a:solidFill>
                  <a:srgbClr val="FF0000"/>
                </a:solidFill>
              </a:rPr>
              <a:t>= </a:t>
            </a:r>
            <a:r>
              <a:rPr lang="en-US" sz="2000" b="1" i="1" dirty="0">
                <a:solidFill>
                  <a:srgbClr val="FF0000"/>
                </a:solidFill>
              </a:rPr>
              <a:t>x</a:t>
            </a:r>
            <a:r>
              <a:rPr lang="en-US" sz="2000" b="1" baseline="-25000" dirty="0">
                <a:solidFill>
                  <a:srgbClr val="FF0000"/>
                </a:solidFill>
              </a:rPr>
              <a:t>10</a:t>
            </a:r>
            <a:r>
              <a:rPr lang="en-US" sz="2000" b="1" dirty="0">
                <a:solidFill>
                  <a:srgbClr val="FF0000"/>
                </a:solidFill>
                <a:sym typeface="Symbol" pitchFamily="18" charset="2"/>
              </a:rPr>
              <a:t>= </a:t>
            </a:r>
            <a:r>
              <a:rPr lang="en-US" sz="2000" b="1" i="1" dirty="0">
                <a:solidFill>
                  <a:srgbClr val="FF0000"/>
                </a:solidFill>
                <a:sym typeface="Symbol" pitchFamily="18" charset="2"/>
              </a:rPr>
              <a:t>x</a:t>
            </a:r>
            <a:r>
              <a:rPr lang="en-US" sz="2000" b="1" baseline="-25000" dirty="0">
                <a:solidFill>
                  <a:srgbClr val="FF0000"/>
                </a:solidFill>
                <a:sym typeface="Symbol" pitchFamily="18" charset="2"/>
              </a:rPr>
              <a:t>7</a:t>
            </a:r>
            <a:r>
              <a:rPr lang="en-US" sz="2000" b="1" dirty="0">
                <a:solidFill>
                  <a:srgbClr val="FF0000"/>
                </a:solidFill>
                <a:sym typeface="Symbol" pitchFamily="18" charset="2"/>
              </a:rPr>
              <a:t> </a:t>
            </a:r>
            <a:r>
              <a:rPr lang="en-US" sz="2000" b="1" i="1" dirty="0">
                <a:solidFill>
                  <a:srgbClr val="FF0000"/>
                </a:solidFill>
                <a:sym typeface="Symbol" pitchFamily="18" charset="2"/>
              </a:rPr>
              <a:t>x</a:t>
            </a:r>
            <a:r>
              <a:rPr lang="en-US" sz="2000" b="1" baseline="-25000" dirty="0">
                <a:solidFill>
                  <a:srgbClr val="FF0000"/>
                </a:solidFill>
                <a:sym typeface="Symbol" pitchFamily="18" charset="2"/>
              </a:rPr>
              <a:t>8</a:t>
            </a:r>
            <a:r>
              <a:rPr lang="en-US" sz="2000" b="1" dirty="0">
                <a:solidFill>
                  <a:srgbClr val="FF0000"/>
                </a:solidFill>
                <a:sym typeface="Symbol" pitchFamily="18" charset="2"/>
              </a:rPr>
              <a:t> </a:t>
            </a:r>
            <a:r>
              <a:rPr lang="en-US" sz="2000" b="1" i="1" dirty="0">
                <a:solidFill>
                  <a:srgbClr val="FF0000"/>
                </a:solidFill>
                <a:sym typeface="Symbol" pitchFamily="18" charset="2"/>
              </a:rPr>
              <a:t>x</a:t>
            </a:r>
            <a:r>
              <a:rPr lang="en-US" sz="2000" b="1" baseline="-25000" dirty="0">
                <a:solidFill>
                  <a:srgbClr val="FF0000"/>
                </a:solidFill>
                <a:sym typeface="Symbol" pitchFamily="18" charset="2"/>
              </a:rPr>
              <a:t>9</a:t>
            </a:r>
            <a:r>
              <a:rPr lang="en-US" sz="2000" b="1" dirty="0">
                <a:solidFill>
                  <a:srgbClr val="FF0000"/>
                </a:solidFill>
                <a:sym typeface="Symbol" pitchFamily="18" charset="2"/>
              </a:rPr>
              <a:t>=(</a:t>
            </a:r>
            <a:r>
              <a:rPr lang="en-US" sz="2000" b="1" i="1" dirty="0">
                <a:solidFill>
                  <a:srgbClr val="FF0000"/>
                </a:solidFill>
                <a:sym typeface="Symbol" pitchFamily="18" charset="2"/>
              </a:rPr>
              <a:t>x</a:t>
            </a:r>
            <a:r>
              <a:rPr lang="en-US" sz="2000" b="1" baseline="-25000" dirty="0">
                <a:solidFill>
                  <a:srgbClr val="FF0000"/>
                </a:solidFill>
                <a:sym typeface="Symbol" pitchFamily="18" charset="2"/>
              </a:rPr>
              <a:t>1</a:t>
            </a:r>
            <a:r>
              <a:rPr lang="en-US" sz="2000" b="1" dirty="0">
                <a:solidFill>
                  <a:srgbClr val="FF0000"/>
                </a:solidFill>
                <a:sym typeface="Symbol" pitchFamily="18" charset="2"/>
              </a:rPr>
              <a:t> </a:t>
            </a:r>
            <a:r>
              <a:rPr lang="en-US" sz="2000" b="1" i="1" dirty="0">
                <a:solidFill>
                  <a:srgbClr val="FF0000"/>
                </a:solidFill>
                <a:sym typeface="Symbol" pitchFamily="18" charset="2"/>
              </a:rPr>
              <a:t>x</a:t>
            </a:r>
            <a:r>
              <a:rPr lang="en-US" sz="2000" b="1" baseline="-25000" dirty="0">
                <a:solidFill>
                  <a:srgbClr val="FF0000"/>
                </a:solidFill>
                <a:sym typeface="Symbol" pitchFamily="18" charset="2"/>
              </a:rPr>
              <a:t>2</a:t>
            </a:r>
            <a:r>
              <a:rPr lang="en-US" sz="2000" b="1" dirty="0">
                <a:solidFill>
                  <a:srgbClr val="FF0000"/>
                </a:solidFill>
                <a:sym typeface="Symbol" pitchFamily="18" charset="2"/>
              </a:rPr>
              <a:t> </a:t>
            </a:r>
            <a:r>
              <a:rPr lang="en-US" sz="2000" b="1" i="1" dirty="0">
                <a:solidFill>
                  <a:srgbClr val="FF0000"/>
                </a:solidFill>
                <a:sym typeface="Symbol" pitchFamily="18" charset="2"/>
              </a:rPr>
              <a:t>x</a:t>
            </a:r>
            <a:r>
              <a:rPr lang="en-US" sz="2000" b="1" baseline="-25000" dirty="0">
                <a:solidFill>
                  <a:srgbClr val="FF0000"/>
                </a:solidFill>
                <a:sym typeface="Symbol" pitchFamily="18" charset="2"/>
              </a:rPr>
              <a:t>4</a:t>
            </a:r>
            <a:r>
              <a:rPr lang="en-US" sz="2000" b="1" dirty="0">
                <a:solidFill>
                  <a:srgbClr val="FF0000"/>
                </a:solidFill>
                <a:sym typeface="Symbol" pitchFamily="18" charset="2"/>
              </a:rPr>
              <a:t>)  (</a:t>
            </a:r>
            <a:r>
              <a:rPr lang="en-US" sz="2000" b="1" i="1" dirty="0">
                <a:solidFill>
                  <a:srgbClr val="FF0000"/>
                </a:solidFill>
                <a:sym typeface="Symbol" pitchFamily="18" charset="2"/>
              </a:rPr>
              <a:t>x</a:t>
            </a:r>
            <a:r>
              <a:rPr lang="en-US" sz="2000" b="1" baseline="-25000" dirty="0">
                <a:solidFill>
                  <a:srgbClr val="FF0000"/>
                </a:solidFill>
                <a:sym typeface="Symbol" pitchFamily="18" charset="2"/>
              </a:rPr>
              <a:t>5 </a:t>
            </a:r>
            <a:r>
              <a:rPr lang="en-US" sz="2000" b="1" dirty="0">
                <a:solidFill>
                  <a:srgbClr val="FF0000"/>
                </a:solidFill>
                <a:sym typeface="Symbol" pitchFamily="18" charset="2"/>
              </a:rPr>
              <a:t> </a:t>
            </a:r>
            <a:r>
              <a:rPr lang="en-US" sz="2000" b="1" i="1" dirty="0">
                <a:solidFill>
                  <a:srgbClr val="FF0000"/>
                </a:solidFill>
                <a:sym typeface="Symbol" pitchFamily="18" charset="2"/>
              </a:rPr>
              <a:t>x</a:t>
            </a:r>
            <a:r>
              <a:rPr lang="en-US" sz="2000" b="1" baseline="-25000" dirty="0">
                <a:solidFill>
                  <a:srgbClr val="FF0000"/>
                </a:solidFill>
                <a:sym typeface="Symbol" pitchFamily="18" charset="2"/>
              </a:rPr>
              <a:t>6</a:t>
            </a:r>
            <a:r>
              <a:rPr lang="en-US" sz="2000" b="1" dirty="0">
                <a:solidFill>
                  <a:srgbClr val="FF0000"/>
                </a:solidFill>
                <a:sym typeface="Symbol" pitchFamily="18" charset="2"/>
              </a:rPr>
              <a:t>) (</a:t>
            </a:r>
            <a:r>
              <a:rPr lang="en-US" sz="2000" b="1" i="1" dirty="0">
                <a:solidFill>
                  <a:srgbClr val="FF0000"/>
                </a:solidFill>
                <a:sym typeface="Symbol" pitchFamily="18" charset="2"/>
              </a:rPr>
              <a:t>x</a:t>
            </a:r>
            <a:r>
              <a:rPr lang="en-US" sz="2000" b="1" baseline="-25000" dirty="0">
                <a:solidFill>
                  <a:srgbClr val="FF0000"/>
                </a:solidFill>
                <a:sym typeface="Symbol" pitchFamily="18" charset="2"/>
              </a:rPr>
              <a:t>6 </a:t>
            </a:r>
            <a:r>
              <a:rPr lang="en-US" sz="2000" b="1" dirty="0">
                <a:solidFill>
                  <a:srgbClr val="FF0000"/>
                </a:solidFill>
                <a:sym typeface="Symbol" pitchFamily="18" charset="2"/>
              </a:rPr>
              <a:t> </a:t>
            </a:r>
            <a:r>
              <a:rPr lang="en-US" sz="2000" b="1" i="1" dirty="0">
                <a:solidFill>
                  <a:srgbClr val="FF0000"/>
                </a:solidFill>
                <a:sym typeface="Symbol" pitchFamily="18" charset="2"/>
              </a:rPr>
              <a:t>x</a:t>
            </a:r>
            <a:r>
              <a:rPr lang="en-US" sz="2000" b="1" baseline="-25000" dirty="0">
                <a:solidFill>
                  <a:srgbClr val="FF0000"/>
                </a:solidFill>
                <a:sym typeface="Symbol" pitchFamily="18" charset="2"/>
              </a:rPr>
              <a:t>7</a:t>
            </a:r>
            <a:r>
              <a:rPr lang="en-US" sz="2000" b="1" dirty="0">
                <a:solidFill>
                  <a:srgbClr val="FF0000"/>
                </a:solidFill>
                <a:sym typeface="Symbol" pitchFamily="18" charset="2"/>
              </a:rPr>
              <a:t>)</a:t>
            </a:r>
          </a:p>
          <a:p>
            <a:r>
              <a:rPr lang="en-US" sz="2000" b="1" dirty="0">
                <a:solidFill>
                  <a:srgbClr val="FF0000"/>
                </a:solidFill>
                <a:sym typeface="Symbol" pitchFamily="18" charset="2"/>
              </a:rPr>
              <a:t>=(</a:t>
            </a:r>
            <a:r>
              <a:rPr lang="en-US" sz="2000" b="1" i="1" dirty="0">
                <a:solidFill>
                  <a:srgbClr val="FF0000"/>
                </a:solidFill>
                <a:sym typeface="Symbol" pitchFamily="18" charset="2"/>
              </a:rPr>
              <a:t>x</a:t>
            </a:r>
            <a:r>
              <a:rPr lang="en-US" sz="2000" b="1" baseline="-25000" dirty="0">
                <a:solidFill>
                  <a:srgbClr val="FF0000"/>
                </a:solidFill>
                <a:sym typeface="Symbol" pitchFamily="18" charset="2"/>
              </a:rPr>
              <a:t>1</a:t>
            </a:r>
            <a:r>
              <a:rPr lang="en-US" sz="2000" b="1" dirty="0">
                <a:solidFill>
                  <a:srgbClr val="FF0000"/>
                </a:solidFill>
                <a:sym typeface="Symbol" pitchFamily="18" charset="2"/>
              </a:rPr>
              <a:t> </a:t>
            </a:r>
            <a:r>
              <a:rPr lang="en-US" sz="2000" b="1" i="1" dirty="0">
                <a:solidFill>
                  <a:srgbClr val="FF0000"/>
                </a:solidFill>
                <a:sym typeface="Symbol" pitchFamily="18" charset="2"/>
              </a:rPr>
              <a:t>x</a:t>
            </a:r>
            <a:r>
              <a:rPr lang="en-US" sz="2000" b="1" baseline="-25000" dirty="0">
                <a:solidFill>
                  <a:srgbClr val="FF0000"/>
                </a:solidFill>
                <a:sym typeface="Symbol" pitchFamily="18" charset="2"/>
              </a:rPr>
              <a:t>2</a:t>
            </a:r>
            <a:r>
              <a:rPr lang="en-US" sz="2000" b="1" dirty="0">
                <a:solidFill>
                  <a:srgbClr val="FF0000"/>
                </a:solidFill>
                <a:sym typeface="Symbol" pitchFamily="18" charset="2"/>
              </a:rPr>
              <a:t> </a:t>
            </a:r>
            <a:r>
              <a:rPr lang="en-US" sz="2000" b="1" i="1" dirty="0">
                <a:solidFill>
                  <a:srgbClr val="FF0000"/>
                </a:solidFill>
                <a:sym typeface="Symbol" pitchFamily="18" charset="2"/>
              </a:rPr>
              <a:t>x</a:t>
            </a:r>
            <a:r>
              <a:rPr lang="en-US" sz="2000" b="1" baseline="-25000" dirty="0">
                <a:solidFill>
                  <a:srgbClr val="FF0000"/>
                </a:solidFill>
                <a:sym typeface="Symbol" pitchFamily="18" charset="2"/>
              </a:rPr>
              <a:t>4</a:t>
            </a:r>
            <a:r>
              <a:rPr lang="en-US" sz="2000" b="1" dirty="0">
                <a:solidFill>
                  <a:srgbClr val="FF0000"/>
                </a:solidFill>
                <a:sym typeface="Symbol" pitchFamily="18" charset="2"/>
              </a:rPr>
              <a:t>)  ((</a:t>
            </a:r>
            <a:r>
              <a:rPr lang="en-US" sz="2000" b="1" i="1" dirty="0">
                <a:solidFill>
                  <a:srgbClr val="FF0000"/>
                </a:solidFill>
                <a:sym typeface="Symbol" pitchFamily="18" charset="2"/>
              </a:rPr>
              <a:t>x</a:t>
            </a:r>
            <a:r>
              <a:rPr lang="en-US" sz="2000" b="1" baseline="-25000" dirty="0">
                <a:solidFill>
                  <a:srgbClr val="FF0000"/>
                </a:solidFill>
                <a:sym typeface="Symbol" pitchFamily="18" charset="2"/>
              </a:rPr>
              <a:t>1 </a:t>
            </a:r>
            <a:r>
              <a:rPr lang="en-US" sz="2000" b="1" dirty="0">
                <a:solidFill>
                  <a:srgbClr val="FF0000"/>
                </a:solidFill>
                <a:sym typeface="Symbol" pitchFamily="18" charset="2"/>
              </a:rPr>
              <a:t> </a:t>
            </a:r>
            <a:r>
              <a:rPr lang="en-US" sz="2000" b="1" i="1" dirty="0">
                <a:solidFill>
                  <a:srgbClr val="FF0000"/>
                </a:solidFill>
                <a:sym typeface="Symbol" pitchFamily="18" charset="2"/>
              </a:rPr>
              <a:t>x</a:t>
            </a:r>
            <a:r>
              <a:rPr lang="en-US" sz="2000" b="1" baseline="-25000" dirty="0">
                <a:solidFill>
                  <a:srgbClr val="FF0000"/>
                </a:solidFill>
                <a:sym typeface="Symbol" pitchFamily="18" charset="2"/>
              </a:rPr>
              <a:t>2</a:t>
            </a:r>
            <a:r>
              <a:rPr lang="en-US" sz="2000" b="1" dirty="0">
                <a:solidFill>
                  <a:srgbClr val="FF0000"/>
                </a:solidFill>
                <a:sym typeface="Symbol" pitchFamily="18" charset="2"/>
              </a:rPr>
              <a:t>)</a:t>
            </a:r>
            <a:r>
              <a:rPr lang="en-US" sz="2000" b="1" baseline="-25000" dirty="0">
                <a:solidFill>
                  <a:srgbClr val="FF0000"/>
                </a:solidFill>
                <a:sym typeface="Symbol" pitchFamily="18" charset="2"/>
              </a:rPr>
              <a:t> </a:t>
            </a:r>
            <a:r>
              <a:rPr lang="en-US" sz="2000" b="1" dirty="0">
                <a:solidFill>
                  <a:srgbClr val="FF0000"/>
                </a:solidFill>
                <a:sym typeface="Symbol" pitchFamily="18" charset="2"/>
              </a:rPr>
              <a:t> </a:t>
            </a:r>
            <a:r>
              <a:rPr lang="en-US" sz="2000" b="1" i="1" dirty="0">
                <a:solidFill>
                  <a:srgbClr val="FF0000"/>
                </a:solidFill>
                <a:sym typeface="Symbol" pitchFamily="18" charset="2"/>
              </a:rPr>
              <a:t>x</a:t>
            </a:r>
            <a:r>
              <a:rPr lang="en-US" sz="2000" b="1" baseline="-25000" dirty="0">
                <a:solidFill>
                  <a:srgbClr val="FF0000"/>
                </a:solidFill>
                <a:sym typeface="Symbol" pitchFamily="18" charset="2"/>
              </a:rPr>
              <a:t>4</a:t>
            </a:r>
            <a:r>
              <a:rPr lang="en-US" sz="2000" b="1" dirty="0">
                <a:solidFill>
                  <a:srgbClr val="FF0000"/>
                </a:solidFill>
                <a:sym typeface="Symbol" pitchFamily="18" charset="2"/>
              </a:rPr>
              <a:t>) (</a:t>
            </a:r>
            <a:r>
              <a:rPr lang="en-US" sz="2000" b="1" i="1" dirty="0">
                <a:solidFill>
                  <a:srgbClr val="FF0000"/>
                </a:solidFill>
                <a:sym typeface="Symbol" pitchFamily="18" charset="2"/>
              </a:rPr>
              <a:t>x</a:t>
            </a:r>
            <a:r>
              <a:rPr lang="en-US" sz="2000" b="1" baseline="-25000" dirty="0">
                <a:solidFill>
                  <a:srgbClr val="FF0000"/>
                </a:solidFill>
                <a:sym typeface="Symbol" pitchFamily="18" charset="2"/>
              </a:rPr>
              <a:t>4 </a:t>
            </a:r>
            <a:r>
              <a:rPr lang="en-US" sz="2000" b="1" dirty="0">
                <a:solidFill>
                  <a:srgbClr val="FF0000"/>
                </a:solidFill>
                <a:sym typeface="Symbol" pitchFamily="18" charset="2"/>
              </a:rPr>
              <a:t> (</a:t>
            </a:r>
            <a:r>
              <a:rPr lang="en-US" sz="2000" b="1" i="1" dirty="0">
                <a:solidFill>
                  <a:srgbClr val="FF0000"/>
                </a:solidFill>
                <a:sym typeface="Symbol" pitchFamily="18" charset="2"/>
              </a:rPr>
              <a:t>x</a:t>
            </a:r>
            <a:r>
              <a:rPr lang="en-US" sz="2000" b="1" baseline="-25000" dirty="0">
                <a:solidFill>
                  <a:srgbClr val="FF0000"/>
                </a:solidFill>
                <a:sym typeface="Symbol" pitchFamily="18" charset="2"/>
              </a:rPr>
              <a:t>1</a:t>
            </a:r>
            <a:r>
              <a:rPr lang="en-US" sz="2000" b="1" dirty="0">
                <a:solidFill>
                  <a:srgbClr val="FF0000"/>
                </a:solidFill>
                <a:sym typeface="Symbol" pitchFamily="18" charset="2"/>
              </a:rPr>
              <a:t> </a:t>
            </a:r>
            <a:r>
              <a:rPr lang="en-US" sz="2000" b="1" i="1" dirty="0">
                <a:solidFill>
                  <a:srgbClr val="FF0000"/>
                </a:solidFill>
                <a:sym typeface="Symbol" pitchFamily="18" charset="2"/>
              </a:rPr>
              <a:t>x</a:t>
            </a:r>
            <a:r>
              <a:rPr lang="en-US" sz="2000" b="1" baseline="-25000" dirty="0">
                <a:solidFill>
                  <a:srgbClr val="FF0000"/>
                </a:solidFill>
                <a:sym typeface="Symbol" pitchFamily="18" charset="2"/>
              </a:rPr>
              <a:t>2</a:t>
            </a:r>
            <a:r>
              <a:rPr lang="en-US" sz="2000" b="1" dirty="0">
                <a:solidFill>
                  <a:srgbClr val="FF0000"/>
                </a:solidFill>
                <a:sym typeface="Symbol" pitchFamily="18" charset="2"/>
              </a:rPr>
              <a:t> </a:t>
            </a:r>
            <a:r>
              <a:rPr lang="en-US" sz="2000" b="1" i="1" dirty="0">
                <a:solidFill>
                  <a:srgbClr val="FF0000"/>
                </a:solidFill>
                <a:sym typeface="Symbol" pitchFamily="18" charset="2"/>
              </a:rPr>
              <a:t>x</a:t>
            </a:r>
            <a:r>
              <a:rPr lang="en-US" sz="2000" b="1" baseline="-25000" dirty="0">
                <a:solidFill>
                  <a:srgbClr val="FF0000"/>
                </a:solidFill>
                <a:sym typeface="Symbol" pitchFamily="18" charset="2"/>
              </a:rPr>
              <a:t>4</a:t>
            </a:r>
            <a:r>
              <a:rPr lang="en-US" sz="2000" b="1" dirty="0">
                <a:solidFill>
                  <a:srgbClr val="FF0000"/>
                </a:solidFill>
                <a:sym typeface="Symbol" pitchFamily="18" charset="2"/>
              </a:rPr>
              <a:t>))=….</a:t>
            </a:r>
          </a:p>
          <a:p>
            <a:endParaRPr lang="en-US" sz="2000" dirty="0">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1444"/>
                                        </p:tgtEl>
                                        <p:attrNameLst>
                                          <p:attrName>style.visibility</p:attrName>
                                        </p:attrNameLst>
                                      </p:cBhvr>
                                      <p:to>
                                        <p:strVal val="visible"/>
                                      </p:to>
                                    </p:set>
                                    <p:animEffect transition="in" filter="box(in)">
                                      <p:cBhvr>
                                        <p:cTn id="7" dur="500"/>
                                        <p:tgtEl>
                                          <p:spTgt spid="614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4"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3"/>
          <p:cNvSpPr>
            <a:spLocks noGrp="1"/>
          </p:cNvSpPr>
          <p:nvPr>
            <p:ph type="sldNum" sz="quarter" idx="12"/>
          </p:nvPr>
        </p:nvSpPr>
        <p:spPr>
          <a:noFill/>
        </p:spPr>
        <p:txBody>
          <a:bodyPr/>
          <a:lstStyle/>
          <a:p>
            <a:fld id="{0D2F8D36-5D4B-41E7-B883-3AE327A3826F}" type="slidenum">
              <a:rPr lang="en-US"/>
              <a:pPr/>
              <a:t>38</a:t>
            </a:fld>
            <a:endParaRPr lang="en-US"/>
          </a:p>
        </p:txBody>
      </p:sp>
      <p:sp>
        <p:nvSpPr>
          <p:cNvPr id="48131" name="Text Box 2"/>
          <p:cNvSpPr txBox="1">
            <a:spLocks noChangeArrowheads="1"/>
          </p:cNvSpPr>
          <p:nvPr/>
        </p:nvSpPr>
        <p:spPr bwMode="auto">
          <a:xfrm>
            <a:off x="1600200" y="152400"/>
            <a:ext cx="6477000" cy="519113"/>
          </a:xfrm>
          <a:prstGeom prst="rect">
            <a:avLst/>
          </a:prstGeom>
          <a:noFill/>
          <a:ln w="9525">
            <a:noFill/>
            <a:miter lim="800000"/>
            <a:headEnd/>
            <a:tailEnd/>
          </a:ln>
        </p:spPr>
        <p:txBody>
          <a:bodyPr>
            <a:spAutoFit/>
          </a:bodyPr>
          <a:lstStyle/>
          <a:p>
            <a:pPr>
              <a:spcBef>
                <a:spcPct val="50000"/>
              </a:spcBef>
            </a:pPr>
            <a:r>
              <a:rPr lang="en-US" sz="2800" b="1" dirty="0"/>
              <a:t>NP-completeness proof structure</a:t>
            </a:r>
          </a:p>
        </p:txBody>
      </p:sp>
      <p:pic>
        <p:nvPicPr>
          <p:cNvPr id="48132" name="Picture 3" descr="fig34-13"/>
          <p:cNvPicPr>
            <a:picLocks noChangeAspect="1" noChangeArrowheads="1"/>
          </p:cNvPicPr>
          <p:nvPr/>
        </p:nvPicPr>
        <p:blipFill>
          <a:blip r:embed="rId2"/>
          <a:srcRect/>
          <a:stretch>
            <a:fillRect/>
          </a:stretch>
        </p:blipFill>
        <p:spPr bwMode="auto">
          <a:xfrm>
            <a:off x="228600" y="709613"/>
            <a:ext cx="8686800" cy="5438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D22EA25-E566-423F-952E-2B377DCE90B8}" type="slidenum">
              <a:rPr lang="en-US" smtClean="0"/>
              <a:pPr/>
              <a:t>39</a:t>
            </a:fld>
            <a:endParaRPr lang="en-US"/>
          </a:p>
        </p:txBody>
      </p:sp>
      <p:sp>
        <p:nvSpPr>
          <p:cNvPr id="3" name="Text Box 2"/>
          <p:cNvSpPr txBox="1">
            <a:spLocks noChangeArrowheads="1"/>
          </p:cNvSpPr>
          <p:nvPr/>
        </p:nvSpPr>
        <p:spPr bwMode="auto">
          <a:xfrm>
            <a:off x="0" y="405825"/>
            <a:ext cx="9144000" cy="584775"/>
          </a:xfrm>
          <a:prstGeom prst="rect">
            <a:avLst/>
          </a:prstGeom>
          <a:noFill/>
          <a:ln w="9525">
            <a:noFill/>
            <a:miter lim="800000"/>
            <a:headEnd/>
            <a:tailEnd/>
          </a:ln>
        </p:spPr>
        <p:txBody>
          <a:bodyPr>
            <a:spAutoFit/>
          </a:bodyPr>
          <a:lstStyle/>
          <a:p>
            <a:pPr algn="ctr" eaLnBrk="0" hangingPunct="0"/>
            <a:r>
              <a:rPr lang="en-US" sz="3200" b="1" dirty="0" smtClean="0">
                <a:solidFill>
                  <a:schemeClr val="tx2"/>
                </a:solidFill>
              </a:rPr>
              <a:t>Assignment</a:t>
            </a:r>
            <a:endParaRPr lang="en-US" sz="3200" b="1" dirty="0">
              <a:solidFill>
                <a:schemeClr val="tx2"/>
              </a:solidFill>
            </a:endParaRPr>
          </a:p>
        </p:txBody>
      </p:sp>
      <p:sp>
        <p:nvSpPr>
          <p:cNvPr id="4" name="Text Box 5"/>
          <p:cNvSpPr txBox="1">
            <a:spLocks noChangeArrowheads="1"/>
          </p:cNvSpPr>
          <p:nvPr/>
        </p:nvSpPr>
        <p:spPr bwMode="auto">
          <a:xfrm>
            <a:off x="767071" y="1828800"/>
            <a:ext cx="7157729" cy="2862322"/>
          </a:xfrm>
          <a:prstGeom prst="rect">
            <a:avLst/>
          </a:prstGeom>
          <a:noFill/>
          <a:ln w="9525">
            <a:noFill/>
            <a:miter lim="800000"/>
            <a:headEnd/>
            <a:tailEnd/>
          </a:ln>
        </p:spPr>
        <p:txBody>
          <a:bodyPr wrap="none">
            <a:spAutoFit/>
          </a:bodyPr>
          <a:lstStyle/>
          <a:p>
            <a:r>
              <a:rPr lang="en-US" sz="4400" b="1" dirty="0" smtClean="0">
                <a:solidFill>
                  <a:srgbClr val="FF0000"/>
                </a:solidFill>
              </a:rPr>
              <a:t>Prove that :</a:t>
            </a:r>
          </a:p>
          <a:p>
            <a:pPr>
              <a:buFontTx/>
              <a:buChar char="-"/>
            </a:pPr>
            <a:r>
              <a:rPr lang="en-US" sz="4400" b="1" dirty="0" smtClean="0">
                <a:solidFill>
                  <a:srgbClr val="FF0000"/>
                </a:solidFill>
                <a:sym typeface="Symbol" pitchFamily="18" charset="2"/>
              </a:rPr>
              <a:t>CLIQUE </a:t>
            </a:r>
            <a:r>
              <a:rPr lang="en-US" sz="4400" b="1" dirty="0">
                <a:solidFill>
                  <a:srgbClr val="FF0000"/>
                </a:solidFill>
                <a:sym typeface="Symbol" pitchFamily="18" charset="2"/>
              </a:rPr>
              <a:t>is </a:t>
            </a:r>
            <a:r>
              <a:rPr lang="en-US" sz="4400" b="1" dirty="0" smtClean="0">
                <a:solidFill>
                  <a:srgbClr val="FF0000"/>
                </a:solidFill>
                <a:sym typeface="Symbol" pitchFamily="18" charset="2"/>
              </a:rPr>
              <a:t>NP-complete</a:t>
            </a:r>
          </a:p>
          <a:p>
            <a:pPr>
              <a:buFontTx/>
              <a:buChar char="-"/>
            </a:pPr>
            <a:r>
              <a:rPr lang="en-US" sz="4400" b="1" dirty="0" smtClean="0">
                <a:solidFill>
                  <a:srgbClr val="FF0000"/>
                </a:solidFill>
                <a:sym typeface="Symbol" pitchFamily="18" charset="2"/>
              </a:rPr>
              <a:t>Subset sum is NP- complete </a:t>
            </a:r>
            <a:endParaRPr lang="en-US" sz="4800" b="1" dirty="0">
              <a:solidFill>
                <a:srgbClr val="FF0000"/>
              </a:solidFill>
              <a:sym typeface="Symbol" pitchFamily="18" charset="2"/>
            </a:endParaRPr>
          </a:p>
          <a:p>
            <a:endParaRPr lang="en-US" sz="4800" dirty="0">
              <a:sym typeface="Symbol" pitchFamily="18" charset="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p>
            <a:fld id="{304FC9D2-9BFF-4B90-9553-29B98245A8EE}" type="slidenum">
              <a:rPr lang="en-US"/>
              <a:pPr/>
              <a:t>4</a:t>
            </a:fld>
            <a:endParaRPr lang="en-US"/>
          </a:p>
        </p:txBody>
      </p:sp>
      <p:sp>
        <p:nvSpPr>
          <p:cNvPr id="9219" name="Rectangle 2"/>
          <p:cNvSpPr>
            <a:spLocks noGrp="1" noChangeArrowheads="1"/>
          </p:cNvSpPr>
          <p:nvPr>
            <p:ph type="title"/>
          </p:nvPr>
        </p:nvSpPr>
        <p:spPr/>
        <p:txBody>
          <a:bodyPr/>
          <a:lstStyle/>
          <a:p>
            <a:pPr eaLnBrk="1" hangingPunct="1"/>
            <a:r>
              <a:rPr lang="en-US" sz="3600" b="1" dirty="0" smtClean="0"/>
              <a:t>Decision VS. Optimization Problems </a:t>
            </a:r>
          </a:p>
        </p:txBody>
      </p:sp>
      <p:sp>
        <p:nvSpPr>
          <p:cNvPr id="9220" name="Rectangle 3"/>
          <p:cNvSpPr>
            <a:spLocks noGrp="1" noChangeArrowheads="1"/>
          </p:cNvSpPr>
          <p:nvPr>
            <p:ph type="body" idx="1"/>
          </p:nvPr>
        </p:nvSpPr>
        <p:spPr/>
        <p:txBody>
          <a:bodyPr/>
          <a:lstStyle/>
          <a:p>
            <a:pPr eaLnBrk="1" hangingPunct="1">
              <a:lnSpc>
                <a:spcPct val="90000"/>
              </a:lnSpc>
            </a:pPr>
            <a:r>
              <a:rPr lang="en-US" sz="2800" b="1" dirty="0" smtClean="0"/>
              <a:t>Decision problem: </a:t>
            </a:r>
            <a:r>
              <a:rPr lang="en-US" sz="2800" dirty="0" smtClean="0"/>
              <a:t>solving the problem by giving an answer “YES” or “NO”</a:t>
            </a:r>
          </a:p>
          <a:p>
            <a:pPr eaLnBrk="1" hangingPunct="1">
              <a:lnSpc>
                <a:spcPct val="90000"/>
              </a:lnSpc>
            </a:pPr>
            <a:r>
              <a:rPr lang="en-US" sz="2800" b="1" dirty="0" smtClean="0"/>
              <a:t>Optimization problem: </a:t>
            </a:r>
            <a:r>
              <a:rPr lang="en-US" sz="2800" dirty="0" smtClean="0"/>
              <a:t>solving the problem by finding the optimal solution.</a:t>
            </a:r>
          </a:p>
          <a:p>
            <a:pPr eaLnBrk="1" hangingPunct="1">
              <a:lnSpc>
                <a:spcPct val="90000"/>
              </a:lnSpc>
            </a:pPr>
            <a:r>
              <a:rPr lang="en-US" sz="2800" b="1" dirty="0" smtClean="0"/>
              <a:t>Examples: </a:t>
            </a:r>
          </a:p>
          <a:p>
            <a:pPr lvl="1" eaLnBrk="1" hangingPunct="1">
              <a:lnSpc>
                <a:spcPct val="90000"/>
              </a:lnSpc>
            </a:pPr>
            <a:r>
              <a:rPr lang="en-US" sz="2400" dirty="0" smtClean="0"/>
              <a:t>SHORTEST-PATH (optimization)</a:t>
            </a:r>
          </a:p>
          <a:p>
            <a:pPr lvl="2" eaLnBrk="1" hangingPunct="1">
              <a:lnSpc>
                <a:spcPct val="90000"/>
              </a:lnSpc>
            </a:pPr>
            <a:r>
              <a:rPr lang="en-US" sz="2000" dirty="0" smtClean="0"/>
              <a:t>Given </a:t>
            </a:r>
            <a:r>
              <a:rPr lang="en-US" sz="2000" i="1" dirty="0" smtClean="0"/>
              <a:t>G</a:t>
            </a:r>
            <a:r>
              <a:rPr lang="en-US" sz="2000" dirty="0" smtClean="0"/>
              <a:t>, </a:t>
            </a:r>
            <a:r>
              <a:rPr lang="en-US" sz="2000" i="1" dirty="0" err="1" smtClean="0"/>
              <a:t>u</a:t>
            </a:r>
            <a:r>
              <a:rPr lang="en-US" sz="2000" dirty="0" err="1" smtClean="0"/>
              <a:t>,</a:t>
            </a:r>
            <a:r>
              <a:rPr lang="en-US" sz="2000" i="1" dirty="0" err="1" smtClean="0"/>
              <a:t>v</a:t>
            </a:r>
            <a:r>
              <a:rPr lang="en-US" sz="2000" dirty="0" smtClean="0"/>
              <a:t>, find a path from </a:t>
            </a:r>
            <a:r>
              <a:rPr lang="en-US" sz="2000" i="1" dirty="0" smtClean="0"/>
              <a:t>u</a:t>
            </a:r>
            <a:r>
              <a:rPr lang="en-US" sz="2000" dirty="0" smtClean="0"/>
              <a:t> to </a:t>
            </a:r>
            <a:r>
              <a:rPr lang="en-US" sz="2000" i="1" dirty="0" smtClean="0"/>
              <a:t>v</a:t>
            </a:r>
            <a:r>
              <a:rPr lang="en-US" sz="2000" dirty="0" smtClean="0"/>
              <a:t> with fewest edges.</a:t>
            </a:r>
          </a:p>
          <a:p>
            <a:pPr lvl="1" eaLnBrk="1" hangingPunct="1">
              <a:lnSpc>
                <a:spcPct val="90000"/>
              </a:lnSpc>
            </a:pPr>
            <a:r>
              <a:rPr lang="en-US" sz="2400" dirty="0" smtClean="0"/>
              <a:t>PATH (decision)</a:t>
            </a:r>
          </a:p>
          <a:p>
            <a:pPr lvl="2" eaLnBrk="1" hangingPunct="1">
              <a:lnSpc>
                <a:spcPct val="90000"/>
              </a:lnSpc>
            </a:pPr>
            <a:r>
              <a:rPr lang="en-US" sz="2000" dirty="0" smtClean="0"/>
              <a:t>Given </a:t>
            </a:r>
            <a:r>
              <a:rPr lang="en-US" sz="2000" i="1" dirty="0" smtClean="0"/>
              <a:t>G</a:t>
            </a:r>
            <a:r>
              <a:rPr lang="en-US" sz="2000" dirty="0" smtClean="0"/>
              <a:t>, </a:t>
            </a:r>
            <a:r>
              <a:rPr lang="en-US" sz="2000" i="1" dirty="0" err="1" smtClean="0"/>
              <a:t>u</a:t>
            </a:r>
            <a:r>
              <a:rPr lang="en-US" sz="2000" dirty="0" err="1" smtClean="0"/>
              <a:t>,</a:t>
            </a:r>
            <a:r>
              <a:rPr lang="en-US" sz="2000" i="1" dirty="0" err="1" smtClean="0"/>
              <a:t>v</a:t>
            </a:r>
            <a:r>
              <a:rPr lang="en-US" sz="2000" dirty="0" smtClean="0"/>
              <a:t>, and </a:t>
            </a:r>
            <a:r>
              <a:rPr lang="en-US" sz="2000" i="1" dirty="0" smtClean="0"/>
              <a:t>k</a:t>
            </a:r>
            <a:r>
              <a:rPr lang="en-US" sz="2000" dirty="0" smtClean="0"/>
              <a:t>, whether  exist a path from </a:t>
            </a:r>
            <a:r>
              <a:rPr lang="en-US" sz="2000" i="1" dirty="0" smtClean="0"/>
              <a:t>u</a:t>
            </a:r>
            <a:r>
              <a:rPr lang="en-US" sz="2000" dirty="0" smtClean="0"/>
              <a:t> to </a:t>
            </a:r>
            <a:r>
              <a:rPr lang="en-US" sz="2000" i="1" dirty="0" smtClean="0"/>
              <a:t>v</a:t>
            </a:r>
            <a:r>
              <a:rPr lang="en-US" sz="2000" dirty="0" smtClean="0"/>
              <a:t> consisting of at most </a:t>
            </a:r>
            <a:r>
              <a:rPr lang="en-US" sz="2000" i="1" dirty="0" smtClean="0"/>
              <a:t>k</a:t>
            </a:r>
            <a:r>
              <a:rPr lang="en-US" sz="2000" dirty="0" smtClean="0"/>
              <a:t> edges.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5"/>
          <p:cNvSpPr>
            <a:spLocks noGrp="1"/>
          </p:cNvSpPr>
          <p:nvPr>
            <p:ph type="sldNum" sz="quarter" idx="12"/>
          </p:nvPr>
        </p:nvSpPr>
        <p:spPr>
          <a:noFill/>
        </p:spPr>
        <p:txBody>
          <a:bodyPr/>
          <a:lstStyle/>
          <a:p>
            <a:fld id="{A989A44E-EB37-4B32-A1BA-29DB785927FA}" type="slidenum">
              <a:rPr lang="en-US"/>
              <a:pPr/>
              <a:t>40</a:t>
            </a:fld>
            <a:endParaRPr lang="en-US"/>
          </a:p>
        </p:txBody>
      </p:sp>
      <p:sp>
        <p:nvSpPr>
          <p:cNvPr id="49155" name="Rectangle 2"/>
          <p:cNvSpPr>
            <a:spLocks noGrp="1" noChangeArrowheads="1"/>
          </p:cNvSpPr>
          <p:nvPr>
            <p:ph type="title"/>
          </p:nvPr>
        </p:nvSpPr>
        <p:spPr>
          <a:xfrm>
            <a:off x="685800" y="228600"/>
            <a:ext cx="7772400" cy="1143000"/>
          </a:xfrm>
        </p:spPr>
        <p:txBody>
          <a:bodyPr/>
          <a:lstStyle/>
          <a:p>
            <a:pPr eaLnBrk="1" hangingPunct="1"/>
            <a:r>
              <a:rPr lang="en-US" b="1" dirty="0" smtClean="0"/>
              <a:t>NPC proof -- CLIQUE</a:t>
            </a:r>
          </a:p>
        </p:txBody>
      </p:sp>
      <p:sp>
        <p:nvSpPr>
          <p:cNvPr id="49156" name="Rectangle 3"/>
          <p:cNvSpPr>
            <a:spLocks noGrp="1" noChangeArrowheads="1"/>
          </p:cNvSpPr>
          <p:nvPr>
            <p:ph type="body" idx="1"/>
          </p:nvPr>
        </p:nvSpPr>
        <p:spPr>
          <a:xfrm>
            <a:off x="228600" y="1219200"/>
            <a:ext cx="8915400" cy="4267200"/>
          </a:xfrm>
        </p:spPr>
        <p:txBody>
          <a:bodyPr/>
          <a:lstStyle/>
          <a:p>
            <a:pPr eaLnBrk="1" hangingPunct="1">
              <a:lnSpc>
                <a:spcPct val="90000"/>
              </a:lnSpc>
            </a:pPr>
            <a:r>
              <a:rPr lang="en-US" sz="2800" smtClean="0"/>
              <a:t>Definition: a </a:t>
            </a:r>
            <a:r>
              <a:rPr lang="en-US" sz="2800" smtClean="0">
                <a:solidFill>
                  <a:schemeClr val="accent1"/>
                </a:solidFill>
              </a:rPr>
              <a:t>clique</a:t>
            </a:r>
            <a:r>
              <a:rPr lang="en-US" sz="2800" smtClean="0"/>
              <a:t> in an undirected graph G=(V,E) is a subset V</a:t>
            </a:r>
            <a:r>
              <a:rPr lang="en-US" sz="2800" smtClean="0">
                <a:cs typeface="Times New Roman" pitchFamily="18" charset="0"/>
              </a:rPr>
              <a:t>'</a:t>
            </a:r>
            <a:r>
              <a:rPr lang="en-US" sz="2800" smtClean="0">
                <a:cs typeface="Times New Roman" pitchFamily="18" charset="0"/>
                <a:sym typeface="Symbol" pitchFamily="18" charset="2"/>
              </a:rPr>
              <a:t>V of vertices, each pair of which is connected by an edge in E, i.e., a clique is a complete subgraph of G.</a:t>
            </a:r>
          </a:p>
          <a:p>
            <a:pPr eaLnBrk="1" hangingPunct="1">
              <a:lnSpc>
                <a:spcPct val="90000"/>
              </a:lnSpc>
            </a:pPr>
            <a:r>
              <a:rPr lang="en-US" sz="2800" smtClean="0">
                <a:cs typeface="Times New Roman" pitchFamily="18" charset="0"/>
                <a:sym typeface="Symbol" pitchFamily="18" charset="2"/>
              </a:rPr>
              <a:t>Size of a clique is the number of vertices in the clique.</a:t>
            </a:r>
          </a:p>
          <a:p>
            <a:pPr eaLnBrk="1" hangingPunct="1">
              <a:lnSpc>
                <a:spcPct val="90000"/>
              </a:lnSpc>
            </a:pPr>
            <a:r>
              <a:rPr lang="en-US" sz="2800" smtClean="0">
                <a:cs typeface="Times New Roman" pitchFamily="18" charset="0"/>
                <a:sym typeface="Symbol" pitchFamily="18" charset="2"/>
              </a:rPr>
              <a:t>Optimization problem: find the maximum clique.</a:t>
            </a:r>
          </a:p>
          <a:p>
            <a:pPr eaLnBrk="1" hangingPunct="1">
              <a:lnSpc>
                <a:spcPct val="90000"/>
              </a:lnSpc>
            </a:pPr>
            <a:r>
              <a:rPr lang="en-US" sz="2800" smtClean="0">
                <a:cs typeface="Times New Roman" pitchFamily="18" charset="0"/>
                <a:sym typeface="Symbol" pitchFamily="18" charset="2"/>
              </a:rPr>
              <a:t>Decision problem: whether a clique of given size </a:t>
            </a:r>
            <a:r>
              <a:rPr lang="en-US" sz="2800" i="1" smtClean="0">
                <a:cs typeface="Times New Roman" pitchFamily="18" charset="0"/>
                <a:sym typeface="Symbol" pitchFamily="18" charset="2"/>
              </a:rPr>
              <a:t>k</a:t>
            </a:r>
            <a:r>
              <a:rPr lang="en-US" sz="2800" smtClean="0">
                <a:cs typeface="Times New Roman" pitchFamily="18" charset="0"/>
                <a:sym typeface="Symbol" pitchFamily="18" charset="2"/>
              </a:rPr>
              <a:t> exists in the graph? </a:t>
            </a:r>
          </a:p>
          <a:p>
            <a:pPr eaLnBrk="1" hangingPunct="1">
              <a:lnSpc>
                <a:spcPct val="90000"/>
              </a:lnSpc>
            </a:pPr>
            <a:r>
              <a:rPr lang="en-US" sz="2800" smtClean="0"/>
              <a:t>CLIQUE={&lt;G,</a:t>
            </a:r>
            <a:r>
              <a:rPr lang="en-US" sz="2800" i="1" smtClean="0"/>
              <a:t>k</a:t>
            </a:r>
            <a:r>
              <a:rPr lang="en-US" sz="2800" smtClean="0"/>
              <a:t>&gt;: G is a graph with a clique of size </a:t>
            </a:r>
            <a:r>
              <a:rPr lang="en-US" sz="2800" i="1" smtClean="0"/>
              <a:t>k</a:t>
            </a:r>
            <a:r>
              <a:rPr lang="en-US" sz="2800" smtClean="0"/>
              <a:t>.}</a:t>
            </a:r>
          </a:p>
          <a:p>
            <a:pPr eaLnBrk="1" hangingPunct="1">
              <a:lnSpc>
                <a:spcPct val="90000"/>
              </a:lnSpc>
            </a:pPr>
            <a:r>
              <a:rPr lang="en-US" sz="2800" smtClean="0"/>
              <a:t>Intuitive solution: ???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2"/>
          </p:nvPr>
        </p:nvSpPr>
        <p:spPr>
          <a:noFill/>
        </p:spPr>
        <p:txBody>
          <a:bodyPr/>
          <a:lstStyle/>
          <a:p>
            <a:fld id="{0C9BD1BA-4904-4A91-8DF3-1A4CF3C87B13}" type="slidenum">
              <a:rPr lang="en-US"/>
              <a:pPr/>
              <a:t>41</a:t>
            </a:fld>
            <a:endParaRPr lang="en-US"/>
          </a:p>
        </p:txBody>
      </p:sp>
      <p:sp>
        <p:nvSpPr>
          <p:cNvPr id="50179" name="Rectangle 2"/>
          <p:cNvSpPr>
            <a:spLocks noGrp="1" noChangeArrowheads="1"/>
          </p:cNvSpPr>
          <p:nvPr>
            <p:ph type="title"/>
          </p:nvPr>
        </p:nvSpPr>
        <p:spPr>
          <a:xfrm>
            <a:off x="685800" y="228600"/>
            <a:ext cx="7772400" cy="1143000"/>
          </a:xfrm>
        </p:spPr>
        <p:txBody>
          <a:bodyPr/>
          <a:lstStyle/>
          <a:p>
            <a:pPr eaLnBrk="1" hangingPunct="1"/>
            <a:r>
              <a:rPr lang="en-US" b="1" dirty="0" smtClean="0"/>
              <a:t>CLIQUE is NP-complete</a:t>
            </a:r>
          </a:p>
        </p:txBody>
      </p:sp>
      <p:sp>
        <p:nvSpPr>
          <p:cNvPr id="50180" name="Rectangle 3"/>
          <p:cNvSpPr>
            <a:spLocks noGrp="1" noChangeArrowheads="1"/>
          </p:cNvSpPr>
          <p:nvPr>
            <p:ph type="body" idx="1"/>
          </p:nvPr>
        </p:nvSpPr>
        <p:spPr>
          <a:xfrm>
            <a:off x="304800" y="1295400"/>
            <a:ext cx="8839200" cy="5181600"/>
          </a:xfrm>
        </p:spPr>
        <p:txBody>
          <a:bodyPr/>
          <a:lstStyle/>
          <a:p>
            <a:pPr eaLnBrk="1" hangingPunct="1"/>
            <a:r>
              <a:rPr lang="en-US" i="1" dirty="0" smtClean="0"/>
              <a:t>Theorem 34.11</a:t>
            </a:r>
            <a:r>
              <a:rPr lang="en-US" dirty="0" smtClean="0"/>
              <a:t>:</a:t>
            </a:r>
            <a:endParaRPr lang="en-US" dirty="0" smtClean="0"/>
          </a:p>
          <a:p>
            <a:pPr lvl="1" eaLnBrk="1" hangingPunct="1"/>
            <a:r>
              <a:rPr lang="en-US" dirty="0" smtClean="0"/>
              <a:t>CLIQUE problem is NP-complete.</a:t>
            </a:r>
          </a:p>
          <a:p>
            <a:pPr eaLnBrk="1" hangingPunct="1"/>
            <a:r>
              <a:rPr lang="en-US" dirty="0" smtClean="0"/>
              <a:t>Proof:</a:t>
            </a:r>
          </a:p>
          <a:p>
            <a:pPr lvl="1" eaLnBrk="1" hangingPunct="1"/>
            <a:r>
              <a:rPr lang="en-US" dirty="0" smtClean="0"/>
              <a:t>CLIUEQE </a:t>
            </a:r>
            <a:r>
              <a:rPr lang="en-US" dirty="0" smtClean="0">
                <a:sym typeface="Symbol" pitchFamily="18" charset="2"/>
              </a:rPr>
              <a:t>NP: given G=(V,E) and a set </a:t>
            </a:r>
            <a:r>
              <a:rPr lang="en-US" dirty="0" smtClean="0"/>
              <a:t>V</a:t>
            </a:r>
            <a:r>
              <a:rPr lang="en-US" dirty="0" smtClean="0">
                <a:cs typeface="Times New Roman" pitchFamily="18" charset="0"/>
              </a:rPr>
              <a:t>'</a:t>
            </a:r>
            <a:r>
              <a:rPr lang="en-US" dirty="0" smtClean="0">
                <a:cs typeface="Times New Roman" pitchFamily="18" charset="0"/>
                <a:sym typeface="Symbol" pitchFamily="18" charset="2"/>
              </a:rPr>
              <a:t>V as a certificate for G. The verifying algorithm checks for each pair of </a:t>
            </a:r>
            <a:r>
              <a:rPr lang="en-US" i="1" dirty="0" err="1" smtClean="0">
                <a:cs typeface="Times New Roman" pitchFamily="18" charset="0"/>
                <a:sym typeface="Symbol" pitchFamily="18" charset="2"/>
              </a:rPr>
              <a:t>u</a:t>
            </a:r>
            <a:r>
              <a:rPr lang="en-US" dirty="0" err="1" smtClean="0">
                <a:cs typeface="Times New Roman" pitchFamily="18" charset="0"/>
                <a:sym typeface="Symbol" pitchFamily="18" charset="2"/>
              </a:rPr>
              <a:t>,</a:t>
            </a:r>
            <a:r>
              <a:rPr lang="en-US" i="1" dirty="0" err="1" smtClean="0">
                <a:cs typeface="Times New Roman" pitchFamily="18" charset="0"/>
                <a:sym typeface="Symbol" pitchFamily="18" charset="2"/>
              </a:rPr>
              <a:t>v</a:t>
            </a:r>
            <a:r>
              <a:rPr lang="en-US" dirty="0" err="1" smtClean="0">
                <a:cs typeface="Times New Roman" pitchFamily="18" charset="0"/>
                <a:sym typeface="Symbol" pitchFamily="18" charset="2"/>
              </a:rPr>
              <a:t></a:t>
            </a:r>
            <a:r>
              <a:rPr lang="en-US" dirty="0" err="1" smtClean="0"/>
              <a:t>V</a:t>
            </a:r>
            <a:r>
              <a:rPr lang="en-US" dirty="0" smtClean="0">
                <a:cs typeface="Times New Roman" pitchFamily="18" charset="0"/>
              </a:rPr>
              <a:t>'</a:t>
            </a:r>
            <a:r>
              <a:rPr lang="en-US" dirty="0" smtClean="0">
                <a:cs typeface="Times New Roman" pitchFamily="18" charset="0"/>
                <a:sym typeface="Symbol" pitchFamily="18" charset="2"/>
              </a:rPr>
              <a:t>, whether &lt;</a:t>
            </a:r>
            <a:r>
              <a:rPr lang="en-US" i="1" dirty="0" err="1" smtClean="0">
                <a:cs typeface="Times New Roman" pitchFamily="18" charset="0"/>
                <a:sym typeface="Symbol" pitchFamily="18" charset="2"/>
              </a:rPr>
              <a:t>u</a:t>
            </a:r>
            <a:r>
              <a:rPr lang="en-US" dirty="0" err="1" smtClean="0">
                <a:cs typeface="Times New Roman" pitchFamily="18" charset="0"/>
                <a:sym typeface="Symbol" pitchFamily="18" charset="2"/>
              </a:rPr>
              <a:t>,</a:t>
            </a:r>
            <a:r>
              <a:rPr lang="en-US" i="1" dirty="0" err="1" smtClean="0">
                <a:cs typeface="Times New Roman" pitchFamily="18" charset="0"/>
                <a:sym typeface="Symbol" pitchFamily="18" charset="2"/>
              </a:rPr>
              <a:t>v</a:t>
            </a:r>
            <a:r>
              <a:rPr lang="en-US" dirty="0" smtClean="0">
                <a:cs typeface="Times New Roman" pitchFamily="18" charset="0"/>
                <a:sym typeface="Symbol" pitchFamily="18" charset="2"/>
              </a:rPr>
              <a:t>&gt; E. time: </a:t>
            </a:r>
            <a:r>
              <a:rPr lang="en-US" i="1" dirty="0" smtClean="0">
                <a:cs typeface="Times New Roman" pitchFamily="18" charset="0"/>
                <a:sym typeface="Symbol" pitchFamily="18" charset="2"/>
              </a:rPr>
              <a:t>O</a:t>
            </a:r>
            <a:r>
              <a:rPr lang="en-US" dirty="0" smtClean="0">
                <a:cs typeface="Times New Roman" pitchFamily="18" charset="0"/>
                <a:sym typeface="Symbol" pitchFamily="18" charset="2"/>
              </a:rPr>
              <a:t>(|</a:t>
            </a:r>
            <a:r>
              <a:rPr lang="en-US" dirty="0" smtClean="0"/>
              <a:t>V</a:t>
            </a:r>
            <a:r>
              <a:rPr lang="en-US" dirty="0" smtClean="0">
                <a:cs typeface="Times New Roman" pitchFamily="18" charset="0"/>
              </a:rPr>
              <a:t>'|</a:t>
            </a:r>
            <a:r>
              <a:rPr lang="en-US" baseline="30000" dirty="0" smtClean="0">
                <a:cs typeface="Times New Roman" pitchFamily="18" charset="0"/>
              </a:rPr>
              <a:t>2</a:t>
            </a:r>
            <a:r>
              <a:rPr lang="en-US" dirty="0" smtClean="0">
                <a:cs typeface="Times New Roman" pitchFamily="18" charset="0"/>
              </a:rPr>
              <a:t>|E|).</a:t>
            </a:r>
          </a:p>
          <a:p>
            <a:pPr lvl="1" eaLnBrk="1" hangingPunct="1"/>
            <a:r>
              <a:rPr lang="en-US" dirty="0" smtClean="0">
                <a:cs typeface="Times New Roman" pitchFamily="18" charset="0"/>
              </a:rPr>
              <a:t>CLIQUE is NP-hard: </a:t>
            </a:r>
          </a:p>
          <a:p>
            <a:pPr lvl="2" eaLnBrk="1" hangingPunct="1"/>
            <a:r>
              <a:rPr lang="en-US" dirty="0" smtClean="0">
                <a:cs typeface="Times New Roman" pitchFamily="18" charset="0"/>
              </a:rPr>
              <a:t>show 3-CNF-SAT </a:t>
            </a:r>
            <a:r>
              <a:rPr lang="en-US" dirty="0" smtClean="0">
                <a:sym typeface="Symbol" pitchFamily="18" charset="2"/>
              </a:rPr>
              <a:t></a:t>
            </a:r>
            <a:r>
              <a:rPr lang="en-US" baseline="-25000" dirty="0" err="1" smtClean="0">
                <a:sym typeface="Symbol" pitchFamily="18" charset="2"/>
              </a:rPr>
              <a:t>p</a:t>
            </a:r>
            <a:r>
              <a:rPr lang="en-US" dirty="0" err="1" smtClean="0">
                <a:cs typeface="Times New Roman" pitchFamily="18" charset="0"/>
              </a:rPr>
              <a:t>CLUQUE</a:t>
            </a:r>
            <a:r>
              <a:rPr lang="en-US" dirty="0" smtClean="0">
                <a:cs typeface="Times New Roman" pitchFamily="18" charset="0"/>
              </a:rPr>
              <a:t>.</a:t>
            </a:r>
          </a:p>
          <a:p>
            <a:pPr lvl="2" eaLnBrk="1" hangingPunct="1"/>
            <a:r>
              <a:rPr lang="en-US" dirty="0" smtClean="0">
                <a:cs typeface="Times New Roman" pitchFamily="18" charset="0"/>
              </a:rPr>
              <a:t>The result is surprising, since from </a:t>
            </a:r>
            <a:r>
              <a:rPr lang="en-US" dirty="0" err="1" smtClean="0">
                <a:cs typeface="Times New Roman" pitchFamily="18" charset="0"/>
              </a:rPr>
              <a:t>boolean</a:t>
            </a:r>
            <a:r>
              <a:rPr lang="en-US" dirty="0" smtClean="0">
                <a:cs typeface="Times New Roman" pitchFamily="18" charset="0"/>
              </a:rPr>
              <a:t> formula to graph.</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5"/>
          <p:cNvSpPr>
            <a:spLocks noGrp="1"/>
          </p:cNvSpPr>
          <p:nvPr>
            <p:ph type="sldNum" sz="quarter" idx="12"/>
          </p:nvPr>
        </p:nvSpPr>
        <p:spPr>
          <a:noFill/>
        </p:spPr>
        <p:txBody>
          <a:bodyPr/>
          <a:lstStyle/>
          <a:p>
            <a:fld id="{62BA8E3E-015C-4C32-AF3C-EBE9D8A915EA}" type="slidenum">
              <a:rPr lang="en-US"/>
              <a:pPr/>
              <a:t>42</a:t>
            </a:fld>
            <a:endParaRPr lang="en-US"/>
          </a:p>
        </p:txBody>
      </p:sp>
      <p:sp>
        <p:nvSpPr>
          <p:cNvPr id="51203" name="Rectangle 2"/>
          <p:cNvSpPr>
            <a:spLocks noGrp="1" noChangeArrowheads="1"/>
          </p:cNvSpPr>
          <p:nvPr>
            <p:ph type="title"/>
          </p:nvPr>
        </p:nvSpPr>
        <p:spPr/>
        <p:txBody>
          <a:bodyPr/>
          <a:lstStyle/>
          <a:p>
            <a:pPr eaLnBrk="1" hangingPunct="1"/>
            <a:r>
              <a:rPr lang="en-US" b="1" dirty="0" smtClean="0"/>
              <a:t>CLIQUE is NP-complete</a:t>
            </a:r>
          </a:p>
        </p:txBody>
      </p:sp>
      <p:sp>
        <p:nvSpPr>
          <p:cNvPr id="51204" name="Rectangle 3"/>
          <p:cNvSpPr>
            <a:spLocks noGrp="1" noChangeArrowheads="1"/>
          </p:cNvSpPr>
          <p:nvPr>
            <p:ph type="body" idx="1"/>
          </p:nvPr>
        </p:nvSpPr>
        <p:spPr>
          <a:xfrm>
            <a:off x="381000" y="1828800"/>
            <a:ext cx="8458200" cy="4267200"/>
          </a:xfrm>
        </p:spPr>
        <p:txBody>
          <a:bodyPr/>
          <a:lstStyle/>
          <a:p>
            <a:pPr eaLnBrk="1" hangingPunct="1"/>
            <a:r>
              <a:rPr lang="en-US" sz="2800" dirty="0" smtClean="0">
                <a:cs typeface="Times New Roman" pitchFamily="18" charset="0"/>
              </a:rPr>
              <a:t>Reduction from 3-CNF-SAT </a:t>
            </a:r>
            <a:r>
              <a:rPr lang="en-US" sz="2800" dirty="0" smtClean="0">
                <a:sym typeface="Symbol" pitchFamily="18" charset="2"/>
              </a:rPr>
              <a:t>to </a:t>
            </a:r>
            <a:r>
              <a:rPr lang="en-US" sz="2800" dirty="0" smtClean="0">
                <a:cs typeface="Times New Roman" pitchFamily="18" charset="0"/>
              </a:rPr>
              <a:t>CLUQUE.</a:t>
            </a:r>
          </a:p>
          <a:p>
            <a:pPr lvl="1" eaLnBrk="1" hangingPunct="1"/>
            <a:r>
              <a:rPr lang="en-US" sz="2400" dirty="0" smtClean="0">
                <a:cs typeface="Times New Roman" pitchFamily="18" charset="0"/>
              </a:rPr>
              <a:t>Suppose </a:t>
            </a:r>
            <a:r>
              <a:rPr lang="en-US" sz="2400" dirty="0" smtClean="0">
                <a:cs typeface="Times New Roman" pitchFamily="18" charset="0"/>
                <a:sym typeface="Symbol" pitchFamily="18" charset="2"/>
              </a:rPr>
              <a:t>=</a:t>
            </a:r>
            <a:r>
              <a:rPr lang="en-US" sz="2400" i="1" dirty="0" smtClean="0">
                <a:cs typeface="Times New Roman" pitchFamily="18" charset="0"/>
                <a:sym typeface="Symbol" pitchFamily="18" charset="2"/>
              </a:rPr>
              <a:t>C</a:t>
            </a:r>
            <a:r>
              <a:rPr lang="en-US" sz="2400" baseline="-25000" dirty="0" smtClean="0">
                <a:cs typeface="Times New Roman" pitchFamily="18" charset="0"/>
                <a:sym typeface="Symbol" pitchFamily="18" charset="2"/>
              </a:rPr>
              <a:t>1</a:t>
            </a:r>
            <a:r>
              <a:rPr lang="en-US" sz="2400" dirty="0" smtClean="0">
                <a:cs typeface="Times New Roman" pitchFamily="18" charset="0"/>
                <a:sym typeface="Symbol" pitchFamily="18" charset="2"/>
              </a:rPr>
              <a:t> </a:t>
            </a:r>
            <a:r>
              <a:rPr lang="en-US" sz="2400" i="1" dirty="0" smtClean="0">
                <a:cs typeface="Times New Roman" pitchFamily="18" charset="0"/>
                <a:sym typeface="Symbol" pitchFamily="18" charset="2"/>
              </a:rPr>
              <a:t>C</a:t>
            </a:r>
            <a:r>
              <a:rPr lang="en-US" sz="2400" baseline="-25000" dirty="0" smtClean="0">
                <a:cs typeface="Times New Roman" pitchFamily="18" charset="0"/>
                <a:sym typeface="Symbol" pitchFamily="18" charset="2"/>
              </a:rPr>
              <a:t>2</a:t>
            </a:r>
            <a:r>
              <a:rPr lang="en-US" sz="2400" dirty="0" smtClean="0">
                <a:cs typeface="Times New Roman" pitchFamily="18" charset="0"/>
                <a:sym typeface="Symbol" pitchFamily="18" charset="2"/>
              </a:rPr>
              <a:t>… </a:t>
            </a:r>
            <a:r>
              <a:rPr lang="en-US" sz="2400" i="1" dirty="0" smtClean="0">
                <a:cs typeface="Times New Roman" pitchFamily="18" charset="0"/>
                <a:sym typeface="Symbol" pitchFamily="18" charset="2"/>
              </a:rPr>
              <a:t>C</a:t>
            </a:r>
            <a:r>
              <a:rPr lang="en-US" sz="2400" i="1" baseline="-25000" dirty="0" smtClean="0">
                <a:cs typeface="Times New Roman" pitchFamily="18" charset="0"/>
                <a:sym typeface="Symbol" pitchFamily="18" charset="2"/>
              </a:rPr>
              <a:t>k</a:t>
            </a:r>
            <a:r>
              <a:rPr lang="en-US" sz="2400" dirty="0" smtClean="0">
                <a:cs typeface="Times New Roman" pitchFamily="18" charset="0"/>
                <a:sym typeface="Symbol" pitchFamily="18" charset="2"/>
              </a:rPr>
              <a:t> be a </a:t>
            </a:r>
            <a:r>
              <a:rPr lang="en-US" sz="2400" dirty="0" err="1" smtClean="0">
                <a:cs typeface="Times New Roman" pitchFamily="18" charset="0"/>
                <a:sym typeface="Symbol" pitchFamily="18" charset="2"/>
              </a:rPr>
              <a:t>boolean</a:t>
            </a:r>
            <a:r>
              <a:rPr lang="en-US" sz="2400" dirty="0" smtClean="0">
                <a:cs typeface="Times New Roman" pitchFamily="18" charset="0"/>
                <a:sym typeface="Symbol" pitchFamily="18" charset="2"/>
              </a:rPr>
              <a:t> formula in 3-CNF with </a:t>
            </a:r>
            <a:r>
              <a:rPr lang="en-US" sz="2400" i="1" dirty="0" smtClean="0">
                <a:cs typeface="Times New Roman" pitchFamily="18" charset="0"/>
                <a:sym typeface="Symbol" pitchFamily="18" charset="2"/>
              </a:rPr>
              <a:t>k</a:t>
            </a:r>
            <a:r>
              <a:rPr lang="en-US" sz="2400" dirty="0" smtClean="0">
                <a:cs typeface="Times New Roman" pitchFamily="18" charset="0"/>
                <a:sym typeface="Symbol" pitchFamily="18" charset="2"/>
              </a:rPr>
              <a:t> clauses. </a:t>
            </a:r>
          </a:p>
          <a:p>
            <a:pPr lvl="1" eaLnBrk="1" hangingPunct="1"/>
            <a:r>
              <a:rPr lang="en-US" sz="2400" dirty="0" smtClean="0">
                <a:cs typeface="Times New Roman" pitchFamily="18" charset="0"/>
                <a:sym typeface="Symbol" pitchFamily="18" charset="2"/>
              </a:rPr>
              <a:t>We construct a graph G=(V,E) as follows:</a:t>
            </a:r>
          </a:p>
          <a:p>
            <a:pPr lvl="2" eaLnBrk="1" hangingPunct="1"/>
            <a:r>
              <a:rPr lang="en-US" sz="2000" dirty="0" smtClean="0">
                <a:cs typeface="Times New Roman" pitchFamily="18" charset="0"/>
                <a:sym typeface="Symbol" pitchFamily="18" charset="2"/>
              </a:rPr>
              <a:t>For each clause </a:t>
            </a:r>
            <a:r>
              <a:rPr lang="en-US" sz="2000" i="1" dirty="0" smtClean="0">
                <a:cs typeface="Times New Roman" pitchFamily="18" charset="0"/>
                <a:sym typeface="Symbol" pitchFamily="18" charset="2"/>
              </a:rPr>
              <a:t>C</a:t>
            </a:r>
            <a:r>
              <a:rPr lang="en-US" sz="2000" i="1" baseline="-25000" dirty="0" smtClean="0">
                <a:cs typeface="Times New Roman" pitchFamily="18" charset="0"/>
                <a:sym typeface="Symbol" pitchFamily="18" charset="2"/>
              </a:rPr>
              <a:t>r</a:t>
            </a:r>
            <a:r>
              <a:rPr lang="en-US" sz="2000" dirty="0" smtClean="0">
                <a:cs typeface="Times New Roman" pitchFamily="18" charset="0"/>
                <a:sym typeface="Symbol" pitchFamily="18" charset="2"/>
              </a:rPr>
              <a:t> =(</a:t>
            </a:r>
            <a:r>
              <a:rPr lang="en-US" sz="2000" i="1" dirty="0" smtClean="0">
                <a:cs typeface="Times New Roman" pitchFamily="18" charset="0"/>
                <a:sym typeface="Symbol" pitchFamily="18" charset="2"/>
              </a:rPr>
              <a:t>l</a:t>
            </a:r>
            <a:r>
              <a:rPr lang="en-US" sz="2000" baseline="-25000" dirty="0" smtClean="0">
                <a:cs typeface="Times New Roman" pitchFamily="18" charset="0"/>
                <a:sym typeface="Symbol" pitchFamily="18" charset="2"/>
              </a:rPr>
              <a:t>1</a:t>
            </a:r>
            <a:r>
              <a:rPr lang="en-US" sz="2000" i="1" baseline="30000" dirty="0" smtClean="0">
                <a:cs typeface="Times New Roman" pitchFamily="18" charset="0"/>
                <a:sym typeface="Symbol" pitchFamily="18" charset="2"/>
              </a:rPr>
              <a:t>r</a:t>
            </a:r>
            <a:r>
              <a:rPr lang="en-US" sz="2000" dirty="0" smtClean="0">
                <a:cs typeface="Times New Roman" pitchFamily="18" charset="0"/>
                <a:sym typeface="Symbol" pitchFamily="18" charset="2"/>
              </a:rPr>
              <a:t> </a:t>
            </a:r>
            <a:r>
              <a:rPr lang="en-US" sz="2000" i="1" dirty="0" smtClean="0">
                <a:cs typeface="Times New Roman" pitchFamily="18" charset="0"/>
                <a:sym typeface="Symbol" pitchFamily="18" charset="2"/>
              </a:rPr>
              <a:t>l</a:t>
            </a:r>
            <a:r>
              <a:rPr lang="en-US" sz="2000" baseline="-25000" dirty="0" smtClean="0">
                <a:cs typeface="Times New Roman" pitchFamily="18" charset="0"/>
                <a:sym typeface="Symbol" pitchFamily="18" charset="2"/>
              </a:rPr>
              <a:t>2</a:t>
            </a:r>
            <a:r>
              <a:rPr lang="en-US" sz="2000" i="1" baseline="30000" dirty="0" smtClean="0">
                <a:cs typeface="Times New Roman" pitchFamily="18" charset="0"/>
                <a:sym typeface="Symbol" pitchFamily="18" charset="2"/>
              </a:rPr>
              <a:t>r</a:t>
            </a:r>
            <a:r>
              <a:rPr lang="en-US" sz="2000" dirty="0" smtClean="0">
                <a:cs typeface="Times New Roman" pitchFamily="18" charset="0"/>
                <a:sym typeface="Symbol" pitchFamily="18" charset="2"/>
              </a:rPr>
              <a:t> </a:t>
            </a:r>
            <a:r>
              <a:rPr lang="en-US" sz="2000" i="1" dirty="0" smtClean="0">
                <a:cs typeface="Times New Roman" pitchFamily="18" charset="0"/>
                <a:sym typeface="Symbol" pitchFamily="18" charset="2"/>
              </a:rPr>
              <a:t>l</a:t>
            </a:r>
            <a:r>
              <a:rPr lang="en-US" sz="2000" baseline="-25000" dirty="0" smtClean="0">
                <a:cs typeface="Times New Roman" pitchFamily="18" charset="0"/>
                <a:sym typeface="Symbol" pitchFamily="18" charset="2"/>
              </a:rPr>
              <a:t>3</a:t>
            </a:r>
            <a:r>
              <a:rPr lang="en-US" sz="2000" i="1" baseline="30000" dirty="0" smtClean="0">
                <a:cs typeface="Times New Roman" pitchFamily="18" charset="0"/>
                <a:sym typeface="Symbol" pitchFamily="18" charset="2"/>
              </a:rPr>
              <a:t>r</a:t>
            </a:r>
            <a:r>
              <a:rPr lang="en-US" sz="2000" dirty="0" smtClean="0">
                <a:cs typeface="Times New Roman" pitchFamily="18" charset="0"/>
                <a:sym typeface="Symbol" pitchFamily="18" charset="2"/>
              </a:rPr>
              <a:t>), place a triple of  </a:t>
            </a:r>
            <a:r>
              <a:rPr lang="en-US" sz="2000" i="1" dirty="0" smtClean="0">
                <a:cs typeface="Times New Roman" pitchFamily="18" charset="0"/>
                <a:sym typeface="Symbol" pitchFamily="18" charset="2"/>
              </a:rPr>
              <a:t>v</a:t>
            </a:r>
            <a:r>
              <a:rPr lang="en-US" sz="2000" baseline="-25000" dirty="0" smtClean="0">
                <a:cs typeface="Times New Roman" pitchFamily="18" charset="0"/>
                <a:sym typeface="Symbol" pitchFamily="18" charset="2"/>
              </a:rPr>
              <a:t>1</a:t>
            </a:r>
            <a:r>
              <a:rPr lang="en-US" sz="2000" i="1" baseline="30000" dirty="0" smtClean="0">
                <a:cs typeface="Times New Roman" pitchFamily="18" charset="0"/>
                <a:sym typeface="Symbol" pitchFamily="18" charset="2"/>
              </a:rPr>
              <a:t>r</a:t>
            </a:r>
            <a:r>
              <a:rPr lang="en-US" sz="2000" dirty="0" smtClean="0">
                <a:cs typeface="Times New Roman" pitchFamily="18" charset="0"/>
                <a:sym typeface="Symbol" pitchFamily="18" charset="2"/>
              </a:rPr>
              <a:t>, </a:t>
            </a:r>
            <a:r>
              <a:rPr lang="en-US" sz="2000" i="1" dirty="0" smtClean="0">
                <a:cs typeface="Times New Roman" pitchFamily="18" charset="0"/>
                <a:sym typeface="Symbol" pitchFamily="18" charset="2"/>
              </a:rPr>
              <a:t>v</a:t>
            </a:r>
            <a:r>
              <a:rPr lang="en-US" sz="2000" baseline="-25000" dirty="0" smtClean="0">
                <a:cs typeface="Times New Roman" pitchFamily="18" charset="0"/>
                <a:sym typeface="Symbol" pitchFamily="18" charset="2"/>
              </a:rPr>
              <a:t>2</a:t>
            </a:r>
            <a:r>
              <a:rPr lang="en-US" sz="2000" i="1" baseline="30000" dirty="0" smtClean="0">
                <a:cs typeface="Times New Roman" pitchFamily="18" charset="0"/>
                <a:sym typeface="Symbol" pitchFamily="18" charset="2"/>
              </a:rPr>
              <a:t>r</a:t>
            </a:r>
            <a:r>
              <a:rPr lang="en-US" sz="2000" dirty="0" smtClean="0">
                <a:cs typeface="Times New Roman" pitchFamily="18" charset="0"/>
                <a:sym typeface="Symbol" pitchFamily="18" charset="2"/>
              </a:rPr>
              <a:t>, </a:t>
            </a:r>
            <a:r>
              <a:rPr lang="en-US" sz="2000" i="1" dirty="0" smtClean="0">
                <a:cs typeface="Times New Roman" pitchFamily="18" charset="0"/>
                <a:sym typeface="Symbol" pitchFamily="18" charset="2"/>
              </a:rPr>
              <a:t>v</a:t>
            </a:r>
            <a:r>
              <a:rPr lang="en-US" sz="2000" baseline="-25000" dirty="0" smtClean="0">
                <a:cs typeface="Times New Roman" pitchFamily="18" charset="0"/>
                <a:sym typeface="Symbol" pitchFamily="18" charset="2"/>
              </a:rPr>
              <a:t>3</a:t>
            </a:r>
            <a:r>
              <a:rPr lang="en-US" sz="2000" i="1" baseline="30000" dirty="0" smtClean="0">
                <a:cs typeface="Times New Roman" pitchFamily="18" charset="0"/>
                <a:sym typeface="Symbol" pitchFamily="18" charset="2"/>
              </a:rPr>
              <a:t>r</a:t>
            </a:r>
            <a:r>
              <a:rPr lang="en-US" sz="2000" dirty="0" smtClean="0">
                <a:cs typeface="Times New Roman" pitchFamily="18" charset="0"/>
                <a:sym typeface="Symbol" pitchFamily="18" charset="2"/>
              </a:rPr>
              <a:t>  into V</a:t>
            </a:r>
          </a:p>
          <a:p>
            <a:pPr lvl="2" eaLnBrk="1" hangingPunct="1"/>
            <a:r>
              <a:rPr lang="en-US" sz="2000" dirty="0" smtClean="0">
                <a:cs typeface="Times New Roman" pitchFamily="18" charset="0"/>
                <a:sym typeface="Symbol" pitchFamily="18" charset="2"/>
              </a:rPr>
              <a:t>Put the edge between two vertices </a:t>
            </a:r>
            <a:r>
              <a:rPr lang="en-US" sz="2000" i="1" dirty="0" err="1" smtClean="0">
                <a:cs typeface="Times New Roman" pitchFamily="18" charset="0"/>
                <a:sym typeface="Symbol" pitchFamily="18" charset="2"/>
              </a:rPr>
              <a:t>v</a:t>
            </a:r>
            <a:r>
              <a:rPr lang="en-US" sz="2000" i="1" baseline="-25000" dirty="0" err="1" smtClean="0">
                <a:cs typeface="Times New Roman" pitchFamily="18" charset="0"/>
                <a:sym typeface="Symbol" pitchFamily="18" charset="2"/>
              </a:rPr>
              <a:t>i</a:t>
            </a:r>
            <a:r>
              <a:rPr lang="en-US" sz="2000" i="1" baseline="30000" dirty="0" err="1" smtClean="0">
                <a:cs typeface="Times New Roman" pitchFamily="18" charset="0"/>
                <a:sym typeface="Symbol" pitchFamily="18" charset="2"/>
              </a:rPr>
              <a:t>r</a:t>
            </a:r>
            <a:r>
              <a:rPr lang="en-US" sz="2000" dirty="0" smtClean="0">
                <a:cs typeface="Times New Roman" pitchFamily="18" charset="0"/>
                <a:sym typeface="Symbol" pitchFamily="18" charset="2"/>
              </a:rPr>
              <a:t> and </a:t>
            </a:r>
            <a:r>
              <a:rPr lang="en-US" sz="2000" i="1" dirty="0" err="1" smtClean="0">
                <a:cs typeface="Times New Roman" pitchFamily="18" charset="0"/>
                <a:sym typeface="Symbol" pitchFamily="18" charset="2"/>
              </a:rPr>
              <a:t>v</a:t>
            </a:r>
            <a:r>
              <a:rPr lang="en-US" sz="2000" i="1" baseline="-25000" dirty="0" err="1" smtClean="0">
                <a:cs typeface="Times New Roman" pitchFamily="18" charset="0"/>
                <a:sym typeface="Symbol" pitchFamily="18" charset="2"/>
              </a:rPr>
              <a:t>j</a:t>
            </a:r>
            <a:r>
              <a:rPr lang="en-US" sz="2000" i="1" baseline="30000" dirty="0" err="1" smtClean="0">
                <a:cs typeface="Times New Roman" pitchFamily="18" charset="0"/>
                <a:sym typeface="Symbol" pitchFamily="18" charset="2"/>
              </a:rPr>
              <a:t>s</a:t>
            </a:r>
            <a:r>
              <a:rPr lang="en-US" sz="2000" dirty="0" smtClean="0">
                <a:cs typeface="Times New Roman" pitchFamily="18" charset="0"/>
                <a:sym typeface="Symbol" pitchFamily="18" charset="2"/>
              </a:rPr>
              <a:t> when:</a:t>
            </a:r>
          </a:p>
          <a:p>
            <a:pPr lvl="3" eaLnBrk="1" hangingPunct="1"/>
            <a:r>
              <a:rPr lang="en-US" sz="1800" i="1" dirty="0" err="1" smtClean="0">
                <a:cs typeface="Times New Roman" pitchFamily="18" charset="0"/>
                <a:sym typeface="Symbol" pitchFamily="18" charset="2"/>
              </a:rPr>
              <a:t>r</a:t>
            </a:r>
            <a:r>
              <a:rPr lang="en-US" sz="1800" dirty="0" err="1" smtClean="0">
                <a:cs typeface="Times New Roman" pitchFamily="18" charset="0"/>
                <a:sym typeface="Symbol" pitchFamily="18" charset="2"/>
              </a:rPr>
              <a:t></a:t>
            </a:r>
            <a:r>
              <a:rPr lang="en-US" sz="1800" i="1" dirty="0" err="1" smtClean="0">
                <a:cs typeface="Times New Roman" pitchFamily="18" charset="0"/>
                <a:sym typeface="Symbol" pitchFamily="18" charset="2"/>
              </a:rPr>
              <a:t>s</a:t>
            </a:r>
            <a:r>
              <a:rPr lang="en-US" sz="1800" dirty="0" smtClean="0">
                <a:cs typeface="Times New Roman" pitchFamily="18" charset="0"/>
                <a:sym typeface="Symbol" pitchFamily="18" charset="2"/>
              </a:rPr>
              <a:t>, that is </a:t>
            </a:r>
            <a:r>
              <a:rPr lang="en-US" sz="1800" i="1" dirty="0" err="1" smtClean="0">
                <a:cs typeface="Times New Roman" pitchFamily="18" charset="0"/>
                <a:sym typeface="Symbol" pitchFamily="18" charset="2"/>
              </a:rPr>
              <a:t>v</a:t>
            </a:r>
            <a:r>
              <a:rPr lang="en-US" sz="1800" i="1" baseline="-25000" dirty="0" err="1" smtClean="0">
                <a:cs typeface="Times New Roman" pitchFamily="18" charset="0"/>
                <a:sym typeface="Symbol" pitchFamily="18" charset="2"/>
              </a:rPr>
              <a:t>i</a:t>
            </a:r>
            <a:r>
              <a:rPr lang="en-US" sz="1800" i="1" baseline="30000" dirty="0" err="1" smtClean="0">
                <a:cs typeface="Times New Roman" pitchFamily="18" charset="0"/>
                <a:sym typeface="Symbol" pitchFamily="18" charset="2"/>
              </a:rPr>
              <a:t>r</a:t>
            </a:r>
            <a:r>
              <a:rPr lang="en-US" sz="1800" dirty="0" smtClean="0">
                <a:cs typeface="Times New Roman" pitchFamily="18" charset="0"/>
                <a:sym typeface="Symbol" pitchFamily="18" charset="2"/>
              </a:rPr>
              <a:t> and </a:t>
            </a:r>
            <a:r>
              <a:rPr lang="en-US" sz="1800" i="1" dirty="0" err="1" smtClean="0">
                <a:cs typeface="Times New Roman" pitchFamily="18" charset="0"/>
                <a:sym typeface="Symbol" pitchFamily="18" charset="2"/>
              </a:rPr>
              <a:t>v</a:t>
            </a:r>
            <a:r>
              <a:rPr lang="en-US" sz="1800" i="1" baseline="-25000" dirty="0" err="1" smtClean="0">
                <a:cs typeface="Times New Roman" pitchFamily="18" charset="0"/>
                <a:sym typeface="Symbol" pitchFamily="18" charset="2"/>
              </a:rPr>
              <a:t>j</a:t>
            </a:r>
            <a:r>
              <a:rPr lang="en-US" sz="1800" i="1" baseline="30000" dirty="0" err="1" smtClean="0">
                <a:cs typeface="Times New Roman" pitchFamily="18" charset="0"/>
                <a:sym typeface="Symbol" pitchFamily="18" charset="2"/>
              </a:rPr>
              <a:t>s</a:t>
            </a:r>
            <a:r>
              <a:rPr lang="en-US" sz="1800" dirty="0" smtClean="0">
                <a:cs typeface="Times New Roman" pitchFamily="18" charset="0"/>
                <a:sym typeface="Symbol" pitchFamily="18" charset="2"/>
              </a:rPr>
              <a:t> are in different triples, and</a:t>
            </a:r>
          </a:p>
          <a:p>
            <a:pPr lvl="3" eaLnBrk="1" hangingPunct="1"/>
            <a:r>
              <a:rPr lang="en-US" sz="1800" dirty="0" smtClean="0">
                <a:cs typeface="Times New Roman" pitchFamily="18" charset="0"/>
                <a:sym typeface="Symbol" pitchFamily="18" charset="2"/>
              </a:rPr>
              <a:t>Their corresponding literals are consistent, </a:t>
            </a:r>
            <a:r>
              <a:rPr lang="en-US" sz="1800" dirty="0" err="1" smtClean="0">
                <a:cs typeface="Times New Roman" pitchFamily="18" charset="0"/>
                <a:sym typeface="Symbol" pitchFamily="18" charset="2"/>
              </a:rPr>
              <a:t>i.e</a:t>
            </a:r>
            <a:r>
              <a:rPr lang="en-US" sz="1800" dirty="0" smtClean="0">
                <a:cs typeface="Times New Roman" pitchFamily="18" charset="0"/>
                <a:sym typeface="Symbol" pitchFamily="18" charset="2"/>
              </a:rPr>
              <a:t>, </a:t>
            </a:r>
            <a:r>
              <a:rPr lang="en-US" sz="1800" i="1" dirty="0" err="1" smtClean="0">
                <a:cs typeface="Times New Roman" pitchFamily="18" charset="0"/>
                <a:sym typeface="Symbol" pitchFamily="18" charset="2"/>
              </a:rPr>
              <a:t>l</a:t>
            </a:r>
            <a:r>
              <a:rPr lang="en-US" sz="1800" i="1" baseline="-25000" dirty="0" err="1" smtClean="0">
                <a:cs typeface="Times New Roman" pitchFamily="18" charset="0"/>
                <a:sym typeface="Symbol" pitchFamily="18" charset="2"/>
              </a:rPr>
              <a:t>i</a:t>
            </a:r>
            <a:r>
              <a:rPr lang="en-US" sz="1800" i="1" baseline="30000" dirty="0" err="1" smtClean="0">
                <a:cs typeface="Times New Roman" pitchFamily="18" charset="0"/>
                <a:sym typeface="Symbol" pitchFamily="18" charset="2"/>
              </a:rPr>
              <a:t>r</a:t>
            </a:r>
            <a:r>
              <a:rPr lang="en-US" sz="1800" dirty="0" smtClean="0">
                <a:cs typeface="Times New Roman" pitchFamily="18" charset="0"/>
                <a:sym typeface="Symbol" pitchFamily="18" charset="2"/>
              </a:rPr>
              <a:t> is not negation of  </a:t>
            </a:r>
            <a:r>
              <a:rPr lang="en-US" sz="1800" i="1" dirty="0" err="1" smtClean="0">
                <a:cs typeface="Times New Roman" pitchFamily="18" charset="0"/>
                <a:sym typeface="Symbol" pitchFamily="18" charset="2"/>
              </a:rPr>
              <a:t>l</a:t>
            </a:r>
            <a:r>
              <a:rPr lang="en-US" sz="1800" i="1" baseline="-25000" dirty="0" err="1" smtClean="0">
                <a:cs typeface="Times New Roman" pitchFamily="18" charset="0"/>
                <a:sym typeface="Symbol" pitchFamily="18" charset="2"/>
              </a:rPr>
              <a:t>j</a:t>
            </a:r>
            <a:r>
              <a:rPr lang="en-US" sz="1800" i="1" baseline="30000" dirty="0" err="1" smtClean="0">
                <a:cs typeface="Times New Roman" pitchFamily="18" charset="0"/>
                <a:sym typeface="Symbol" pitchFamily="18" charset="2"/>
              </a:rPr>
              <a:t>s</a:t>
            </a:r>
            <a:r>
              <a:rPr lang="en-US" sz="1800" dirty="0" smtClean="0">
                <a:cs typeface="Times New Roman" pitchFamily="18" charset="0"/>
                <a:sym typeface="Symbol" pitchFamily="18" charset="2"/>
              </a:rPr>
              <a:t> .</a:t>
            </a:r>
          </a:p>
          <a:p>
            <a:pPr lvl="1" eaLnBrk="1" hangingPunct="1"/>
            <a:r>
              <a:rPr lang="en-US" sz="2400" dirty="0" smtClean="0">
                <a:cs typeface="Times New Roman" pitchFamily="18" charset="0"/>
                <a:sym typeface="Symbol" pitchFamily="18" charset="2"/>
              </a:rPr>
              <a:t>Then  is satisfiable if and only if G has a clique of size </a:t>
            </a:r>
            <a:r>
              <a:rPr lang="en-US" sz="2400" i="1" dirty="0" smtClean="0">
                <a:cs typeface="Times New Roman" pitchFamily="18" charset="0"/>
                <a:sym typeface="Symbol" pitchFamily="18" charset="2"/>
              </a:rPr>
              <a:t>k</a:t>
            </a:r>
            <a:r>
              <a:rPr lang="en-US" sz="2400" dirty="0" smtClean="0">
                <a:cs typeface="Times New Roman" pitchFamily="18" charset="0"/>
                <a:sym typeface="Symbol" pitchFamily="18" charset="2"/>
              </a:rPr>
              <a:t>.</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3"/>
          <p:cNvSpPr>
            <a:spLocks noGrp="1"/>
          </p:cNvSpPr>
          <p:nvPr>
            <p:ph type="sldNum" sz="quarter" idx="12"/>
          </p:nvPr>
        </p:nvSpPr>
        <p:spPr>
          <a:noFill/>
        </p:spPr>
        <p:txBody>
          <a:bodyPr/>
          <a:lstStyle/>
          <a:p>
            <a:fld id="{94B71E0A-0CB0-495A-BB0B-3DED0821446A}" type="slidenum">
              <a:rPr lang="en-US"/>
              <a:pPr/>
              <a:t>43</a:t>
            </a:fld>
            <a:endParaRPr lang="en-US"/>
          </a:p>
        </p:txBody>
      </p:sp>
      <p:sp>
        <p:nvSpPr>
          <p:cNvPr id="52227" name="Text Box 2"/>
          <p:cNvSpPr txBox="1">
            <a:spLocks noChangeArrowheads="1"/>
          </p:cNvSpPr>
          <p:nvPr/>
        </p:nvSpPr>
        <p:spPr bwMode="auto">
          <a:xfrm>
            <a:off x="152400" y="152400"/>
            <a:ext cx="9144000" cy="457200"/>
          </a:xfrm>
          <a:prstGeom prst="rect">
            <a:avLst/>
          </a:prstGeom>
          <a:noFill/>
          <a:ln w="9525">
            <a:noFill/>
            <a:miter lim="800000"/>
            <a:headEnd/>
            <a:tailEnd/>
          </a:ln>
        </p:spPr>
        <p:txBody>
          <a:bodyPr>
            <a:spAutoFit/>
          </a:bodyPr>
          <a:lstStyle/>
          <a:p>
            <a:pPr>
              <a:spcBef>
                <a:spcPct val="50000"/>
              </a:spcBef>
            </a:pPr>
            <a:r>
              <a:rPr lang="en-US"/>
              <a:t> </a:t>
            </a:r>
            <a:r>
              <a:rPr lang="en-US">
                <a:sym typeface="Symbol" pitchFamily="18" charset="2"/>
              </a:rPr>
              <a:t>=(</a:t>
            </a:r>
            <a:r>
              <a:rPr lang="en-US" i="1">
                <a:sym typeface="Symbol" pitchFamily="18" charset="2"/>
              </a:rPr>
              <a:t>x</a:t>
            </a:r>
            <a:r>
              <a:rPr lang="en-US" baseline="-25000">
                <a:sym typeface="Symbol" pitchFamily="18" charset="2"/>
              </a:rPr>
              <a:t>1</a:t>
            </a:r>
            <a:r>
              <a:rPr lang="en-US">
                <a:sym typeface="Symbol" pitchFamily="18" charset="2"/>
              </a:rPr>
              <a:t></a:t>
            </a:r>
            <a:r>
              <a:rPr lang="en-US" i="1">
                <a:sym typeface="Symbol" pitchFamily="18" charset="2"/>
              </a:rPr>
              <a:t>x</a:t>
            </a:r>
            <a:r>
              <a:rPr lang="en-US" baseline="-25000">
                <a:sym typeface="Symbol" pitchFamily="18" charset="2"/>
              </a:rPr>
              <a:t>2</a:t>
            </a:r>
            <a:r>
              <a:rPr lang="en-US">
                <a:sym typeface="Symbol" pitchFamily="18" charset="2"/>
              </a:rPr>
              <a:t></a:t>
            </a:r>
            <a:r>
              <a:rPr lang="en-US" i="1">
                <a:sym typeface="Symbol" pitchFamily="18" charset="2"/>
              </a:rPr>
              <a:t>x</a:t>
            </a:r>
            <a:r>
              <a:rPr lang="en-US" baseline="-25000">
                <a:sym typeface="Symbol" pitchFamily="18" charset="2"/>
              </a:rPr>
              <a:t>3</a:t>
            </a:r>
            <a:r>
              <a:rPr lang="en-US">
                <a:sym typeface="Symbol" pitchFamily="18" charset="2"/>
              </a:rPr>
              <a:t>)(</a:t>
            </a:r>
            <a:r>
              <a:rPr lang="en-US" i="1">
                <a:sym typeface="Symbol" pitchFamily="18" charset="2"/>
              </a:rPr>
              <a:t>x</a:t>
            </a:r>
            <a:r>
              <a:rPr lang="en-US" baseline="-25000">
                <a:sym typeface="Symbol" pitchFamily="18" charset="2"/>
              </a:rPr>
              <a:t>1</a:t>
            </a:r>
            <a:r>
              <a:rPr lang="en-US">
                <a:sym typeface="Symbol" pitchFamily="18" charset="2"/>
              </a:rPr>
              <a:t></a:t>
            </a:r>
            <a:r>
              <a:rPr lang="en-US" i="1">
                <a:sym typeface="Symbol" pitchFamily="18" charset="2"/>
              </a:rPr>
              <a:t>x</a:t>
            </a:r>
            <a:r>
              <a:rPr lang="en-US" baseline="-25000">
                <a:sym typeface="Symbol" pitchFamily="18" charset="2"/>
              </a:rPr>
              <a:t>2</a:t>
            </a:r>
            <a:r>
              <a:rPr lang="en-US">
                <a:sym typeface="Symbol" pitchFamily="18" charset="2"/>
              </a:rPr>
              <a:t></a:t>
            </a:r>
            <a:r>
              <a:rPr lang="en-US" i="1">
                <a:sym typeface="Symbol" pitchFamily="18" charset="2"/>
              </a:rPr>
              <a:t>x</a:t>
            </a:r>
            <a:r>
              <a:rPr lang="en-US" baseline="-25000">
                <a:sym typeface="Symbol" pitchFamily="18" charset="2"/>
              </a:rPr>
              <a:t>3</a:t>
            </a:r>
            <a:r>
              <a:rPr lang="en-US">
                <a:sym typeface="Symbol" pitchFamily="18" charset="2"/>
              </a:rPr>
              <a:t>)(</a:t>
            </a:r>
            <a:r>
              <a:rPr lang="en-US" i="1">
                <a:sym typeface="Symbol" pitchFamily="18" charset="2"/>
              </a:rPr>
              <a:t>x</a:t>
            </a:r>
            <a:r>
              <a:rPr lang="en-US" baseline="-25000">
                <a:sym typeface="Symbol" pitchFamily="18" charset="2"/>
              </a:rPr>
              <a:t>1</a:t>
            </a:r>
            <a:r>
              <a:rPr lang="en-US">
                <a:sym typeface="Symbol" pitchFamily="18" charset="2"/>
              </a:rPr>
              <a:t></a:t>
            </a:r>
            <a:r>
              <a:rPr lang="en-US" i="1">
                <a:sym typeface="Symbol" pitchFamily="18" charset="2"/>
              </a:rPr>
              <a:t>x</a:t>
            </a:r>
            <a:r>
              <a:rPr lang="en-US" baseline="-25000">
                <a:sym typeface="Symbol" pitchFamily="18" charset="2"/>
              </a:rPr>
              <a:t>2</a:t>
            </a:r>
            <a:r>
              <a:rPr lang="en-US">
                <a:sym typeface="Symbol" pitchFamily="18" charset="2"/>
              </a:rPr>
              <a:t></a:t>
            </a:r>
            <a:r>
              <a:rPr lang="en-US" i="1">
                <a:sym typeface="Symbol" pitchFamily="18" charset="2"/>
              </a:rPr>
              <a:t>x</a:t>
            </a:r>
            <a:r>
              <a:rPr lang="en-US" baseline="-25000">
                <a:sym typeface="Symbol" pitchFamily="18" charset="2"/>
              </a:rPr>
              <a:t>3</a:t>
            </a:r>
            <a:r>
              <a:rPr lang="en-US">
                <a:sym typeface="Symbol" pitchFamily="18" charset="2"/>
              </a:rPr>
              <a:t>) </a:t>
            </a:r>
            <a:r>
              <a:rPr lang="en-US"/>
              <a:t>and its reduced graph G</a:t>
            </a:r>
          </a:p>
        </p:txBody>
      </p:sp>
      <p:pic>
        <p:nvPicPr>
          <p:cNvPr id="52228" name="Picture 3" descr="fig34-14"/>
          <p:cNvPicPr>
            <a:picLocks noChangeAspect="1" noChangeArrowheads="1"/>
          </p:cNvPicPr>
          <p:nvPr/>
        </p:nvPicPr>
        <p:blipFill>
          <a:blip r:embed="rId2"/>
          <a:srcRect/>
          <a:stretch>
            <a:fillRect/>
          </a:stretch>
        </p:blipFill>
        <p:spPr bwMode="auto">
          <a:xfrm>
            <a:off x="457200" y="1066800"/>
            <a:ext cx="8305800" cy="5233988"/>
          </a:xfrm>
          <a:prstGeom prst="rect">
            <a:avLst/>
          </a:prstGeom>
          <a:noFill/>
          <a:ln w="9525">
            <a:noFill/>
            <a:miter lim="800000"/>
            <a:headEnd/>
            <a:tailEnd/>
          </a:ln>
        </p:spPr>
      </p:pic>
      <p:sp>
        <p:nvSpPr>
          <p:cNvPr id="52229" name="Text Box 5"/>
          <p:cNvSpPr txBox="1">
            <a:spLocks noChangeArrowheads="1"/>
          </p:cNvSpPr>
          <p:nvPr/>
        </p:nvSpPr>
        <p:spPr bwMode="auto">
          <a:xfrm>
            <a:off x="3717925" y="795338"/>
            <a:ext cx="1773238" cy="366712"/>
          </a:xfrm>
          <a:prstGeom prst="rect">
            <a:avLst/>
          </a:prstGeom>
          <a:noFill/>
          <a:ln w="9525">
            <a:noFill/>
            <a:miter lim="800000"/>
            <a:headEnd/>
            <a:tailEnd/>
          </a:ln>
        </p:spPr>
        <p:txBody>
          <a:bodyPr wrap="none">
            <a:spAutoFit/>
          </a:bodyPr>
          <a:lstStyle/>
          <a:p>
            <a:r>
              <a:rPr lang="en-US" sz="1800"/>
              <a:t>C</a:t>
            </a:r>
            <a:r>
              <a:rPr lang="en-US" sz="1800" baseline="-25000"/>
              <a:t>1</a:t>
            </a:r>
            <a:r>
              <a:rPr lang="en-US" sz="1800"/>
              <a:t>=x</a:t>
            </a:r>
            <a:r>
              <a:rPr lang="en-US" sz="1800" baseline="-25000"/>
              <a:t>1</a:t>
            </a:r>
            <a:r>
              <a:rPr lang="en-US" sz="1800">
                <a:sym typeface="Symbol" pitchFamily="18" charset="2"/>
              </a:rPr>
              <a:t>x</a:t>
            </a:r>
            <a:r>
              <a:rPr lang="en-US" sz="1800" baseline="-25000">
                <a:sym typeface="Symbol" pitchFamily="18" charset="2"/>
              </a:rPr>
              <a:t>2</a:t>
            </a:r>
            <a:r>
              <a:rPr lang="en-US" sz="1800">
                <a:sym typeface="Symbol" pitchFamily="18" charset="2"/>
              </a:rPr>
              <a:t> x</a:t>
            </a:r>
            <a:r>
              <a:rPr lang="en-US" sz="1800" baseline="-25000">
                <a:sym typeface="Symbol" pitchFamily="18" charset="2"/>
              </a:rPr>
              <a:t>3</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5"/>
          <p:cNvSpPr>
            <a:spLocks noGrp="1"/>
          </p:cNvSpPr>
          <p:nvPr>
            <p:ph type="sldNum" sz="quarter" idx="12"/>
          </p:nvPr>
        </p:nvSpPr>
        <p:spPr>
          <a:noFill/>
        </p:spPr>
        <p:txBody>
          <a:bodyPr/>
          <a:lstStyle/>
          <a:p>
            <a:fld id="{FFEA541B-464E-459D-83EC-B949D2894608}" type="slidenum">
              <a:rPr lang="en-US"/>
              <a:pPr/>
              <a:t>44</a:t>
            </a:fld>
            <a:endParaRPr lang="en-US"/>
          </a:p>
        </p:txBody>
      </p:sp>
      <p:sp>
        <p:nvSpPr>
          <p:cNvPr id="53251" name="Rectangle 2"/>
          <p:cNvSpPr>
            <a:spLocks noGrp="1" noChangeArrowheads="1"/>
          </p:cNvSpPr>
          <p:nvPr>
            <p:ph type="title"/>
          </p:nvPr>
        </p:nvSpPr>
        <p:spPr>
          <a:xfrm>
            <a:off x="762000" y="0"/>
            <a:ext cx="7772400" cy="1143000"/>
          </a:xfrm>
        </p:spPr>
        <p:txBody>
          <a:bodyPr/>
          <a:lstStyle/>
          <a:p>
            <a:pPr eaLnBrk="1" hangingPunct="1"/>
            <a:r>
              <a:rPr lang="en-US" sz="3600" b="1" dirty="0" smtClean="0"/>
              <a:t>CLIQUE is NP-complete</a:t>
            </a:r>
          </a:p>
        </p:txBody>
      </p:sp>
      <p:sp>
        <p:nvSpPr>
          <p:cNvPr id="53252" name="Rectangle 3"/>
          <p:cNvSpPr>
            <a:spLocks noGrp="1" noChangeArrowheads="1"/>
          </p:cNvSpPr>
          <p:nvPr>
            <p:ph type="body" idx="1"/>
          </p:nvPr>
        </p:nvSpPr>
        <p:spPr>
          <a:xfrm>
            <a:off x="381000" y="762000"/>
            <a:ext cx="8534400" cy="5486400"/>
          </a:xfrm>
        </p:spPr>
        <p:txBody>
          <a:bodyPr/>
          <a:lstStyle/>
          <a:p>
            <a:pPr eaLnBrk="1" hangingPunct="1">
              <a:lnSpc>
                <a:spcPct val="80000"/>
              </a:lnSpc>
            </a:pPr>
            <a:r>
              <a:rPr lang="en-US" sz="2800" dirty="0" smtClean="0"/>
              <a:t>Prove the above reduction is correct:</a:t>
            </a:r>
          </a:p>
          <a:p>
            <a:pPr lvl="1" eaLnBrk="1" hangingPunct="1">
              <a:lnSpc>
                <a:spcPct val="80000"/>
              </a:lnSpc>
            </a:pPr>
            <a:r>
              <a:rPr lang="en-US" sz="2400" dirty="0" smtClean="0"/>
              <a:t>If </a:t>
            </a:r>
            <a:r>
              <a:rPr lang="en-US" sz="2400" dirty="0" smtClean="0">
                <a:sym typeface="Symbol" pitchFamily="18" charset="2"/>
              </a:rPr>
              <a:t> </a:t>
            </a:r>
            <a:r>
              <a:rPr lang="en-US" sz="2400" dirty="0" smtClean="0"/>
              <a:t>is satisfiable, then there exists a satisfying assignment, which makes at least one literal in each clause to evaluate to 1.  Pick one this kind of literal in each clause.  Then consider the </a:t>
            </a:r>
            <a:r>
              <a:rPr lang="en-US" sz="2400" dirty="0" err="1" smtClean="0"/>
              <a:t>subgraph</a:t>
            </a:r>
            <a:r>
              <a:rPr lang="en-US" sz="2400" dirty="0" smtClean="0"/>
              <a:t> V</a:t>
            </a:r>
            <a:r>
              <a:rPr lang="en-US" sz="2400" dirty="0" smtClean="0">
                <a:cs typeface="Times New Roman" pitchFamily="18" charset="0"/>
              </a:rPr>
              <a:t>'</a:t>
            </a:r>
            <a:r>
              <a:rPr lang="en-US" sz="2400" dirty="0" smtClean="0"/>
              <a:t> consisting of the corresponding vertex of each such literal. For each pair </a:t>
            </a:r>
            <a:r>
              <a:rPr lang="en-US" sz="2400" i="1" dirty="0" err="1" smtClean="0">
                <a:cs typeface="Times New Roman" pitchFamily="18" charset="0"/>
                <a:sym typeface="Symbol" pitchFamily="18" charset="2"/>
              </a:rPr>
              <a:t>v</a:t>
            </a:r>
            <a:r>
              <a:rPr lang="en-US" sz="2400" i="1" baseline="-25000" dirty="0" err="1" smtClean="0">
                <a:cs typeface="Times New Roman" pitchFamily="18" charset="0"/>
                <a:sym typeface="Symbol" pitchFamily="18" charset="2"/>
              </a:rPr>
              <a:t>i</a:t>
            </a:r>
            <a:r>
              <a:rPr lang="en-US" sz="2400" i="1" baseline="30000" dirty="0" err="1" smtClean="0">
                <a:cs typeface="Times New Roman" pitchFamily="18" charset="0"/>
                <a:sym typeface="Symbol" pitchFamily="18" charset="2"/>
              </a:rPr>
              <a:t>r</a:t>
            </a:r>
            <a:r>
              <a:rPr lang="en-US" sz="2400" dirty="0" err="1" smtClean="0">
                <a:cs typeface="Times New Roman" pitchFamily="18" charset="0"/>
                <a:sym typeface="Symbol" pitchFamily="18" charset="2"/>
              </a:rPr>
              <a:t>,</a:t>
            </a:r>
            <a:r>
              <a:rPr lang="en-US" sz="2400" i="1" dirty="0" err="1" smtClean="0">
                <a:cs typeface="Times New Roman" pitchFamily="18" charset="0"/>
                <a:sym typeface="Symbol" pitchFamily="18" charset="2"/>
              </a:rPr>
              <a:t>v</a:t>
            </a:r>
            <a:r>
              <a:rPr lang="en-US" sz="2400" i="1" baseline="-25000" dirty="0" err="1" smtClean="0">
                <a:cs typeface="Times New Roman" pitchFamily="18" charset="0"/>
                <a:sym typeface="Symbol" pitchFamily="18" charset="2"/>
              </a:rPr>
              <a:t>j</a:t>
            </a:r>
            <a:r>
              <a:rPr lang="en-US" sz="2400" i="1" baseline="30000" dirty="0" err="1" smtClean="0">
                <a:cs typeface="Times New Roman" pitchFamily="18" charset="0"/>
                <a:sym typeface="Symbol" pitchFamily="18" charset="2"/>
              </a:rPr>
              <a:t>s</a:t>
            </a:r>
            <a:r>
              <a:rPr lang="en-US" sz="2400" i="1" baseline="30000" dirty="0" smtClean="0">
                <a:cs typeface="Times New Roman" pitchFamily="18" charset="0"/>
                <a:sym typeface="Symbol" pitchFamily="18" charset="2"/>
              </a:rPr>
              <a:t> </a:t>
            </a:r>
            <a:r>
              <a:rPr lang="en-US" sz="2400" dirty="0" smtClean="0">
                <a:cs typeface="Times New Roman" pitchFamily="18" charset="0"/>
                <a:sym typeface="Symbol" pitchFamily="18" charset="2"/>
              </a:rPr>
              <a:t></a:t>
            </a:r>
            <a:r>
              <a:rPr lang="en-US" sz="2400" dirty="0" smtClean="0"/>
              <a:t>V</a:t>
            </a:r>
            <a:r>
              <a:rPr lang="en-US" sz="2400" dirty="0" smtClean="0">
                <a:cs typeface="Times New Roman" pitchFamily="18" charset="0"/>
              </a:rPr>
              <a:t>'</a:t>
            </a:r>
            <a:r>
              <a:rPr lang="en-US" sz="2400" dirty="0" smtClean="0">
                <a:cs typeface="Times New Roman" pitchFamily="18" charset="0"/>
                <a:sym typeface="Symbol" pitchFamily="18" charset="2"/>
              </a:rPr>
              <a:t>, where </a:t>
            </a:r>
            <a:r>
              <a:rPr lang="en-US" sz="2400" i="1" dirty="0" err="1" smtClean="0">
                <a:cs typeface="Times New Roman" pitchFamily="18" charset="0"/>
                <a:sym typeface="Symbol" pitchFamily="18" charset="2"/>
              </a:rPr>
              <a:t>r</a:t>
            </a:r>
            <a:r>
              <a:rPr lang="en-US" sz="2400" dirty="0" err="1" smtClean="0">
                <a:cs typeface="Times New Roman" pitchFamily="18" charset="0"/>
                <a:sym typeface="Symbol" pitchFamily="18" charset="2"/>
              </a:rPr>
              <a:t></a:t>
            </a:r>
            <a:r>
              <a:rPr lang="en-US" sz="2400" i="1" dirty="0" err="1" smtClean="0">
                <a:cs typeface="Times New Roman" pitchFamily="18" charset="0"/>
                <a:sym typeface="Symbol" pitchFamily="18" charset="2"/>
              </a:rPr>
              <a:t>s</a:t>
            </a:r>
            <a:r>
              <a:rPr lang="en-US" sz="2400" i="1" dirty="0" smtClean="0">
                <a:cs typeface="Times New Roman" pitchFamily="18" charset="0"/>
                <a:sym typeface="Symbol" pitchFamily="18" charset="2"/>
              </a:rPr>
              <a:t>.</a:t>
            </a:r>
            <a:r>
              <a:rPr lang="en-US" sz="2400" dirty="0" smtClean="0">
                <a:cs typeface="Times New Roman" pitchFamily="18" charset="0"/>
                <a:sym typeface="Symbol" pitchFamily="18" charset="2"/>
              </a:rPr>
              <a:t> Since </a:t>
            </a:r>
            <a:r>
              <a:rPr lang="en-US" sz="2400" i="1" dirty="0" err="1" smtClean="0">
                <a:cs typeface="Times New Roman" pitchFamily="18" charset="0"/>
                <a:sym typeface="Symbol" pitchFamily="18" charset="2"/>
              </a:rPr>
              <a:t>l</a:t>
            </a:r>
            <a:r>
              <a:rPr lang="en-US" sz="2400" i="1" baseline="-25000" dirty="0" err="1" smtClean="0">
                <a:cs typeface="Times New Roman" pitchFamily="18" charset="0"/>
                <a:sym typeface="Symbol" pitchFamily="18" charset="2"/>
              </a:rPr>
              <a:t>i</a:t>
            </a:r>
            <a:r>
              <a:rPr lang="en-US" sz="2400" i="1" baseline="30000" dirty="0" err="1" smtClean="0">
                <a:cs typeface="Times New Roman" pitchFamily="18" charset="0"/>
                <a:sym typeface="Symbol" pitchFamily="18" charset="2"/>
              </a:rPr>
              <a:t>r</a:t>
            </a:r>
            <a:r>
              <a:rPr lang="en-US" sz="2400" dirty="0" err="1" smtClean="0">
                <a:cs typeface="Times New Roman" pitchFamily="18" charset="0"/>
                <a:sym typeface="Symbol" pitchFamily="18" charset="2"/>
              </a:rPr>
              <a:t>,</a:t>
            </a:r>
            <a:r>
              <a:rPr lang="en-US" sz="2400" i="1" dirty="0" err="1" smtClean="0">
                <a:cs typeface="Times New Roman" pitchFamily="18" charset="0"/>
                <a:sym typeface="Symbol" pitchFamily="18" charset="2"/>
              </a:rPr>
              <a:t>l</a:t>
            </a:r>
            <a:r>
              <a:rPr lang="en-US" sz="2400" i="1" baseline="-25000" dirty="0" err="1" smtClean="0">
                <a:cs typeface="Times New Roman" pitchFamily="18" charset="0"/>
                <a:sym typeface="Symbol" pitchFamily="18" charset="2"/>
              </a:rPr>
              <a:t>j</a:t>
            </a:r>
            <a:r>
              <a:rPr lang="en-US" sz="2400" i="1" baseline="30000" dirty="0" err="1" smtClean="0">
                <a:cs typeface="Times New Roman" pitchFamily="18" charset="0"/>
                <a:sym typeface="Symbol" pitchFamily="18" charset="2"/>
              </a:rPr>
              <a:t>s</a:t>
            </a:r>
            <a:r>
              <a:rPr lang="en-US" sz="2400" i="1" baseline="30000" dirty="0" smtClean="0">
                <a:cs typeface="Times New Roman" pitchFamily="18" charset="0"/>
                <a:sym typeface="Symbol" pitchFamily="18" charset="2"/>
              </a:rPr>
              <a:t> </a:t>
            </a:r>
            <a:r>
              <a:rPr lang="en-US" sz="2400" dirty="0" smtClean="0">
                <a:cs typeface="Times New Roman" pitchFamily="18" charset="0"/>
                <a:sym typeface="Symbol" pitchFamily="18" charset="2"/>
              </a:rPr>
              <a:t>are both evaluated to 1, so </a:t>
            </a:r>
            <a:r>
              <a:rPr lang="en-US" sz="2400" i="1" dirty="0" err="1" smtClean="0">
                <a:cs typeface="Times New Roman" pitchFamily="18" charset="0"/>
                <a:sym typeface="Symbol" pitchFamily="18" charset="2"/>
              </a:rPr>
              <a:t>l</a:t>
            </a:r>
            <a:r>
              <a:rPr lang="en-US" sz="2400" i="1" baseline="-25000" dirty="0" err="1" smtClean="0">
                <a:cs typeface="Times New Roman" pitchFamily="18" charset="0"/>
                <a:sym typeface="Symbol" pitchFamily="18" charset="2"/>
              </a:rPr>
              <a:t>i</a:t>
            </a:r>
            <a:r>
              <a:rPr lang="en-US" sz="2400" i="1" baseline="30000" dirty="0" err="1" smtClean="0">
                <a:cs typeface="Times New Roman" pitchFamily="18" charset="0"/>
                <a:sym typeface="Symbol" pitchFamily="18" charset="2"/>
              </a:rPr>
              <a:t>r</a:t>
            </a:r>
            <a:r>
              <a:rPr lang="en-US" sz="2400" i="1" dirty="0" smtClean="0">
                <a:cs typeface="Times New Roman" pitchFamily="18" charset="0"/>
                <a:sym typeface="Symbol" pitchFamily="18" charset="2"/>
              </a:rPr>
              <a:t> </a:t>
            </a:r>
            <a:r>
              <a:rPr lang="en-US" sz="2400" dirty="0" smtClean="0">
                <a:cs typeface="Times New Roman" pitchFamily="18" charset="0"/>
                <a:sym typeface="Symbol" pitchFamily="18" charset="2"/>
              </a:rPr>
              <a:t>is not negation of </a:t>
            </a:r>
            <a:r>
              <a:rPr lang="en-US" sz="2400" i="1" dirty="0" err="1" smtClean="0">
                <a:cs typeface="Times New Roman" pitchFamily="18" charset="0"/>
                <a:sym typeface="Symbol" pitchFamily="18" charset="2"/>
              </a:rPr>
              <a:t>l</a:t>
            </a:r>
            <a:r>
              <a:rPr lang="en-US" sz="2400" i="1" baseline="-25000" dirty="0" err="1" smtClean="0">
                <a:cs typeface="Times New Roman" pitchFamily="18" charset="0"/>
                <a:sym typeface="Symbol" pitchFamily="18" charset="2"/>
              </a:rPr>
              <a:t>j</a:t>
            </a:r>
            <a:r>
              <a:rPr lang="en-US" sz="2400" i="1" baseline="30000" dirty="0" err="1" smtClean="0">
                <a:cs typeface="Times New Roman" pitchFamily="18" charset="0"/>
                <a:sym typeface="Symbol" pitchFamily="18" charset="2"/>
              </a:rPr>
              <a:t>s</a:t>
            </a:r>
            <a:r>
              <a:rPr lang="en-US" sz="2400" dirty="0" smtClean="0">
                <a:cs typeface="Times New Roman" pitchFamily="18" charset="0"/>
                <a:sym typeface="Symbol" pitchFamily="18" charset="2"/>
              </a:rPr>
              <a:t>, thus there is an edge between </a:t>
            </a:r>
            <a:r>
              <a:rPr lang="en-US" sz="2400" i="1" dirty="0" err="1" smtClean="0">
                <a:cs typeface="Times New Roman" pitchFamily="18" charset="0"/>
                <a:sym typeface="Symbol" pitchFamily="18" charset="2"/>
              </a:rPr>
              <a:t>v</a:t>
            </a:r>
            <a:r>
              <a:rPr lang="en-US" sz="2400" i="1" baseline="-25000" dirty="0" err="1" smtClean="0">
                <a:cs typeface="Times New Roman" pitchFamily="18" charset="0"/>
                <a:sym typeface="Symbol" pitchFamily="18" charset="2"/>
              </a:rPr>
              <a:t>i</a:t>
            </a:r>
            <a:r>
              <a:rPr lang="en-US" sz="2400" i="1" baseline="30000" dirty="0" err="1" smtClean="0">
                <a:cs typeface="Times New Roman" pitchFamily="18" charset="0"/>
                <a:sym typeface="Symbol" pitchFamily="18" charset="2"/>
              </a:rPr>
              <a:t>r</a:t>
            </a:r>
            <a:r>
              <a:rPr lang="en-US" sz="2400" i="1" baseline="30000" dirty="0" smtClean="0">
                <a:cs typeface="Times New Roman" pitchFamily="18" charset="0"/>
                <a:sym typeface="Symbol" pitchFamily="18" charset="2"/>
              </a:rPr>
              <a:t> </a:t>
            </a:r>
            <a:r>
              <a:rPr lang="en-US" sz="2400" dirty="0" smtClean="0">
                <a:cs typeface="Times New Roman" pitchFamily="18" charset="0"/>
                <a:sym typeface="Symbol" pitchFamily="18" charset="2"/>
              </a:rPr>
              <a:t>and </a:t>
            </a:r>
            <a:r>
              <a:rPr lang="en-US" sz="2400" i="1" dirty="0" err="1" smtClean="0">
                <a:cs typeface="Times New Roman" pitchFamily="18" charset="0"/>
                <a:sym typeface="Symbol" pitchFamily="18" charset="2"/>
              </a:rPr>
              <a:t>v</a:t>
            </a:r>
            <a:r>
              <a:rPr lang="en-US" sz="2400" i="1" baseline="-25000" dirty="0" err="1" smtClean="0">
                <a:cs typeface="Times New Roman" pitchFamily="18" charset="0"/>
                <a:sym typeface="Symbol" pitchFamily="18" charset="2"/>
              </a:rPr>
              <a:t>j</a:t>
            </a:r>
            <a:r>
              <a:rPr lang="en-US" sz="2400" i="1" baseline="30000" dirty="0" err="1" smtClean="0">
                <a:cs typeface="Times New Roman" pitchFamily="18" charset="0"/>
                <a:sym typeface="Symbol" pitchFamily="18" charset="2"/>
              </a:rPr>
              <a:t>s</a:t>
            </a:r>
            <a:r>
              <a:rPr lang="en-US" sz="2400" dirty="0" smtClean="0">
                <a:cs typeface="Times New Roman" pitchFamily="18" charset="0"/>
                <a:sym typeface="Symbol" pitchFamily="18" charset="2"/>
              </a:rPr>
              <a:t>. So </a:t>
            </a:r>
            <a:r>
              <a:rPr lang="en-US" sz="2400" dirty="0" smtClean="0"/>
              <a:t>V</a:t>
            </a:r>
            <a:r>
              <a:rPr lang="en-US" sz="2400" dirty="0" smtClean="0">
                <a:cs typeface="Times New Roman" pitchFamily="18" charset="0"/>
              </a:rPr>
              <a:t>' </a:t>
            </a:r>
            <a:r>
              <a:rPr lang="en-US" sz="2400" dirty="0" smtClean="0">
                <a:cs typeface="Times New Roman" pitchFamily="18" charset="0"/>
                <a:sym typeface="Symbol" pitchFamily="18" charset="2"/>
              </a:rPr>
              <a:t>is a clique of size </a:t>
            </a:r>
            <a:r>
              <a:rPr lang="en-US" sz="2400" i="1" dirty="0" smtClean="0">
                <a:cs typeface="Times New Roman" pitchFamily="18" charset="0"/>
                <a:sym typeface="Symbol" pitchFamily="18" charset="2"/>
              </a:rPr>
              <a:t>k</a:t>
            </a:r>
            <a:r>
              <a:rPr lang="en-US" sz="2400" dirty="0" smtClean="0">
                <a:cs typeface="Times New Roman" pitchFamily="18" charset="0"/>
                <a:sym typeface="Symbol" pitchFamily="18" charset="2"/>
              </a:rPr>
              <a:t>. </a:t>
            </a:r>
          </a:p>
          <a:p>
            <a:pPr lvl="1" eaLnBrk="1" hangingPunct="1">
              <a:lnSpc>
                <a:spcPct val="80000"/>
              </a:lnSpc>
            </a:pPr>
            <a:r>
              <a:rPr lang="en-US" sz="2400" dirty="0" smtClean="0"/>
              <a:t>If G has a clique V</a:t>
            </a:r>
            <a:r>
              <a:rPr lang="en-US" sz="2400" dirty="0" smtClean="0">
                <a:cs typeface="Times New Roman" pitchFamily="18" charset="0"/>
              </a:rPr>
              <a:t>'</a:t>
            </a:r>
            <a:r>
              <a:rPr lang="en-US" sz="2400" dirty="0" smtClean="0"/>
              <a:t> of size </a:t>
            </a:r>
            <a:r>
              <a:rPr lang="en-US" sz="2400" i="1" dirty="0" smtClean="0"/>
              <a:t>k</a:t>
            </a:r>
            <a:r>
              <a:rPr lang="en-US" sz="2400" dirty="0" smtClean="0"/>
              <a:t>, then  V</a:t>
            </a:r>
            <a:r>
              <a:rPr lang="en-US" sz="2400" dirty="0" smtClean="0">
                <a:cs typeface="Times New Roman" pitchFamily="18" charset="0"/>
              </a:rPr>
              <a:t>'</a:t>
            </a:r>
            <a:r>
              <a:rPr lang="en-US" sz="2400" dirty="0" smtClean="0"/>
              <a:t> contains exact one vertex from each triple. Assign all the literals corresponding to the vertices in V</a:t>
            </a:r>
            <a:r>
              <a:rPr lang="en-US" sz="2400" dirty="0" smtClean="0">
                <a:cs typeface="Times New Roman" pitchFamily="18" charset="0"/>
              </a:rPr>
              <a:t>'</a:t>
            </a:r>
            <a:r>
              <a:rPr lang="en-US" sz="2400" dirty="0" smtClean="0"/>
              <a:t> to 1, and other literals to 1 or 0, then each clause will be evaluated to 1. So </a:t>
            </a:r>
            <a:r>
              <a:rPr lang="en-US" sz="2400" dirty="0" smtClean="0">
                <a:sym typeface="Symbol" pitchFamily="18" charset="2"/>
              </a:rPr>
              <a:t></a:t>
            </a:r>
            <a:r>
              <a:rPr lang="en-US" sz="2400" dirty="0" smtClean="0"/>
              <a:t> is satisfiable.   </a:t>
            </a:r>
          </a:p>
          <a:p>
            <a:pPr eaLnBrk="1" hangingPunct="1">
              <a:lnSpc>
                <a:spcPct val="80000"/>
              </a:lnSpc>
            </a:pPr>
            <a:r>
              <a:rPr lang="en-US" sz="2800" dirty="0" smtClean="0"/>
              <a:t>It is easy to see the reduction is in poly time.</a:t>
            </a:r>
          </a:p>
          <a:p>
            <a:pPr eaLnBrk="1" hangingPunct="1">
              <a:lnSpc>
                <a:spcPct val="80000"/>
              </a:lnSpc>
            </a:pPr>
            <a:r>
              <a:rPr lang="en-US" sz="2800" dirty="0" smtClean="0"/>
              <a:t>The reduction of an instance of one problem to a specific instance of  the other problem.</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5"/>
          <p:cNvSpPr>
            <a:spLocks noGrp="1"/>
          </p:cNvSpPr>
          <p:nvPr>
            <p:ph type="sldNum" sz="quarter" idx="12"/>
          </p:nvPr>
        </p:nvSpPr>
        <p:spPr>
          <a:noFill/>
        </p:spPr>
        <p:txBody>
          <a:bodyPr/>
          <a:lstStyle/>
          <a:p>
            <a:fld id="{A11A147B-0B2B-458F-8287-DAFD814E6AD1}" type="slidenum">
              <a:rPr lang="en-US"/>
              <a:pPr/>
              <a:t>45</a:t>
            </a:fld>
            <a:endParaRPr lang="en-US"/>
          </a:p>
        </p:txBody>
      </p:sp>
      <p:sp>
        <p:nvSpPr>
          <p:cNvPr id="54275" name="Rectangle 2"/>
          <p:cNvSpPr>
            <a:spLocks noGrp="1" noChangeArrowheads="1"/>
          </p:cNvSpPr>
          <p:nvPr>
            <p:ph type="title"/>
          </p:nvPr>
        </p:nvSpPr>
        <p:spPr>
          <a:xfrm>
            <a:off x="685800" y="304800"/>
            <a:ext cx="7772400" cy="1143000"/>
          </a:xfrm>
        </p:spPr>
        <p:txBody>
          <a:bodyPr/>
          <a:lstStyle/>
          <a:p>
            <a:pPr eaLnBrk="1" hangingPunct="1"/>
            <a:r>
              <a:rPr lang="en-US" sz="4000" b="1" dirty="0" smtClean="0"/>
              <a:t>Traveling-salesman problem is NPC</a:t>
            </a:r>
            <a:r>
              <a:rPr lang="en-US" b="1" dirty="0" smtClean="0"/>
              <a:t> </a:t>
            </a:r>
          </a:p>
        </p:txBody>
      </p:sp>
      <p:sp>
        <p:nvSpPr>
          <p:cNvPr id="54276" name="Rectangle 3"/>
          <p:cNvSpPr>
            <a:spLocks noGrp="1" noChangeArrowheads="1"/>
          </p:cNvSpPr>
          <p:nvPr>
            <p:ph type="body" idx="1"/>
          </p:nvPr>
        </p:nvSpPr>
        <p:spPr>
          <a:xfrm>
            <a:off x="685800" y="1371600"/>
            <a:ext cx="7772400" cy="4114800"/>
          </a:xfrm>
        </p:spPr>
        <p:txBody>
          <a:bodyPr/>
          <a:lstStyle/>
          <a:p>
            <a:pPr eaLnBrk="1" hangingPunct="1"/>
            <a:r>
              <a:rPr lang="en-US" smtClean="0"/>
              <a:t>TSP={&lt;G,</a:t>
            </a:r>
            <a:r>
              <a:rPr lang="en-US" i="1" smtClean="0"/>
              <a:t>c</a:t>
            </a:r>
            <a:r>
              <a:rPr lang="en-US" smtClean="0"/>
              <a:t>,</a:t>
            </a:r>
            <a:r>
              <a:rPr lang="en-US" i="1" smtClean="0"/>
              <a:t>k</a:t>
            </a:r>
            <a:r>
              <a:rPr lang="en-US" smtClean="0"/>
              <a:t>&gt;: </a:t>
            </a:r>
          </a:p>
          <a:p>
            <a:pPr eaLnBrk="1" hangingPunct="1">
              <a:buFontTx/>
              <a:buNone/>
            </a:pPr>
            <a:r>
              <a:rPr lang="en-US" smtClean="0"/>
              <a:t>            G=(V,E) is a complete graph, </a:t>
            </a:r>
          </a:p>
          <a:p>
            <a:pPr eaLnBrk="1" hangingPunct="1">
              <a:buFontTx/>
              <a:buNone/>
            </a:pPr>
            <a:r>
              <a:rPr lang="en-US" smtClean="0"/>
              <a:t>            </a:t>
            </a:r>
            <a:r>
              <a:rPr lang="en-US" i="1" smtClean="0"/>
              <a:t>c</a:t>
            </a:r>
            <a:r>
              <a:rPr lang="en-US" smtClean="0"/>
              <a:t> is a function from V</a:t>
            </a:r>
            <a:r>
              <a:rPr lang="en-US" smtClean="0">
                <a:sym typeface="Symbol" pitchFamily="18" charset="2"/>
              </a:rPr>
              <a:t></a:t>
            </a:r>
            <a:r>
              <a:rPr lang="en-US" smtClean="0"/>
              <a:t>V</a:t>
            </a:r>
            <a:r>
              <a:rPr lang="en-US" smtClean="0">
                <a:sym typeface="Symbol" pitchFamily="18" charset="2"/>
              </a:rPr>
              <a:t></a:t>
            </a:r>
            <a:r>
              <a:rPr lang="en-US" smtClean="0"/>
              <a:t>Z,</a:t>
            </a:r>
          </a:p>
          <a:p>
            <a:pPr eaLnBrk="1" hangingPunct="1">
              <a:buFontTx/>
              <a:buNone/>
            </a:pPr>
            <a:r>
              <a:rPr lang="en-US" smtClean="0"/>
              <a:t>            </a:t>
            </a:r>
            <a:r>
              <a:rPr lang="en-US" i="1" smtClean="0"/>
              <a:t>k</a:t>
            </a:r>
            <a:r>
              <a:rPr lang="en-US" smtClean="0">
                <a:sym typeface="Symbol" pitchFamily="18" charset="2"/>
              </a:rPr>
              <a:t></a:t>
            </a:r>
            <a:r>
              <a:rPr lang="en-US" smtClean="0"/>
              <a:t>Z, and G has a traveling salesman    </a:t>
            </a:r>
          </a:p>
          <a:p>
            <a:pPr eaLnBrk="1" hangingPunct="1">
              <a:buFontTx/>
              <a:buNone/>
            </a:pPr>
            <a:r>
              <a:rPr lang="en-US" smtClean="0"/>
              <a:t>            tour with cost at most </a:t>
            </a:r>
            <a:r>
              <a:rPr lang="en-US" i="1" smtClean="0"/>
              <a:t>k</a:t>
            </a:r>
            <a:r>
              <a:rPr lang="en-US" smtClean="0"/>
              <a:t>.}</a:t>
            </a:r>
          </a:p>
          <a:p>
            <a:pPr eaLnBrk="1" hangingPunct="1"/>
            <a:r>
              <a:rPr lang="en-US" i="1" smtClean="0"/>
              <a:t>Theorem 34.14</a:t>
            </a:r>
            <a:r>
              <a:rPr lang="en-US" smtClean="0"/>
              <a:t>: (page 1012)</a:t>
            </a:r>
          </a:p>
          <a:p>
            <a:pPr lvl="1" eaLnBrk="1" hangingPunct="1"/>
            <a:r>
              <a:rPr lang="en-US" smtClean="0"/>
              <a:t>TSP is NP-complete.</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5"/>
          <p:cNvSpPr>
            <a:spLocks noGrp="1"/>
          </p:cNvSpPr>
          <p:nvPr>
            <p:ph type="sldNum" sz="quarter" idx="12"/>
          </p:nvPr>
        </p:nvSpPr>
        <p:spPr>
          <a:noFill/>
        </p:spPr>
        <p:txBody>
          <a:bodyPr/>
          <a:lstStyle/>
          <a:p>
            <a:fld id="{4B0C6318-84CD-4026-8960-8B67724C4B2D}" type="slidenum">
              <a:rPr lang="en-US"/>
              <a:pPr/>
              <a:t>46</a:t>
            </a:fld>
            <a:endParaRPr lang="en-US"/>
          </a:p>
        </p:txBody>
      </p:sp>
      <p:sp>
        <p:nvSpPr>
          <p:cNvPr id="55299" name="Rectangle 2"/>
          <p:cNvSpPr>
            <a:spLocks noGrp="1" noChangeArrowheads="1"/>
          </p:cNvSpPr>
          <p:nvPr>
            <p:ph type="title"/>
          </p:nvPr>
        </p:nvSpPr>
        <p:spPr>
          <a:xfrm>
            <a:off x="762000" y="0"/>
            <a:ext cx="7772400" cy="1143000"/>
          </a:xfrm>
        </p:spPr>
        <p:txBody>
          <a:bodyPr/>
          <a:lstStyle/>
          <a:p>
            <a:pPr eaLnBrk="1" hangingPunct="1"/>
            <a:r>
              <a:rPr lang="en-US" b="1" dirty="0" smtClean="0"/>
              <a:t>TSP is NP-complete</a:t>
            </a:r>
          </a:p>
        </p:txBody>
      </p:sp>
      <p:sp>
        <p:nvSpPr>
          <p:cNvPr id="55300" name="Rectangle 3"/>
          <p:cNvSpPr>
            <a:spLocks noGrp="1" noChangeArrowheads="1"/>
          </p:cNvSpPr>
          <p:nvPr>
            <p:ph type="body" idx="1"/>
          </p:nvPr>
        </p:nvSpPr>
        <p:spPr>
          <a:xfrm>
            <a:off x="152400" y="1219200"/>
            <a:ext cx="8839200" cy="4648200"/>
          </a:xfrm>
        </p:spPr>
        <p:txBody>
          <a:bodyPr/>
          <a:lstStyle/>
          <a:p>
            <a:pPr eaLnBrk="1" hangingPunct="1">
              <a:lnSpc>
                <a:spcPct val="90000"/>
              </a:lnSpc>
            </a:pPr>
            <a:r>
              <a:rPr lang="en-US" sz="2800" smtClean="0"/>
              <a:t>TSP belongs to NP:</a:t>
            </a:r>
          </a:p>
          <a:p>
            <a:pPr lvl="1" eaLnBrk="1" hangingPunct="1">
              <a:lnSpc>
                <a:spcPct val="90000"/>
              </a:lnSpc>
            </a:pPr>
            <a:r>
              <a:rPr lang="en-US" sz="2400" smtClean="0"/>
              <a:t>Given a certificate of a sequence of vertices in the tour, the verifying algorithm checks whether each vertex appears once, sums up the cost and checks whether at most </a:t>
            </a:r>
            <a:r>
              <a:rPr lang="en-US" sz="2400" i="1" smtClean="0"/>
              <a:t>k</a:t>
            </a:r>
            <a:r>
              <a:rPr lang="en-US" sz="2400" smtClean="0"/>
              <a:t>. in poly time.</a:t>
            </a:r>
          </a:p>
          <a:p>
            <a:pPr eaLnBrk="1" hangingPunct="1">
              <a:lnSpc>
                <a:spcPct val="90000"/>
              </a:lnSpc>
            </a:pPr>
            <a:r>
              <a:rPr lang="en-US" sz="2800" smtClean="0"/>
              <a:t>TSP is NP-hard (show HAM-CYCLE</a:t>
            </a:r>
            <a:r>
              <a:rPr lang="en-US" sz="2800" smtClean="0">
                <a:sym typeface="Symbol" pitchFamily="18" charset="2"/>
              </a:rPr>
              <a:t></a:t>
            </a:r>
            <a:r>
              <a:rPr lang="en-US" sz="2800" baseline="-25000" smtClean="0"/>
              <a:t>p</a:t>
            </a:r>
            <a:r>
              <a:rPr lang="en-US" sz="2800" smtClean="0"/>
              <a:t>TSP)</a:t>
            </a:r>
          </a:p>
          <a:p>
            <a:pPr lvl="1" eaLnBrk="1" hangingPunct="1">
              <a:lnSpc>
                <a:spcPct val="90000"/>
              </a:lnSpc>
            </a:pPr>
            <a:r>
              <a:rPr lang="en-US" sz="2400" smtClean="0"/>
              <a:t>Given an instance G=(V,E) of HAM-CYCLE, construct a TSP instance &lt;G</a:t>
            </a:r>
            <a:r>
              <a:rPr lang="en-US" sz="2400" smtClean="0">
                <a:cs typeface="Times New Roman" pitchFamily="18" charset="0"/>
              </a:rPr>
              <a:t>'</a:t>
            </a:r>
            <a:r>
              <a:rPr lang="en-US" sz="2400" smtClean="0"/>
              <a:t>,c,0) as follows (in poly time):</a:t>
            </a:r>
          </a:p>
          <a:p>
            <a:pPr lvl="2" eaLnBrk="1" hangingPunct="1">
              <a:lnSpc>
                <a:spcPct val="90000"/>
              </a:lnSpc>
            </a:pPr>
            <a:r>
              <a:rPr lang="en-US" sz="2000" smtClean="0"/>
              <a:t>G</a:t>
            </a:r>
            <a:r>
              <a:rPr lang="en-US" sz="2000" smtClean="0">
                <a:cs typeface="Times New Roman" pitchFamily="18" charset="0"/>
              </a:rPr>
              <a:t>'</a:t>
            </a:r>
            <a:r>
              <a:rPr lang="en-US" sz="2000" smtClean="0"/>
              <a:t>=(V,E</a:t>
            </a:r>
            <a:r>
              <a:rPr lang="en-US" sz="2000" smtClean="0">
                <a:cs typeface="Times New Roman" pitchFamily="18" charset="0"/>
              </a:rPr>
              <a:t>'</a:t>
            </a:r>
            <a:r>
              <a:rPr lang="en-US" sz="2000" smtClean="0"/>
              <a:t>), where E</a:t>
            </a:r>
            <a:r>
              <a:rPr lang="en-US" sz="2000" smtClean="0">
                <a:cs typeface="Times New Roman" pitchFamily="18" charset="0"/>
              </a:rPr>
              <a:t>'</a:t>
            </a:r>
            <a:r>
              <a:rPr lang="en-US" sz="2000" smtClean="0"/>
              <a:t>={&lt;</a:t>
            </a:r>
            <a:r>
              <a:rPr lang="en-US" sz="2000" i="1" smtClean="0"/>
              <a:t>i</a:t>
            </a:r>
            <a:r>
              <a:rPr lang="en-US" sz="2000" smtClean="0"/>
              <a:t>,</a:t>
            </a:r>
            <a:r>
              <a:rPr lang="en-US" sz="2000" i="1" smtClean="0"/>
              <a:t>j</a:t>
            </a:r>
            <a:r>
              <a:rPr lang="en-US" sz="2000" smtClean="0"/>
              <a:t>&gt;: </a:t>
            </a:r>
            <a:r>
              <a:rPr lang="en-US" sz="2000" i="1" smtClean="0"/>
              <a:t>i</a:t>
            </a:r>
            <a:r>
              <a:rPr lang="en-US" sz="2000" smtClean="0"/>
              <a:t>,</a:t>
            </a:r>
            <a:r>
              <a:rPr lang="en-US" sz="2000" i="1" smtClean="0"/>
              <a:t>j</a:t>
            </a:r>
            <a:r>
              <a:rPr lang="en-US" sz="2000" smtClean="0">
                <a:sym typeface="Symbol" pitchFamily="18" charset="2"/>
              </a:rPr>
              <a:t></a:t>
            </a:r>
            <a:r>
              <a:rPr lang="en-US" sz="2000" smtClean="0"/>
              <a:t> V and </a:t>
            </a:r>
            <a:r>
              <a:rPr lang="en-US" sz="2000" i="1" smtClean="0"/>
              <a:t>i</a:t>
            </a:r>
            <a:r>
              <a:rPr lang="en-US" sz="2000" smtClean="0">
                <a:sym typeface="Symbol" pitchFamily="18" charset="2"/>
              </a:rPr>
              <a:t></a:t>
            </a:r>
            <a:r>
              <a:rPr lang="en-US" sz="2000" i="1" smtClean="0"/>
              <a:t>j</a:t>
            </a:r>
            <a:r>
              <a:rPr lang="en-US" sz="2000" smtClean="0"/>
              <a:t>} and </a:t>
            </a:r>
          </a:p>
          <a:p>
            <a:pPr lvl="2" eaLnBrk="1" hangingPunct="1">
              <a:lnSpc>
                <a:spcPct val="90000"/>
              </a:lnSpc>
            </a:pPr>
            <a:r>
              <a:rPr lang="en-US" sz="2000" smtClean="0"/>
              <a:t>Cost function </a:t>
            </a:r>
            <a:r>
              <a:rPr lang="en-US" sz="2000" i="1" smtClean="0"/>
              <a:t>c</a:t>
            </a:r>
            <a:r>
              <a:rPr lang="en-US" sz="2000" smtClean="0"/>
              <a:t> is defined as </a:t>
            </a:r>
            <a:r>
              <a:rPr lang="en-US" sz="2000" i="1" smtClean="0"/>
              <a:t>c</a:t>
            </a:r>
            <a:r>
              <a:rPr lang="en-US" sz="2000" smtClean="0"/>
              <a:t>(</a:t>
            </a:r>
            <a:r>
              <a:rPr lang="en-US" sz="2000" i="1" smtClean="0"/>
              <a:t>i</a:t>
            </a:r>
            <a:r>
              <a:rPr lang="en-US" sz="2000" smtClean="0"/>
              <a:t>,</a:t>
            </a:r>
            <a:r>
              <a:rPr lang="en-US" sz="2000" i="1" smtClean="0"/>
              <a:t>j</a:t>
            </a:r>
            <a:r>
              <a:rPr lang="en-US" sz="2000" smtClean="0"/>
              <a:t>)=0 if (</a:t>
            </a:r>
            <a:r>
              <a:rPr lang="en-US" sz="2000" i="1" smtClean="0"/>
              <a:t>i</a:t>
            </a:r>
            <a:r>
              <a:rPr lang="en-US" sz="2000" smtClean="0"/>
              <a:t>,</a:t>
            </a:r>
            <a:r>
              <a:rPr lang="en-US" sz="2000" i="1" smtClean="0"/>
              <a:t>j</a:t>
            </a:r>
            <a:r>
              <a:rPr lang="en-US" sz="2000" smtClean="0"/>
              <a:t>) </a:t>
            </a:r>
            <a:r>
              <a:rPr lang="en-US" sz="2000" smtClean="0">
                <a:sym typeface="Symbol" pitchFamily="18" charset="2"/>
              </a:rPr>
              <a:t>E</a:t>
            </a:r>
            <a:r>
              <a:rPr lang="en-US" sz="2000" smtClean="0"/>
              <a:t>, 1, otherwise.</a:t>
            </a:r>
          </a:p>
          <a:p>
            <a:pPr lvl="1" eaLnBrk="1" hangingPunct="1">
              <a:lnSpc>
                <a:spcPct val="90000"/>
              </a:lnSpc>
            </a:pPr>
            <a:r>
              <a:rPr lang="en-US" sz="2400" smtClean="0"/>
              <a:t>If G has a hamiltonian cycle </a:t>
            </a:r>
            <a:r>
              <a:rPr lang="en-US" sz="2400" i="1" smtClean="0"/>
              <a:t>h</a:t>
            </a:r>
            <a:r>
              <a:rPr lang="en-US" sz="2400" smtClean="0"/>
              <a:t>, then</a:t>
            </a:r>
            <a:r>
              <a:rPr lang="en-US" sz="2400" i="1" smtClean="0"/>
              <a:t> h</a:t>
            </a:r>
            <a:r>
              <a:rPr lang="en-US" sz="2400" smtClean="0"/>
              <a:t> is also a tour in G</a:t>
            </a:r>
            <a:r>
              <a:rPr lang="en-US" sz="2400" smtClean="0">
                <a:cs typeface="Times New Roman" pitchFamily="18" charset="0"/>
              </a:rPr>
              <a:t>'</a:t>
            </a:r>
            <a:r>
              <a:rPr lang="en-US" sz="2400" smtClean="0"/>
              <a:t> with cost at most 0.</a:t>
            </a:r>
          </a:p>
          <a:p>
            <a:pPr lvl="1" eaLnBrk="1" hangingPunct="1">
              <a:lnSpc>
                <a:spcPct val="90000"/>
              </a:lnSpc>
            </a:pPr>
            <a:r>
              <a:rPr lang="en-US" sz="2400" smtClean="0"/>
              <a:t>If G</a:t>
            </a:r>
            <a:r>
              <a:rPr lang="en-US" sz="2400" smtClean="0">
                <a:cs typeface="Times New Roman" pitchFamily="18" charset="0"/>
              </a:rPr>
              <a:t>'</a:t>
            </a:r>
            <a:r>
              <a:rPr lang="en-US" sz="2400" smtClean="0"/>
              <a:t> has a tour </a:t>
            </a:r>
            <a:r>
              <a:rPr lang="en-US" sz="2400" i="1" smtClean="0"/>
              <a:t>h</a:t>
            </a:r>
            <a:r>
              <a:rPr lang="en-US" sz="2400" smtClean="0">
                <a:cs typeface="Times New Roman" pitchFamily="18" charset="0"/>
              </a:rPr>
              <a:t>'</a:t>
            </a:r>
            <a:r>
              <a:rPr lang="en-US" sz="2400" smtClean="0"/>
              <a:t> of cost at most 0,  then each edge in </a:t>
            </a:r>
            <a:r>
              <a:rPr lang="en-US" sz="2400" i="1" smtClean="0"/>
              <a:t>h</a:t>
            </a:r>
            <a:r>
              <a:rPr lang="en-US" sz="2400" smtClean="0">
                <a:cs typeface="Times New Roman" pitchFamily="18" charset="0"/>
              </a:rPr>
              <a:t>' is 0, so each edge belong to E, so </a:t>
            </a:r>
            <a:r>
              <a:rPr lang="en-US" sz="2400" i="1" smtClean="0"/>
              <a:t>h</a:t>
            </a:r>
            <a:r>
              <a:rPr lang="en-US" sz="2400" smtClean="0">
                <a:cs typeface="Times New Roman" pitchFamily="18" charset="0"/>
              </a:rPr>
              <a:t>' is also a hilmitonian cycle in G.</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5"/>
          <p:cNvSpPr>
            <a:spLocks noGrp="1"/>
          </p:cNvSpPr>
          <p:nvPr>
            <p:ph type="sldNum" sz="quarter" idx="12"/>
          </p:nvPr>
        </p:nvSpPr>
        <p:spPr>
          <a:noFill/>
        </p:spPr>
        <p:txBody>
          <a:bodyPr/>
          <a:lstStyle/>
          <a:p>
            <a:fld id="{152F59E7-ECF0-4469-B20D-6D4F0C6E04DF}" type="slidenum">
              <a:rPr lang="en-US"/>
              <a:pPr/>
              <a:t>47</a:t>
            </a:fld>
            <a:endParaRPr lang="en-US"/>
          </a:p>
        </p:txBody>
      </p:sp>
      <p:sp>
        <p:nvSpPr>
          <p:cNvPr id="56323" name="Rectangle 2"/>
          <p:cNvSpPr>
            <a:spLocks noGrp="1" noChangeArrowheads="1"/>
          </p:cNvSpPr>
          <p:nvPr>
            <p:ph type="title"/>
          </p:nvPr>
        </p:nvSpPr>
        <p:spPr>
          <a:xfrm>
            <a:off x="685800" y="304800"/>
            <a:ext cx="7772400" cy="1143000"/>
          </a:xfrm>
        </p:spPr>
        <p:txBody>
          <a:bodyPr/>
          <a:lstStyle/>
          <a:p>
            <a:pPr eaLnBrk="1" hangingPunct="1"/>
            <a:r>
              <a:rPr lang="en-US" b="1" dirty="0" smtClean="0"/>
              <a:t>Subset Sum is NPC</a:t>
            </a:r>
          </a:p>
        </p:txBody>
      </p:sp>
      <p:sp>
        <p:nvSpPr>
          <p:cNvPr id="56324" name="Rectangle 3"/>
          <p:cNvSpPr>
            <a:spLocks noGrp="1" noChangeArrowheads="1"/>
          </p:cNvSpPr>
          <p:nvPr>
            <p:ph type="body" idx="1"/>
          </p:nvPr>
        </p:nvSpPr>
        <p:spPr>
          <a:xfrm>
            <a:off x="762000" y="1524000"/>
            <a:ext cx="7772400" cy="4114800"/>
          </a:xfrm>
        </p:spPr>
        <p:txBody>
          <a:bodyPr/>
          <a:lstStyle/>
          <a:p>
            <a:pPr eaLnBrk="1" hangingPunct="1"/>
            <a:r>
              <a:rPr lang="en-US" smtClean="0"/>
              <a:t>SUNSET-SUM={&lt;S,</a:t>
            </a:r>
            <a:r>
              <a:rPr lang="en-US" i="1" smtClean="0"/>
              <a:t>t</a:t>
            </a:r>
            <a:r>
              <a:rPr lang="en-US" smtClean="0"/>
              <a:t>&gt;: S is a set of integers and there exists a S</a:t>
            </a:r>
            <a:r>
              <a:rPr lang="en-US" smtClean="0">
                <a:cs typeface="Times New Roman" pitchFamily="18" charset="0"/>
              </a:rPr>
              <a:t>'</a:t>
            </a:r>
            <a:r>
              <a:rPr lang="en-US" smtClean="0">
                <a:cs typeface="Times New Roman" pitchFamily="18" charset="0"/>
                <a:sym typeface="Symbol" pitchFamily="18" charset="2"/>
              </a:rPr>
              <a:t></a:t>
            </a:r>
            <a:r>
              <a:rPr lang="en-US" smtClean="0"/>
              <a:t>S such that </a:t>
            </a:r>
            <a:r>
              <a:rPr lang="en-US" i="1" smtClean="0"/>
              <a:t>t</a:t>
            </a:r>
            <a:r>
              <a:rPr lang="en-US" smtClean="0"/>
              <a:t>=</a:t>
            </a:r>
            <a:r>
              <a:rPr lang="en-US" smtClean="0">
                <a:sym typeface="Symbol" pitchFamily="18" charset="2"/>
              </a:rPr>
              <a:t></a:t>
            </a:r>
            <a:r>
              <a:rPr lang="en-US" i="1" baseline="-25000" smtClean="0">
                <a:sym typeface="Symbol" pitchFamily="18" charset="2"/>
              </a:rPr>
              <a:t>s</a:t>
            </a:r>
            <a:r>
              <a:rPr lang="en-US" baseline="-25000" smtClean="0">
                <a:cs typeface="Times New Roman" pitchFamily="18" charset="0"/>
                <a:sym typeface="Symbol" pitchFamily="18" charset="2"/>
              </a:rPr>
              <a:t></a:t>
            </a:r>
            <a:r>
              <a:rPr lang="en-US" baseline="-25000" smtClean="0"/>
              <a:t>S</a:t>
            </a:r>
            <a:r>
              <a:rPr lang="en-US" baseline="-25000" smtClean="0">
                <a:cs typeface="Times New Roman" pitchFamily="18" charset="0"/>
              </a:rPr>
              <a:t>'</a:t>
            </a:r>
            <a:r>
              <a:rPr lang="en-US" i="1" smtClean="0"/>
              <a:t>s</a:t>
            </a:r>
            <a:r>
              <a:rPr lang="en-US" smtClean="0"/>
              <a:t>.}</a:t>
            </a:r>
          </a:p>
          <a:p>
            <a:pPr eaLnBrk="1" hangingPunct="1"/>
            <a:r>
              <a:rPr lang="en-US" i="1" smtClean="0"/>
              <a:t>Theorem 34.15</a:t>
            </a:r>
            <a:r>
              <a:rPr lang="en-US" smtClean="0"/>
              <a:t>: (page 1014)</a:t>
            </a:r>
          </a:p>
          <a:p>
            <a:pPr lvl="1" eaLnBrk="1" hangingPunct="1"/>
            <a:r>
              <a:rPr lang="en-US" smtClean="0"/>
              <a:t>SUBSET-SUM is NP-complete.</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5"/>
          <p:cNvSpPr>
            <a:spLocks noGrp="1"/>
          </p:cNvSpPr>
          <p:nvPr>
            <p:ph type="sldNum" sz="quarter" idx="12"/>
          </p:nvPr>
        </p:nvSpPr>
        <p:spPr>
          <a:noFill/>
        </p:spPr>
        <p:txBody>
          <a:bodyPr/>
          <a:lstStyle/>
          <a:p>
            <a:fld id="{7528E7C8-5822-4570-A91A-F9C27FE22887}" type="slidenum">
              <a:rPr lang="en-US"/>
              <a:pPr/>
              <a:t>48</a:t>
            </a:fld>
            <a:endParaRPr lang="en-US"/>
          </a:p>
        </p:txBody>
      </p:sp>
      <p:sp>
        <p:nvSpPr>
          <p:cNvPr id="57347" name="Rectangle 2"/>
          <p:cNvSpPr>
            <a:spLocks noGrp="1" noChangeArrowheads="1"/>
          </p:cNvSpPr>
          <p:nvPr>
            <p:ph type="title"/>
          </p:nvPr>
        </p:nvSpPr>
        <p:spPr>
          <a:xfrm>
            <a:off x="685800" y="304800"/>
            <a:ext cx="7772400" cy="1143000"/>
          </a:xfrm>
        </p:spPr>
        <p:txBody>
          <a:bodyPr/>
          <a:lstStyle/>
          <a:p>
            <a:pPr eaLnBrk="1" hangingPunct="1"/>
            <a:r>
              <a:rPr lang="en-US" b="1" dirty="0" smtClean="0"/>
              <a:t>SUBSET-SUM is NPC</a:t>
            </a:r>
          </a:p>
        </p:txBody>
      </p:sp>
      <p:sp>
        <p:nvSpPr>
          <p:cNvPr id="57348" name="Rectangle 3"/>
          <p:cNvSpPr>
            <a:spLocks noGrp="1" noChangeArrowheads="1"/>
          </p:cNvSpPr>
          <p:nvPr>
            <p:ph type="body" idx="1"/>
          </p:nvPr>
        </p:nvSpPr>
        <p:spPr>
          <a:xfrm>
            <a:off x="685800" y="1371600"/>
            <a:ext cx="7772400" cy="4114800"/>
          </a:xfrm>
        </p:spPr>
        <p:txBody>
          <a:bodyPr/>
          <a:lstStyle/>
          <a:p>
            <a:pPr eaLnBrk="1" hangingPunct="1"/>
            <a:r>
              <a:rPr lang="en-US" smtClean="0"/>
              <a:t>SUBSET-SUM belongs to NP.</a:t>
            </a:r>
          </a:p>
          <a:p>
            <a:pPr lvl="1" eaLnBrk="1" hangingPunct="1"/>
            <a:r>
              <a:rPr lang="en-US" smtClean="0"/>
              <a:t>Given a certificate S</a:t>
            </a:r>
            <a:r>
              <a:rPr lang="en-US" smtClean="0">
                <a:cs typeface="Times New Roman" pitchFamily="18" charset="0"/>
              </a:rPr>
              <a:t>'</a:t>
            </a:r>
            <a:r>
              <a:rPr lang="en-US" smtClean="0"/>
              <a:t>, check whether </a:t>
            </a:r>
            <a:r>
              <a:rPr lang="en-US" i="1" smtClean="0"/>
              <a:t>t</a:t>
            </a:r>
            <a:r>
              <a:rPr lang="en-US" smtClean="0"/>
              <a:t> is sum of S</a:t>
            </a:r>
            <a:r>
              <a:rPr lang="en-US" smtClean="0">
                <a:cs typeface="Times New Roman" pitchFamily="18" charset="0"/>
              </a:rPr>
              <a:t>'</a:t>
            </a:r>
            <a:r>
              <a:rPr lang="en-US" smtClean="0"/>
              <a:t> can be finished in poly time. </a:t>
            </a:r>
          </a:p>
          <a:p>
            <a:pPr eaLnBrk="1" hangingPunct="1"/>
            <a:r>
              <a:rPr lang="en-US" smtClean="0"/>
              <a:t>SUBSET-SUM is NP-hard (show 3-CNF-SAT</a:t>
            </a:r>
            <a:r>
              <a:rPr lang="en-US" smtClean="0">
                <a:sym typeface="Symbol" pitchFamily="18" charset="2"/>
              </a:rPr>
              <a:t></a:t>
            </a:r>
            <a:r>
              <a:rPr lang="en-US" baseline="-25000" smtClean="0"/>
              <a:t>p</a:t>
            </a:r>
            <a:r>
              <a:rPr lang="en-US" smtClean="0"/>
              <a:t>SUBSET-SUM).</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2"/>
          </p:nvPr>
        </p:nvSpPr>
        <p:spPr>
          <a:noFill/>
        </p:spPr>
        <p:txBody>
          <a:bodyPr/>
          <a:lstStyle/>
          <a:p>
            <a:fld id="{2CF0A94E-8C54-45BC-9783-A8DA2A806259}" type="slidenum">
              <a:rPr lang="en-US"/>
              <a:pPr/>
              <a:t>49</a:t>
            </a:fld>
            <a:endParaRPr lang="en-US"/>
          </a:p>
        </p:txBody>
      </p:sp>
      <p:sp>
        <p:nvSpPr>
          <p:cNvPr id="58371" name="Rectangle 2"/>
          <p:cNvSpPr>
            <a:spLocks noGrp="1" noChangeArrowheads="1"/>
          </p:cNvSpPr>
          <p:nvPr>
            <p:ph type="title"/>
          </p:nvPr>
        </p:nvSpPr>
        <p:spPr>
          <a:xfrm>
            <a:off x="685800" y="152400"/>
            <a:ext cx="7772400" cy="1143000"/>
          </a:xfrm>
        </p:spPr>
        <p:txBody>
          <a:bodyPr/>
          <a:lstStyle/>
          <a:p>
            <a:pPr eaLnBrk="1" hangingPunct="1"/>
            <a:r>
              <a:rPr lang="en-US" smtClean="0"/>
              <a:t>SUBSET-SUM is NPC</a:t>
            </a:r>
          </a:p>
        </p:txBody>
      </p:sp>
      <p:sp>
        <p:nvSpPr>
          <p:cNvPr id="58372" name="Rectangle 3"/>
          <p:cNvSpPr>
            <a:spLocks noGrp="1" noChangeArrowheads="1"/>
          </p:cNvSpPr>
          <p:nvPr>
            <p:ph type="body" idx="1"/>
          </p:nvPr>
        </p:nvSpPr>
        <p:spPr>
          <a:xfrm>
            <a:off x="0" y="1066800"/>
            <a:ext cx="9372600" cy="4572000"/>
          </a:xfrm>
        </p:spPr>
        <p:txBody>
          <a:bodyPr/>
          <a:lstStyle/>
          <a:p>
            <a:pPr eaLnBrk="1" hangingPunct="1">
              <a:lnSpc>
                <a:spcPct val="80000"/>
              </a:lnSpc>
            </a:pPr>
            <a:r>
              <a:rPr lang="en-US" sz="2000" smtClean="0"/>
              <a:t>Given a 3-CNF formula </a:t>
            </a:r>
            <a:r>
              <a:rPr lang="en-US" sz="2000" smtClean="0">
                <a:cs typeface="Times New Roman" pitchFamily="18" charset="0"/>
                <a:sym typeface="Symbol" pitchFamily="18" charset="2"/>
              </a:rPr>
              <a:t>=</a:t>
            </a:r>
            <a:r>
              <a:rPr lang="en-US" sz="2000" i="1" smtClean="0">
                <a:cs typeface="Times New Roman" pitchFamily="18" charset="0"/>
                <a:sym typeface="Symbol" pitchFamily="18" charset="2"/>
              </a:rPr>
              <a:t>C</a:t>
            </a:r>
            <a:r>
              <a:rPr lang="en-US" sz="2000" baseline="-25000" smtClean="0">
                <a:cs typeface="Times New Roman" pitchFamily="18" charset="0"/>
                <a:sym typeface="Symbol" pitchFamily="18" charset="2"/>
              </a:rPr>
              <a:t>1</a:t>
            </a:r>
            <a:r>
              <a:rPr lang="en-US" sz="2000" smtClean="0">
                <a:cs typeface="Times New Roman" pitchFamily="18" charset="0"/>
                <a:sym typeface="Symbol" pitchFamily="18" charset="2"/>
              </a:rPr>
              <a:t> </a:t>
            </a:r>
            <a:r>
              <a:rPr lang="en-US" sz="2000" i="1" smtClean="0">
                <a:cs typeface="Times New Roman" pitchFamily="18" charset="0"/>
                <a:sym typeface="Symbol" pitchFamily="18" charset="2"/>
              </a:rPr>
              <a:t>C</a:t>
            </a:r>
            <a:r>
              <a:rPr lang="en-US" sz="2000" baseline="-25000" smtClean="0">
                <a:cs typeface="Times New Roman" pitchFamily="18" charset="0"/>
                <a:sym typeface="Symbol" pitchFamily="18" charset="2"/>
              </a:rPr>
              <a:t>2</a:t>
            </a:r>
            <a:r>
              <a:rPr lang="en-US" sz="2000" smtClean="0">
                <a:cs typeface="Times New Roman" pitchFamily="18" charset="0"/>
                <a:sym typeface="Symbol" pitchFamily="18" charset="2"/>
              </a:rPr>
              <a:t>… </a:t>
            </a:r>
            <a:r>
              <a:rPr lang="en-US" sz="2000" i="1" smtClean="0">
                <a:cs typeface="Times New Roman" pitchFamily="18" charset="0"/>
                <a:sym typeface="Symbol" pitchFamily="18" charset="2"/>
              </a:rPr>
              <a:t>C</a:t>
            </a:r>
            <a:r>
              <a:rPr lang="en-US" sz="2000" i="1" baseline="-25000" smtClean="0">
                <a:cs typeface="Times New Roman" pitchFamily="18" charset="0"/>
                <a:sym typeface="Symbol" pitchFamily="18" charset="2"/>
              </a:rPr>
              <a:t>k</a:t>
            </a:r>
            <a:r>
              <a:rPr lang="en-US" sz="2000" smtClean="0">
                <a:cs typeface="Times New Roman" pitchFamily="18" charset="0"/>
                <a:sym typeface="Symbol" pitchFamily="18" charset="2"/>
              </a:rPr>
              <a:t> with literals </a:t>
            </a:r>
            <a:r>
              <a:rPr lang="en-US" sz="2000" i="1" smtClean="0">
                <a:cs typeface="Times New Roman" pitchFamily="18" charset="0"/>
                <a:sym typeface="Symbol" pitchFamily="18" charset="2"/>
              </a:rPr>
              <a:t>x</a:t>
            </a:r>
            <a:r>
              <a:rPr lang="en-US" sz="2000" baseline="-25000" smtClean="0">
                <a:cs typeface="Times New Roman" pitchFamily="18" charset="0"/>
                <a:sym typeface="Symbol" pitchFamily="18" charset="2"/>
              </a:rPr>
              <a:t>1</a:t>
            </a:r>
            <a:r>
              <a:rPr lang="en-US" sz="2000" smtClean="0">
                <a:cs typeface="Times New Roman" pitchFamily="18" charset="0"/>
                <a:sym typeface="Symbol" pitchFamily="18" charset="2"/>
              </a:rPr>
              <a:t>, </a:t>
            </a:r>
            <a:r>
              <a:rPr lang="en-US" sz="2000" i="1" smtClean="0">
                <a:cs typeface="Times New Roman" pitchFamily="18" charset="0"/>
                <a:sym typeface="Symbol" pitchFamily="18" charset="2"/>
              </a:rPr>
              <a:t>x</a:t>
            </a:r>
            <a:r>
              <a:rPr lang="en-US" sz="2000" baseline="-25000" smtClean="0">
                <a:cs typeface="Times New Roman" pitchFamily="18" charset="0"/>
                <a:sym typeface="Symbol" pitchFamily="18" charset="2"/>
              </a:rPr>
              <a:t>2</a:t>
            </a:r>
            <a:r>
              <a:rPr lang="en-US" sz="2000" smtClean="0">
                <a:cs typeface="Times New Roman" pitchFamily="18" charset="0"/>
                <a:sym typeface="Symbol" pitchFamily="18" charset="2"/>
              </a:rPr>
              <a:t>,…, </a:t>
            </a:r>
            <a:r>
              <a:rPr lang="en-US" sz="2000" i="1" smtClean="0">
                <a:cs typeface="Times New Roman" pitchFamily="18" charset="0"/>
                <a:sym typeface="Symbol" pitchFamily="18" charset="2"/>
              </a:rPr>
              <a:t>x</a:t>
            </a:r>
            <a:r>
              <a:rPr lang="en-US" sz="2000" i="1" baseline="-25000" smtClean="0">
                <a:cs typeface="Times New Roman" pitchFamily="18" charset="0"/>
                <a:sym typeface="Symbol" pitchFamily="18" charset="2"/>
              </a:rPr>
              <a:t>n</a:t>
            </a:r>
            <a:r>
              <a:rPr lang="en-US" sz="2000" smtClean="0">
                <a:cs typeface="Times New Roman" pitchFamily="18" charset="0"/>
                <a:sym typeface="Symbol" pitchFamily="18" charset="2"/>
              </a:rPr>
              <a:t>. Construct a SUBSET-SUM instance as follows:</a:t>
            </a:r>
          </a:p>
          <a:p>
            <a:pPr lvl="1" eaLnBrk="1" hangingPunct="1">
              <a:lnSpc>
                <a:spcPct val="80000"/>
              </a:lnSpc>
            </a:pPr>
            <a:r>
              <a:rPr lang="en-US" sz="1800" smtClean="0">
                <a:cs typeface="Times New Roman" pitchFamily="18" charset="0"/>
                <a:sym typeface="Symbol" pitchFamily="18" charset="2"/>
              </a:rPr>
              <a:t>Two assumptions: no clause contains both a literal and its negation, and either a literal or</a:t>
            </a:r>
          </a:p>
          <a:p>
            <a:pPr lvl="1" eaLnBrk="1" hangingPunct="1">
              <a:lnSpc>
                <a:spcPct val="80000"/>
              </a:lnSpc>
              <a:buFontTx/>
              <a:buNone/>
            </a:pPr>
            <a:r>
              <a:rPr lang="en-US" sz="1800" smtClean="0">
                <a:cs typeface="Times New Roman" pitchFamily="18" charset="0"/>
                <a:sym typeface="Symbol" pitchFamily="18" charset="2"/>
              </a:rPr>
              <a:t>      its negation appears in at least one clause.</a:t>
            </a:r>
          </a:p>
          <a:p>
            <a:pPr lvl="1" eaLnBrk="1" hangingPunct="1">
              <a:lnSpc>
                <a:spcPct val="80000"/>
              </a:lnSpc>
            </a:pPr>
            <a:r>
              <a:rPr lang="en-US" sz="1800" smtClean="0">
                <a:cs typeface="Times New Roman" pitchFamily="18" charset="0"/>
                <a:sym typeface="Symbol" pitchFamily="18" charset="2"/>
              </a:rPr>
              <a:t>The numbers in S are based on 10 and have </a:t>
            </a:r>
            <a:r>
              <a:rPr lang="en-US" sz="1800" i="1" smtClean="0">
                <a:cs typeface="Times New Roman" pitchFamily="18" charset="0"/>
                <a:sym typeface="Symbol" pitchFamily="18" charset="2"/>
              </a:rPr>
              <a:t>n</a:t>
            </a:r>
            <a:r>
              <a:rPr lang="en-US" sz="1800" smtClean="0">
                <a:cs typeface="Times New Roman" pitchFamily="18" charset="0"/>
                <a:sym typeface="Symbol" pitchFamily="18" charset="2"/>
              </a:rPr>
              <a:t>+</a:t>
            </a:r>
            <a:r>
              <a:rPr lang="en-US" sz="1800" i="1" smtClean="0">
                <a:cs typeface="Times New Roman" pitchFamily="18" charset="0"/>
                <a:sym typeface="Symbol" pitchFamily="18" charset="2"/>
              </a:rPr>
              <a:t>k</a:t>
            </a:r>
            <a:r>
              <a:rPr lang="en-US" sz="1800" smtClean="0">
                <a:cs typeface="Times New Roman" pitchFamily="18" charset="0"/>
                <a:sym typeface="Symbol" pitchFamily="18" charset="2"/>
              </a:rPr>
              <a:t> digits, each digit corresponds to (or is labeled by) a literal or a clause.</a:t>
            </a:r>
          </a:p>
          <a:p>
            <a:pPr lvl="1" eaLnBrk="1" hangingPunct="1">
              <a:lnSpc>
                <a:spcPct val="80000"/>
              </a:lnSpc>
            </a:pPr>
            <a:r>
              <a:rPr lang="en-US" sz="1800" smtClean="0">
                <a:cs typeface="Times New Roman" pitchFamily="18" charset="0"/>
                <a:sym typeface="Symbol" pitchFamily="18" charset="2"/>
              </a:rPr>
              <a:t>Target </a:t>
            </a:r>
            <a:r>
              <a:rPr lang="en-US" sz="1800" i="1" smtClean="0">
                <a:cs typeface="Times New Roman" pitchFamily="18" charset="0"/>
                <a:sym typeface="Symbol" pitchFamily="18" charset="2"/>
              </a:rPr>
              <a:t>t</a:t>
            </a:r>
            <a:r>
              <a:rPr lang="en-US" sz="1800" smtClean="0">
                <a:cs typeface="Times New Roman" pitchFamily="18" charset="0"/>
                <a:sym typeface="Symbol" pitchFamily="18" charset="2"/>
              </a:rPr>
              <a:t>=1…1||4…4 (</a:t>
            </a:r>
            <a:r>
              <a:rPr lang="en-US" sz="1800" i="1" smtClean="0">
                <a:cs typeface="Times New Roman" pitchFamily="18" charset="0"/>
                <a:sym typeface="Symbol" pitchFamily="18" charset="2"/>
              </a:rPr>
              <a:t>n</a:t>
            </a:r>
            <a:r>
              <a:rPr lang="en-US" sz="1800" smtClean="0">
                <a:cs typeface="Times New Roman" pitchFamily="18" charset="0"/>
                <a:sym typeface="Symbol" pitchFamily="18" charset="2"/>
              </a:rPr>
              <a:t> 1’s and </a:t>
            </a:r>
            <a:r>
              <a:rPr lang="en-US" sz="1800" i="1" smtClean="0">
                <a:cs typeface="Times New Roman" pitchFamily="18" charset="0"/>
                <a:sym typeface="Symbol" pitchFamily="18" charset="2"/>
              </a:rPr>
              <a:t>k</a:t>
            </a:r>
            <a:r>
              <a:rPr lang="en-US" sz="1800" smtClean="0">
                <a:cs typeface="Times New Roman" pitchFamily="18" charset="0"/>
                <a:sym typeface="Symbol" pitchFamily="18" charset="2"/>
              </a:rPr>
              <a:t> 4’s)</a:t>
            </a:r>
          </a:p>
          <a:p>
            <a:pPr lvl="1" eaLnBrk="1" hangingPunct="1">
              <a:lnSpc>
                <a:spcPct val="80000"/>
              </a:lnSpc>
            </a:pPr>
            <a:r>
              <a:rPr lang="en-US" sz="1800" smtClean="0">
                <a:cs typeface="Times New Roman" pitchFamily="18" charset="0"/>
                <a:sym typeface="Symbol" pitchFamily="18" charset="2"/>
              </a:rPr>
              <a:t>For each literal </a:t>
            </a:r>
            <a:r>
              <a:rPr lang="en-US" sz="1800" i="1" smtClean="0">
                <a:cs typeface="Times New Roman" pitchFamily="18" charset="0"/>
                <a:sym typeface="Symbol" pitchFamily="18" charset="2"/>
              </a:rPr>
              <a:t>x</a:t>
            </a:r>
            <a:r>
              <a:rPr lang="en-US" sz="1800" i="1" baseline="-25000" smtClean="0">
                <a:cs typeface="Times New Roman" pitchFamily="18" charset="0"/>
                <a:sym typeface="Symbol" pitchFamily="18" charset="2"/>
              </a:rPr>
              <a:t>i</a:t>
            </a:r>
            <a:r>
              <a:rPr lang="en-US" sz="1800" smtClean="0">
                <a:cs typeface="Times New Roman" pitchFamily="18" charset="0"/>
                <a:sym typeface="Symbol" pitchFamily="18" charset="2"/>
              </a:rPr>
              <a:t>, create two integers:</a:t>
            </a:r>
          </a:p>
          <a:p>
            <a:pPr lvl="2" eaLnBrk="1" hangingPunct="1">
              <a:lnSpc>
                <a:spcPct val="80000"/>
              </a:lnSpc>
            </a:pPr>
            <a:r>
              <a:rPr lang="en-US" sz="1600" i="1" smtClean="0">
                <a:cs typeface="Times New Roman" pitchFamily="18" charset="0"/>
                <a:sym typeface="Symbol" pitchFamily="18" charset="2"/>
              </a:rPr>
              <a:t> v</a:t>
            </a:r>
            <a:r>
              <a:rPr lang="en-US" sz="1600" i="1" baseline="-25000" smtClean="0">
                <a:cs typeface="Times New Roman" pitchFamily="18" charset="0"/>
                <a:sym typeface="Symbol" pitchFamily="18" charset="2"/>
              </a:rPr>
              <a:t>i</a:t>
            </a:r>
            <a:r>
              <a:rPr lang="en-US" sz="1600" smtClean="0">
                <a:cs typeface="Times New Roman" pitchFamily="18" charset="0"/>
                <a:sym typeface="Symbol" pitchFamily="18" charset="2"/>
              </a:rPr>
              <a:t>=0…01</a:t>
            </a:r>
            <a:r>
              <a:rPr lang="en-US" sz="1600" baseline="-25000" smtClean="0">
                <a:cs typeface="Times New Roman" pitchFamily="18" charset="0"/>
                <a:sym typeface="Symbol" pitchFamily="18" charset="2"/>
              </a:rPr>
              <a:t>(</a:t>
            </a:r>
            <a:r>
              <a:rPr lang="en-US" sz="1600" i="1" baseline="-25000" smtClean="0">
                <a:cs typeface="Times New Roman" pitchFamily="18" charset="0"/>
                <a:sym typeface="Symbol" pitchFamily="18" charset="2"/>
              </a:rPr>
              <a:t>i</a:t>
            </a:r>
            <a:r>
              <a:rPr lang="en-US" sz="1600" baseline="-25000" smtClean="0">
                <a:cs typeface="Times New Roman" pitchFamily="18" charset="0"/>
                <a:sym typeface="Symbol" pitchFamily="18" charset="2"/>
              </a:rPr>
              <a:t>)</a:t>
            </a:r>
            <a:r>
              <a:rPr lang="en-US" sz="1600" smtClean="0">
                <a:cs typeface="Times New Roman" pitchFamily="18" charset="0"/>
                <a:sym typeface="Symbol" pitchFamily="18" charset="2"/>
              </a:rPr>
              <a:t>0…0||0…01</a:t>
            </a:r>
            <a:r>
              <a:rPr lang="en-US" sz="1600" baseline="-25000" smtClean="0">
                <a:cs typeface="Times New Roman" pitchFamily="18" charset="0"/>
                <a:sym typeface="Symbol" pitchFamily="18" charset="2"/>
              </a:rPr>
              <a:t>(</a:t>
            </a:r>
            <a:r>
              <a:rPr lang="en-US" sz="1600" i="1" baseline="-25000" smtClean="0">
                <a:cs typeface="Times New Roman" pitchFamily="18" charset="0"/>
                <a:sym typeface="Symbol" pitchFamily="18" charset="2"/>
              </a:rPr>
              <a:t>l</a:t>
            </a:r>
            <a:r>
              <a:rPr lang="en-US" sz="1600" baseline="-25000" smtClean="0">
                <a:cs typeface="Times New Roman" pitchFamily="18" charset="0"/>
                <a:sym typeface="Symbol" pitchFamily="18" charset="2"/>
              </a:rPr>
              <a:t>)</a:t>
            </a:r>
            <a:r>
              <a:rPr lang="en-US" sz="1600" smtClean="0">
                <a:cs typeface="Times New Roman" pitchFamily="18" charset="0"/>
                <a:sym typeface="Symbol" pitchFamily="18" charset="2"/>
              </a:rPr>
              <a:t>0…01</a:t>
            </a:r>
            <a:r>
              <a:rPr lang="en-US" sz="1600" baseline="-25000" smtClean="0">
                <a:cs typeface="Times New Roman" pitchFamily="18" charset="0"/>
                <a:sym typeface="Symbol" pitchFamily="18" charset="2"/>
              </a:rPr>
              <a:t>(</a:t>
            </a:r>
            <a:r>
              <a:rPr lang="en-US" sz="1600" i="1" baseline="-25000" smtClean="0">
                <a:cs typeface="Times New Roman" pitchFamily="18" charset="0"/>
                <a:sym typeface="Symbol" pitchFamily="18" charset="2"/>
              </a:rPr>
              <a:t>w</a:t>
            </a:r>
            <a:r>
              <a:rPr lang="en-US" sz="1600" baseline="-25000" smtClean="0">
                <a:cs typeface="Times New Roman" pitchFamily="18" charset="0"/>
                <a:sym typeface="Symbol" pitchFamily="18" charset="2"/>
              </a:rPr>
              <a:t>)</a:t>
            </a:r>
            <a:r>
              <a:rPr lang="en-US" sz="1600" smtClean="0">
                <a:cs typeface="Times New Roman" pitchFamily="18" charset="0"/>
                <a:sym typeface="Symbol" pitchFamily="18" charset="2"/>
              </a:rPr>
              <a:t>0…0, where </a:t>
            </a:r>
            <a:r>
              <a:rPr lang="en-US" sz="1600" i="1" smtClean="0">
                <a:cs typeface="Times New Roman" pitchFamily="18" charset="0"/>
                <a:sym typeface="Symbol" pitchFamily="18" charset="2"/>
              </a:rPr>
              <a:t>x</a:t>
            </a:r>
            <a:r>
              <a:rPr lang="en-US" sz="1600" i="1" baseline="-25000" smtClean="0">
                <a:cs typeface="Times New Roman" pitchFamily="18" charset="0"/>
                <a:sym typeface="Symbol" pitchFamily="18" charset="2"/>
              </a:rPr>
              <a:t>i</a:t>
            </a:r>
            <a:r>
              <a:rPr lang="en-US" sz="1600" smtClean="0">
                <a:cs typeface="Times New Roman" pitchFamily="18" charset="0"/>
                <a:sym typeface="Symbol" pitchFamily="18" charset="2"/>
              </a:rPr>
              <a:t> appears in </a:t>
            </a:r>
            <a:r>
              <a:rPr lang="en-US" sz="1600" i="1" smtClean="0">
                <a:cs typeface="Times New Roman" pitchFamily="18" charset="0"/>
                <a:sym typeface="Symbol" pitchFamily="18" charset="2"/>
              </a:rPr>
              <a:t>C</a:t>
            </a:r>
            <a:r>
              <a:rPr lang="en-US" sz="1600" i="1" baseline="-25000" smtClean="0">
                <a:cs typeface="Times New Roman" pitchFamily="18" charset="0"/>
                <a:sym typeface="Symbol" pitchFamily="18" charset="2"/>
              </a:rPr>
              <a:t>l</a:t>
            </a:r>
            <a:r>
              <a:rPr lang="en-US" sz="1600" smtClean="0">
                <a:cs typeface="Times New Roman" pitchFamily="18" charset="0"/>
                <a:sym typeface="Symbol" pitchFamily="18" charset="2"/>
              </a:rPr>
              <a:t>,…,</a:t>
            </a:r>
            <a:r>
              <a:rPr lang="en-US" sz="1600" i="1" smtClean="0">
                <a:cs typeface="Times New Roman" pitchFamily="18" charset="0"/>
                <a:sym typeface="Symbol" pitchFamily="18" charset="2"/>
              </a:rPr>
              <a:t>C</a:t>
            </a:r>
            <a:r>
              <a:rPr lang="en-US" sz="1600" i="1" baseline="-25000" smtClean="0">
                <a:cs typeface="Times New Roman" pitchFamily="18" charset="0"/>
                <a:sym typeface="Symbol" pitchFamily="18" charset="2"/>
              </a:rPr>
              <a:t>w.</a:t>
            </a:r>
            <a:r>
              <a:rPr lang="en-US" sz="1600" smtClean="0">
                <a:cs typeface="Times New Roman" pitchFamily="18" charset="0"/>
                <a:sym typeface="Symbol" pitchFamily="18" charset="2"/>
              </a:rPr>
              <a:t> </a:t>
            </a:r>
          </a:p>
          <a:p>
            <a:pPr lvl="2" eaLnBrk="1" hangingPunct="1">
              <a:lnSpc>
                <a:spcPct val="80000"/>
              </a:lnSpc>
            </a:pPr>
            <a:r>
              <a:rPr lang="en-US" sz="1600" i="1" smtClean="0">
                <a:cs typeface="Times New Roman" pitchFamily="18" charset="0"/>
                <a:sym typeface="Symbol" pitchFamily="18" charset="2"/>
              </a:rPr>
              <a:t>v</a:t>
            </a:r>
            <a:r>
              <a:rPr lang="en-US" sz="1600" i="1" baseline="-25000" smtClean="0">
                <a:cs typeface="Times New Roman" pitchFamily="18" charset="0"/>
                <a:sym typeface="Symbol" pitchFamily="18" charset="2"/>
              </a:rPr>
              <a:t>i</a:t>
            </a:r>
            <a:r>
              <a:rPr lang="en-US" sz="1600" i="1" smtClean="0">
                <a:cs typeface="Times New Roman" pitchFamily="18" charset="0"/>
                <a:sym typeface="Symbol" pitchFamily="18" charset="2"/>
              </a:rPr>
              <a:t>'</a:t>
            </a:r>
            <a:r>
              <a:rPr lang="en-US" sz="1600" smtClean="0">
                <a:cs typeface="Times New Roman" pitchFamily="18" charset="0"/>
                <a:sym typeface="Symbol" pitchFamily="18" charset="2"/>
              </a:rPr>
              <a:t>=0…01</a:t>
            </a:r>
            <a:r>
              <a:rPr lang="en-US" sz="1600" baseline="-25000" smtClean="0">
                <a:cs typeface="Times New Roman" pitchFamily="18" charset="0"/>
                <a:sym typeface="Symbol" pitchFamily="18" charset="2"/>
              </a:rPr>
              <a:t>(</a:t>
            </a:r>
            <a:r>
              <a:rPr lang="en-US" sz="1600" i="1" baseline="-25000" smtClean="0">
                <a:cs typeface="Times New Roman" pitchFamily="18" charset="0"/>
                <a:sym typeface="Symbol" pitchFamily="18" charset="2"/>
              </a:rPr>
              <a:t>i</a:t>
            </a:r>
            <a:r>
              <a:rPr lang="en-US" sz="1600" baseline="-25000" smtClean="0">
                <a:cs typeface="Times New Roman" pitchFamily="18" charset="0"/>
                <a:sym typeface="Symbol" pitchFamily="18" charset="2"/>
              </a:rPr>
              <a:t>)</a:t>
            </a:r>
            <a:r>
              <a:rPr lang="en-US" sz="1600" smtClean="0">
                <a:cs typeface="Times New Roman" pitchFamily="18" charset="0"/>
                <a:sym typeface="Symbol" pitchFamily="18" charset="2"/>
              </a:rPr>
              <a:t>0…0||0…1</a:t>
            </a:r>
            <a:r>
              <a:rPr lang="en-US" sz="1600" baseline="-25000" smtClean="0">
                <a:cs typeface="Times New Roman" pitchFamily="18" charset="0"/>
                <a:sym typeface="Symbol" pitchFamily="18" charset="2"/>
              </a:rPr>
              <a:t>(</a:t>
            </a:r>
            <a:r>
              <a:rPr lang="en-US" sz="1600" i="1" baseline="-25000" smtClean="0">
                <a:cs typeface="Times New Roman" pitchFamily="18" charset="0"/>
                <a:sym typeface="Symbol" pitchFamily="18" charset="2"/>
              </a:rPr>
              <a:t>m</a:t>
            </a:r>
            <a:r>
              <a:rPr lang="en-US" sz="1600" baseline="-25000" smtClean="0">
                <a:cs typeface="Times New Roman" pitchFamily="18" charset="0"/>
                <a:sym typeface="Symbol" pitchFamily="18" charset="2"/>
              </a:rPr>
              <a:t>)</a:t>
            </a:r>
            <a:r>
              <a:rPr lang="en-US" sz="1600" smtClean="0">
                <a:cs typeface="Times New Roman" pitchFamily="18" charset="0"/>
                <a:sym typeface="Symbol" pitchFamily="18" charset="2"/>
              </a:rPr>
              <a:t>0……01</a:t>
            </a:r>
            <a:r>
              <a:rPr lang="en-US" sz="1600" baseline="-25000" smtClean="0">
                <a:cs typeface="Times New Roman" pitchFamily="18" charset="0"/>
                <a:sym typeface="Symbol" pitchFamily="18" charset="2"/>
              </a:rPr>
              <a:t>(</a:t>
            </a:r>
            <a:r>
              <a:rPr lang="en-US" sz="1600" i="1" baseline="-25000" smtClean="0">
                <a:cs typeface="Times New Roman" pitchFamily="18" charset="0"/>
                <a:sym typeface="Symbol" pitchFamily="18" charset="2"/>
              </a:rPr>
              <a:t>p</a:t>
            </a:r>
            <a:r>
              <a:rPr lang="en-US" sz="1600" baseline="-25000" smtClean="0">
                <a:cs typeface="Times New Roman" pitchFamily="18" charset="0"/>
                <a:sym typeface="Symbol" pitchFamily="18" charset="2"/>
              </a:rPr>
              <a:t>)</a:t>
            </a:r>
            <a:r>
              <a:rPr lang="en-US" sz="1600" smtClean="0">
                <a:cs typeface="Times New Roman" pitchFamily="18" charset="0"/>
                <a:sym typeface="Symbol" pitchFamily="18" charset="2"/>
              </a:rPr>
              <a:t>0…0, where </a:t>
            </a:r>
            <a:r>
              <a:rPr lang="en-US" sz="1600" i="1" smtClean="0">
                <a:cs typeface="Times New Roman" pitchFamily="18" charset="0"/>
                <a:sym typeface="Symbol" pitchFamily="18" charset="2"/>
              </a:rPr>
              <a:t>x</a:t>
            </a:r>
            <a:r>
              <a:rPr lang="en-US" sz="1600" i="1" baseline="-25000" smtClean="0">
                <a:cs typeface="Times New Roman" pitchFamily="18" charset="0"/>
                <a:sym typeface="Symbol" pitchFamily="18" charset="2"/>
              </a:rPr>
              <a:t>i</a:t>
            </a:r>
            <a:r>
              <a:rPr lang="en-US" sz="1600" smtClean="0">
                <a:cs typeface="Times New Roman" pitchFamily="18" charset="0"/>
                <a:sym typeface="Symbol" pitchFamily="18" charset="2"/>
              </a:rPr>
              <a:t> appears in </a:t>
            </a:r>
            <a:r>
              <a:rPr lang="en-US" sz="1600" i="1" smtClean="0">
                <a:cs typeface="Times New Roman" pitchFamily="18" charset="0"/>
                <a:sym typeface="Symbol" pitchFamily="18" charset="2"/>
              </a:rPr>
              <a:t>C</a:t>
            </a:r>
            <a:r>
              <a:rPr lang="en-US" sz="1600" i="1" baseline="-25000" smtClean="0">
                <a:cs typeface="Times New Roman" pitchFamily="18" charset="0"/>
                <a:sym typeface="Symbol" pitchFamily="18" charset="2"/>
              </a:rPr>
              <a:t>m</a:t>
            </a:r>
            <a:r>
              <a:rPr lang="en-US" sz="1600" smtClean="0">
                <a:cs typeface="Times New Roman" pitchFamily="18" charset="0"/>
                <a:sym typeface="Symbol" pitchFamily="18" charset="2"/>
              </a:rPr>
              <a:t>,…,</a:t>
            </a:r>
            <a:r>
              <a:rPr lang="en-US" sz="1600" i="1" smtClean="0">
                <a:cs typeface="Times New Roman" pitchFamily="18" charset="0"/>
                <a:sym typeface="Symbol" pitchFamily="18" charset="2"/>
              </a:rPr>
              <a:t>C</a:t>
            </a:r>
            <a:r>
              <a:rPr lang="en-US" sz="1600" i="1" baseline="-25000" smtClean="0">
                <a:cs typeface="Times New Roman" pitchFamily="18" charset="0"/>
                <a:sym typeface="Symbol" pitchFamily="18" charset="2"/>
              </a:rPr>
              <a:t>p.</a:t>
            </a:r>
            <a:r>
              <a:rPr lang="en-US" sz="1600" smtClean="0">
                <a:cs typeface="Times New Roman" pitchFamily="18" charset="0"/>
                <a:sym typeface="Symbol" pitchFamily="18" charset="2"/>
              </a:rPr>
              <a:t> .</a:t>
            </a:r>
          </a:p>
          <a:p>
            <a:pPr lvl="2" eaLnBrk="1" hangingPunct="1">
              <a:lnSpc>
                <a:spcPct val="80000"/>
              </a:lnSpc>
            </a:pPr>
            <a:r>
              <a:rPr lang="en-US" sz="1400" smtClean="0">
                <a:cs typeface="Times New Roman" pitchFamily="18" charset="0"/>
                <a:sym typeface="Symbol" pitchFamily="18" charset="2"/>
              </a:rPr>
              <a:t>Clearly, </a:t>
            </a:r>
            <a:r>
              <a:rPr lang="en-US" sz="1400" i="1" smtClean="0">
                <a:cs typeface="Times New Roman" pitchFamily="18" charset="0"/>
                <a:sym typeface="Symbol" pitchFamily="18" charset="2"/>
              </a:rPr>
              <a:t>v</a:t>
            </a:r>
            <a:r>
              <a:rPr lang="en-US" sz="1400" i="1" baseline="-25000" smtClean="0">
                <a:cs typeface="Times New Roman" pitchFamily="18" charset="0"/>
                <a:sym typeface="Symbol" pitchFamily="18" charset="2"/>
              </a:rPr>
              <a:t>i </a:t>
            </a:r>
            <a:r>
              <a:rPr lang="en-US" sz="1400" smtClean="0">
                <a:cs typeface="Times New Roman" pitchFamily="18" charset="0"/>
                <a:sym typeface="Symbol" pitchFamily="18" charset="2"/>
              </a:rPr>
              <a:t>and </a:t>
            </a:r>
            <a:r>
              <a:rPr lang="en-US" sz="1400" i="1" smtClean="0">
                <a:cs typeface="Times New Roman" pitchFamily="18" charset="0"/>
                <a:sym typeface="Symbol" pitchFamily="18" charset="2"/>
              </a:rPr>
              <a:t>v</a:t>
            </a:r>
            <a:r>
              <a:rPr lang="en-US" sz="1400" i="1" baseline="-25000" smtClean="0">
                <a:cs typeface="Times New Roman" pitchFamily="18" charset="0"/>
                <a:sym typeface="Symbol" pitchFamily="18" charset="2"/>
              </a:rPr>
              <a:t>i</a:t>
            </a:r>
            <a:r>
              <a:rPr lang="en-US" sz="1400" i="1" smtClean="0">
                <a:cs typeface="Times New Roman" pitchFamily="18" charset="0"/>
                <a:sym typeface="Symbol" pitchFamily="18" charset="2"/>
              </a:rPr>
              <a:t>' </a:t>
            </a:r>
            <a:r>
              <a:rPr lang="en-US" sz="1400" smtClean="0">
                <a:cs typeface="Times New Roman" pitchFamily="18" charset="0"/>
                <a:sym typeface="Symbol" pitchFamily="18" charset="2"/>
              </a:rPr>
              <a:t>can not be equal in right </a:t>
            </a:r>
            <a:r>
              <a:rPr lang="en-US" sz="1400" i="1" smtClean="0">
                <a:cs typeface="Times New Roman" pitchFamily="18" charset="0"/>
                <a:sym typeface="Symbol" pitchFamily="18" charset="2"/>
              </a:rPr>
              <a:t>k</a:t>
            </a:r>
            <a:r>
              <a:rPr lang="en-US" sz="1400" smtClean="0">
                <a:cs typeface="Times New Roman" pitchFamily="18" charset="0"/>
                <a:sym typeface="Symbol" pitchFamily="18" charset="2"/>
              </a:rPr>
              <a:t> digits, moreover all </a:t>
            </a:r>
            <a:r>
              <a:rPr lang="en-US" sz="1400" i="1" smtClean="0">
                <a:cs typeface="Times New Roman" pitchFamily="18" charset="0"/>
                <a:sym typeface="Symbol" pitchFamily="18" charset="2"/>
              </a:rPr>
              <a:t>v</a:t>
            </a:r>
            <a:r>
              <a:rPr lang="en-US" sz="1400" i="1" baseline="-25000" smtClean="0">
                <a:cs typeface="Times New Roman" pitchFamily="18" charset="0"/>
                <a:sym typeface="Symbol" pitchFamily="18" charset="2"/>
              </a:rPr>
              <a:t>i </a:t>
            </a:r>
            <a:r>
              <a:rPr lang="en-US" sz="1400" smtClean="0">
                <a:cs typeface="Times New Roman" pitchFamily="18" charset="0"/>
                <a:sym typeface="Symbol" pitchFamily="18" charset="2"/>
              </a:rPr>
              <a:t>and </a:t>
            </a:r>
            <a:r>
              <a:rPr lang="en-US" sz="1400" i="1" smtClean="0">
                <a:cs typeface="Times New Roman" pitchFamily="18" charset="0"/>
                <a:sym typeface="Symbol" pitchFamily="18" charset="2"/>
              </a:rPr>
              <a:t>v</a:t>
            </a:r>
            <a:r>
              <a:rPr lang="en-US" sz="1400" i="1" baseline="-25000" smtClean="0">
                <a:cs typeface="Times New Roman" pitchFamily="18" charset="0"/>
                <a:sym typeface="Symbol" pitchFamily="18" charset="2"/>
              </a:rPr>
              <a:t>i</a:t>
            </a:r>
            <a:r>
              <a:rPr lang="en-US" sz="1400" i="1" smtClean="0">
                <a:cs typeface="Times New Roman" pitchFamily="18" charset="0"/>
                <a:sym typeface="Symbol" pitchFamily="18" charset="2"/>
              </a:rPr>
              <a:t>' </a:t>
            </a:r>
            <a:r>
              <a:rPr lang="en-US" sz="1400" smtClean="0">
                <a:cs typeface="Times New Roman" pitchFamily="18" charset="0"/>
                <a:sym typeface="Symbol" pitchFamily="18" charset="2"/>
              </a:rPr>
              <a:t>in S are distinct.</a:t>
            </a:r>
          </a:p>
          <a:p>
            <a:pPr lvl="1" eaLnBrk="1" hangingPunct="1">
              <a:lnSpc>
                <a:spcPct val="80000"/>
              </a:lnSpc>
            </a:pPr>
            <a:r>
              <a:rPr lang="en-US" sz="1400" smtClean="0">
                <a:cs typeface="Times New Roman" pitchFamily="18" charset="0"/>
                <a:sym typeface="Symbol" pitchFamily="18" charset="2"/>
              </a:rPr>
              <a:t>For each clause C</a:t>
            </a:r>
            <a:r>
              <a:rPr lang="en-US" sz="1800" i="1" baseline="-25000" smtClean="0">
                <a:cs typeface="Times New Roman" pitchFamily="18" charset="0"/>
                <a:sym typeface="Symbol" pitchFamily="18" charset="2"/>
              </a:rPr>
              <a:t>j</a:t>
            </a:r>
            <a:r>
              <a:rPr lang="en-US" sz="1800" smtClean="0">
                <a:cs typeface="Times New Roman" pitchFamily="18" charset="0"/>
                <a:sym typeface="Symbol" pitchFamily="18" charset="2"/>
              </a:rPr>
              <a:t>, create two integers:</a:t>
            </a:r>
          </a:p>
          <a:p>
            <a:pPr lvl="2" eaLnBrk="1" hangingPunct="1">
              <a:lnSpc>
                <a:spcPct val="80000"/>
              </a:lnSpc>
            </a:pPr>
            <a:r>
              <a:rPr lang="en-US" sz="1600" i="1" smtClean="0">
                <a:cs typeface="Times New Roman" pitchFamily="18" charset="0"/>
                <a:sym typeface="Symbol" pitchFamily="18" charset="2"/>
              </a:rPr>
              <a:t> s</a:t>
            </a:r>
            <a:r>
              <a:rPr lang="en-US" sz="1600" i="1" baseline="-25000" smtClean="0">
                <a:cs typeface="Times New Roman" pitchFamily="18" charset="0"/>
                <a:sym typeface="Symbol" pitchFamily="18" charset="2"/>
              </a:rPr>
              <a:t>j</a:t>
            </a:r>
            <a:r>
              <a:rPr lang="en-US" sz="1600" smtClean="0">
                <a:cs typeface="Times New Roman" pitchFamily="18" charset="0"/>
                <a:sym typeface="Symbol" pitchFamily="18" charset="2"/>
              </a:rPr>
              <a:t>=0…0||0…01</a:t>
            </a:r>
            <a:r>
              <a:rPr lang="en-US" sz="1600" baseline="-25000" smtClean="0">
                <a:cs typeface="Times New Roman" pitchFamily="18" charset="0"/>
                <a:sym typeface="Symbol" pitchFamily="18" charset="2"/>
              </a:rPr>
              <a:t>(</a:t>
            </a:r>
            <a:r>
              <a:rPr lang="en-US" sz="1600" i="1" baseline="-25000" smtClean="0">
                <a:cs typeface="Times New Roman" pitchFamily="18" charset="0"/>
                <a:sym typeface="Symbol" pitchFamily="18" charset="2"/>
              </a:rPr>
              <a:t>j</a:t>
            </a:r>
            <a:r>
              <a:rPr lang="en-US" sz="1600" baseline="-25000" smtClean="0">
                <a:cs typeface="Times New Roman" pitchFamily="18" charset="0"/>
                <a:sym typeface="Symbol" pitchFamily="18" charset="2"/>
              </a:rPr>
              <a:t>)</a:t>
            </a:r>
            <a:r>
              <a:rPr lang="en-US" sz="1600" smtClean="0">
                <a:cs typeface="Times New Roman" pitchFamily="18" charset="0"/>
                <a:sym typeface="Symbol" pitchFamily="18" charset="2"/>
              </a:rPr>
              <a:t>0…0,  </a:t>
            </a:r>
          </a:p>
          <a:p>
            <a:pPr lvl="2" eaLnBrk="1" hangingPunct="1">
              <a:lnSpc>
                <a:spcPct val="80000"/>
              </a:lnSpc>
            </a:pPr>
            <a:r>
              <a:rPr lang="en-US" sz="1600" i="1" smtClean="0">
                <a:cs typeface="Times New Roman" pitchFamily="18" charset="0"/>
                <a:sym typeface="Symbol" pitchFamily="18" charset="2"/>
              </a:rPr>
              <a:t>s</a:t>
            </a:r>
            <a:r>
              <a:rPr lang="en-US" sz="1600" i="1" baseline="-25000" smtClean="0">
                <a:cs typeface="Times New Roman" pitchFamily="18" charset="0"/>
                <a:sym typeface="Symbol" pitchFamily="18" charset="2"/>
              </a:rPr>
              <a:t>j</a:t>
            </a:r>
            <a:r>
              <a:rPr lang="en-US" sz="1600" i="1" smtClean="0">
                <a:cs typeface="Times New Roman" pitchFamily="18" charset="0"/>
                <a:sym typeface="Symbol" pitchFamily="18" charset="2"/>
              </a:rPr>
              <a:t>'</a:t>
            </a:r>
            <a:r>
              <a:rPr lang="en-US" sz="1600" smtClean="0">
                <a:cs typeface="Times New Roman" pitchFamily="18" charset="0"/>
                <a:sym typeface="Symbol" pitchFamily="18" charset="2"/>
              </a:rPr>
              <a:t>=0…0||0…02</a:t>
            </a:r>
            <a:r>
              <a:rPr lang="en-US" sz="1600" baseline="-25000" smtClean="0">
                <a:cs typeface="Times New Roman" pitchFamily="18" charset="0"/>
                <a:sym typeface="Symbol" pitchFamily="18" charset="2"/>
              </a:rPr>
              <a:t>(</a:t>
            </a:r>
            <a:r>
              <a:rPr lang="en-US" sz="1600" i="1" baseline="-25000" smtClean="0">
                <a:cs typeface="Times New Roman" pitchFamily="18" charset="0"/>
                <a:sym typeface="Symbol" pitchFamily="18" charset="2"/>
              </a:rPr>
              <a:t>j</a:t>
            </a:r>
            <a:r>
              <a:rPr lang="en-US" sz="1600" baseline="-25000" smtClean="0">
                <a:cs typeface="Times New Roman" pitchFamily="18" charset="0"/>
                <a:sym typeface="Symbol" pitchFamily="18" charset="2"/>
              </a:rPr>
              <a:t>)</a:t>
            </a:r>
            <a:r>
              <a:rPr lang="en-US" sz="1600" smtClean="0">
                <a:cs typeface="Times New Roman" pitchFamily="18" charset="0"/>
                <a:sym typeface="Symbol" pitchFamily="18" charset="2"/>
              </a:rPr>
              <a:t>0…0.</a:t>
            </a:r>
          </a:p>
          <a:p>
            <a:pPr lvl="2" eaLnBrk="1" hangingPunct="1">
              <a:lnSpc>
                <a:spcPct val="80000"/>
              </a:lnSpc>
            </a:pPr>
            <a:r>
              <a:rPr lang="en-US" sz="1400" smtClean="0">
                <a:cs typeface="Times New Roman" pitchFamily="18" charset="0"/>
                <a:sym typeface="Symbol" pitchFamily="18" charset="2"/>
              </a:rPr>
              <a:t>all </a:t>
            </a:r>
            <a:r>
              <a:rPr lang="en-US" sz="1400" i="1" smtClean="0">
                <a:cs typeface="Times New Roman" pitchFamily="18" charset="0"/>
                <a:sym typeface="Symbol" pitchFamily="18" charset="2"/>
              </a:rPr>
              <a:t>s</a:t>
            </a:r>
            <a:r>
              <a:rPr lang="en-US" sz="1400" i="1" baseline="-25000" smtClean="0">
                <a:cs typeface="Times New Roman" pitchFamily="18" charset="0"/>
                <a:sym typeface="Symbol" pitchFamily="18" charset="2"/>
              </a:rPr>
              <a:t>j </a:t>
            </a:r>
            <a:r>
              <a:rPr lang="en-US" sz="1400" smtClean="0">
                <a:cs typeface="Times New Roman" pitchFamily="18" charset="0"/>
                <a:sym typeface="Symbol" pitchFamily="18" charset="2"/>
              </a:rPr>
              <a:t>and </a:t>
            </a:r>
            <a:r>
              <a:rPr lang="en-US" sz="1400" i="1" smtClean="0">
                <a:cs typeface="Times New Roman" pitchFamily="18" charset="0"/>
                <a:sym typeface="Symbol" pitchFamily="18" charset="2"/>
              </a:rPr>
              <a:t>s</a:t>
            </a:r>
            <a:r>
              <a:rPr lang="en-US" sz="1400" i="1" baseline="-25000" smtClean="0">
                <a:cs typeface="Times New Roman" pitchFamily="18" charset="0"/>
                <a:sym typeface="Symbol" pitchFamily="18" charset="2"/>
              </a:rPr>
              <a:t>j</a:t>
            </a:r>
            <a:r>
              <a:rPr lang="en-US" sz="1400" i="1" smtClean="0">
                <a:cs typeface="Times New Roman" pitchFamily="18" charset="0"/>
                <a:sym typeface="Symbol" pitchFamily="18" charset="2"/>
              </a:rPr>
              <a:t>'  </a:t>
            </a:r>
            <a:r>
              <a:rPr lang="en-US" sz="1400" smtClean="0">
                <a:cs typeface="Times New Roman" pitchFamily="18" charset="0"/>
                <a:sym typeface="Symbol" pitchFamily="18" charset="2"/>
              </a:rPr>
              <a:t>are called “slack number”.</a:t>
            </a:r>
            <a:r>
              <a:rPr lang="en-US" sz="1400" i="1" smtClean="0">
                <a:cs typeface="Times New Roman" pitchFamily="18" charset="0"/>
                <a:sym typeface="Symbol" pitchFamily="18" charset="2"/>
              </a:rPr>
              <a:t> </a:t>
            </a:r>
            <a:r>
              <a:rPr lang="en-US" sz="1400" smtClean="0">
                <a:cs typeface="Times New Roman" pitchFamily="18" charset="0"/>
                <a:sym typeface="Symbol" pitchFamily="18" charset="2"/>
              </a:rPr>
              <a:t>Clearly, all </a:t>
            </a:r>
            <a:r>
              <a:rPr lang="en-US" sz="1400" i="1" smtClean="0">
                <a:cs typeface="Times New Roman" pitchFamily="18" charset="0"/>
                <a:sym typeface="Symbol" pitchFamily="18" charset="2"/>
              </a:rPr>
              <a:t>s</a:t>
            </a:r>
            <a:r>
              <a:rPr lang="en-US" sz="1400" i="1" baseline="-25000" smtClean="0">
                <a:cs typeface="Times New Roman" pitchFamily="18" charset="0"/>
                <a:sym typeface="Symbol" pitchFamily="18" charset="2"/>
              </a:rPr>
              <a:t>j </a:t>
            </a:r>
            <a:r>
              <a:rPr lang="en-US" sz="1400" smtClean="0">
                <a:cs typeface="Times New Roman" pitchFamily="18" charset="0"/>
                <a:sym typeface="Symbol" pitchFamily="18" charset="2"/>
              </a:rPr>
              <a:t>and </a:t>
            </a:r>
            <a:r>
              <a:rPr lang="en-US" sz="1400" i="1" smtClean="0">
                <a:cs typeface="Times New Roman" pitchFamily="18" charset="0"/>
                <a:sym typeface="Symbol" pitchFamily="18" charset="2"/>
              </a:rPr>
              <a:t>s</a:t>
            </a:r>
            <a:r>
              <a:rPr lang="en-US" sz="1400" i="1" baseline="-25000" smtClean="0">
                <a:cs typeface="Times New Roman" pitchFamily="18" charset="0"/>
                <a:sym typeface="Symbol" pitchFamily="18" charset="2"/>
              </a:rPr>
              <a:t>j</a:t>
            </a:r>
            <a:r>
              <a:rPr lang="en-US" sz="1400" i="1" smtClean="0">
                <a:cs typeface="Times New Roman" pitchFamily="18" charset="0"/>
                <a:sym typeface="Symbol" pitchFamily="18" charset="2"/>
              </a:rPr>
              <a:t>' </a:t>
            </a:r>
            <a:r>
              <a:rPr lang="en-US" sz="1400" smtClean="0">
                <a:cs typeface="Times New Roman" pitchFamily="18" charset="0"/>
                <a:sym typeface="Symbol" pitchFamily="18" charset="2"/>
              </a:rPr>
              <a:t>in S are distinct. </a:t>
            </a:r>
          </a:p>
          <a:p>
            <a:pPr lvl="1" eaLnBrk="1" hangingPunct="1">
              <a:lnSpc>
                <a:spcPct val="80000"/>
              </a:lnSpc>
            </a:pPr>
            <a:r>
              <a:rPr lang="en-US" sz="1600" smtClean="0">
                <a:cs typeface="Times New Roman" pitchFamily="18" charset="0"/>
                <a:sym typeface="Symbol" pitchFamily="18" charset="2"/>
              </a:rPr>
              <a:t>Note: the sum of digits in any one digit position is 2 or 6, so when there is no carries when adding any subset of the above integers. </a:t>
            </a:r>
          </a:p>
          <a:p>
            <a:pPr lvl="1" eaLnBrk="1" hangingPunct="1">
              <a:lnSpc>
                <a:spcPct val="80000"/>
              </a:lnSpc>
            </a:pPr>
            <a:endParaRPr lang="en-US" sz="1800" smtClean="0">
              <a:cs typeface="Times New Roman" pitchFamily="18" charset="0"/>
              <a:sym typeface="Symbol" pitchFamily="18" charset="2"/>
            </a:endParaRPr>
          </a:p>
          <a:p>
            <a:pPr lvl="1" eaLnBrk="1" hangingPunct="1">
              <a:lnSpc>
                <a:spcPct val="80000"/>
              </a:lnSpc>
            </a:pPr>
            <a:endParaRPr lang="en-US" sz="1400" smtClean="0">
              <a:cs typeface="Times New Roman" pitchFamily="18" charset="0"/>
              <a:sym typeface="Symbol" pitchFamily="18" charset="2"/>
            </a:endParaRPr>
          </a:p>
          <a:p>
            <a:pPr lvl="1" eaLnBrk="1" hangingPunct="1">
              <a:lnSpc>
                <a:spcPct val="80000"/>
              </a:lnSpc>
            </a:pPr>
            <a:endParaRPr lang="en-US" sz="1800" smtClean="0">
              <a:cs typeface="Times New Roman" pitchFamily="18" charset="0"/>
              <a:sym typeface="Symbol" pitchFamily="18" charset="2"/>
            </a:endParaRPr>
          </a:p>
          <a:p>
            <a:pPr eaLnBrk="1" hangingPunct="1">
              <a:lnSpc>
                <a:spcPct val="80000"/>
              </a:lnSpc>
            </a:pPr>
            <a:endParaRPr lang="en-US" sz="20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p>
            <a:fld id="{523C6543-6EC0-4549-BA8F-289062C339BB}" type="slidenum">
              <a:rPr lang="en-US"/>
              <a:pPr/>
              <a:t>5</a:t>
            </a:fld>
            <a:endParaRPr lang="en-US"/>
          </a:p>
        </p:txBody>
      </p:sp>
      <p:sp>
        <p:nvSpPr>
          <p:cNvPr id="10243" name="Rectangle 2"/>
          <p:cNvSpPr>
            <a:spLocks noGrp="1" noChangeArrowheads="1"/>
          </p:cNvSpPr>
          <p:nvPr>
            <p:ph type="title"/>
          </p:nvPr>
        </p:nvSpPr>
        <p:spPr>
          <a:xfrm>
            <a:off x="533400" y="228600"/>
            <a:ext cx="8229600" cy="1143000"/>
          </a:xfrm>
        </p:spPr>
        <p:txBody>
          <a:bodyPr/>
          <a:lstStyle/>
          <a:p>
            <a:pPr eaLnBrk="1" hangingPunct="1"/>
            <a:r>
              <a:rPr lang="en-US" sz="3200" b="1" dirty="0" smtClean="0"/>
              <a:t>Decision VS. Optimization Problems (Cont.)</a:t>
            </a:r>
          </a:p>
        </p:txBody>
      </p:sp>
      <p:sp>
        <p:nvSpPr>
          <p:cNvPr id="10244" name="Rectangle 3"/>
          <p:cNvSpPr>
            <a:spLocks noGrp="1" noChangeArrowheads="1"/>
          </p:cNvSpPr>
          <p:nvPr>
            <p:ph type="body" idx="1"/>
          </p:nvPr>
        </p:nvSpPr>
        <p:spPr>
          <a:xfrm>
            <a:off x="685800" y="1219200"/>
            <a:ext cx="8153400" cy="5257800"/>
          </a:xfrm>
        </p:spPr>
        <p:txBody>
          <a:bodyPr/>
          <a:lstStyle/>
          <a:p>
            <a:pPr eaLnBrk="1" hangingPunct="1">
              <a:lnSpc>
                <a:spcPct val="80000"/>
              </a:lnSpc>
            </a:pPr>
            <a:r>
              <a:rPr lang="en-US" dirty="0" smtClean="0"/>
              <a:t>Decision is easier </a:t>
            </a:r>
            <a:r>
              <a:rPr lang="en-US" dirty="0" smtClean="0"/>
              <a:t>than </a:t>
            </a:r>
            <a:r>
              <a:rPr lang="en-US" dirty="0" smtClean="0"/>
              <a:t>optimization</a:t>
            </a:r>
          </a:p>
          <a:p>
            <a:pPr eaLnBrk="1" hangingPunct="1">
              <a:lnSpc>
                <a:spcPct val="80000"/>
              </a:lnSpc>
            </a:pPr>
            <a:r>
              <a:rPr lang="en-US" dirty="0" smtClean="0"/>
              <a:t>If there is an algorithm for an optimization problem, the algorithm can be used to solve the corresponding decision problem.</a:t>
            </a:r>
          </a:p>
          <a:p>
            <a:pPr lvl="1" eaLnBrk="1" hangingPunct="1">
              <a:lnSpc>
                <a:spcPct val="80000"/>
              </a:lnSpc>
            </a:pPr>
            <a:r>
              <a:rPr lang="en-US" dirty="0" smtClean="0"/>
              <a:t>Example: SHORTEST-PATH for PATH</a:t>
            </a:r>
          </a:p>
          <a:p>
            <a:pPr eaLnBrk="1" hangingPunct="1">
              <a:lnSpc>
                <a:spcPct val="80000"/>
              </a:lnSpc>
            </a:pPr>
            <a:r>
              <a:rPr lang="en-US" dirty="0" smtClean="0"/>
              <a:t>If optimization is easy, its corresponding decision is also easy. Or in another way, if provide evidence that decision problem is hard, then the corresponding optimization problem is also hard.</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3"/>
          <p:cNvSpPr>
            <a:spLocks noGrp="1"/>
          </p:cNvSpPr>
          <p:nvPr>
            <p:ph type="sldNum" sz="quarter" idx="12"/>
          </p:nvPr>
        </p:nvSpPr>
        <p:spPr>
          <a:noFill/>
        </p:spPr>
        <p:txBody>
          <a:bodyPr/>
          <a:lstStyle/>
          <a:p>
            <a:fld id="{AB787A22-98D7-4A9B-827D-83268194072D}" type="slidenum">
              <a:rPr lang="en-US"/>
              <a:pPr/>
              <a:t>50</a:t>
            </a:fld>
            <a:endParaRPr lang="en-US"/>
          </a:p>
        </p:txBody>
      </p:sp>
      <p:sp>
        <p:nvSpPr>
          <p:cNvPr id="59395" name="Text Box 2"/>
          <p:cNvSpPr txBox="1">
            <a:spLocks noChangeArrowheads="1"/>
          </p:cNvSpPr>
          <p:nvPr/>
        </p:nvSpPr>
        <p:spPr bwMode="auto">
          <a:xfrm>
            <a:off x="0" y="0"/>
            <a:ext cx="9144000" cy="776288"/>
          </a:xfrm>
          <a:prstGeom prst="rect">
            <a:avLst/>
          </a:prstGeom>
          <a:noFill/>
          <a:ln w="9525">
            <a:noFill/>
            <a:miter lim="800000"/>
            <a:headEnd/>
            <a:tailEnd/>
          </a:ln>
        </p:spPr>
        <p:txBody>
          <a:bodyPr>
            <a:spAutoFit/>
          </a:bodyPr>
          <a:lstStyle/>
          <a:p>
            <a:pPr algn="ctr">
              <a:spcBef>
                <a:spcPct val="20000"/>
              </a:spcBef>
            </a:pPr>
            <a:r>
              <a:rPr lang="en-US" sz="900" b="1">
                <a:latin typeface="Arial" charset="0"/>
              </a:rPr>
              <a:t>Copyright </a:t>
            </a:r>
            <a:r>
              <a:rPr lang="en-US" sz="900" b="1">
                <a:latin typeface="Arial" charset="0"/>
                <a:cs typeface="Arial" charset="0"/>
              </a:rPr>
              <a:t>© The McGraw-Hill Companies, Inc. Permission required for reproduction or display.</a:t>
            </a:r>
            <a:endParaRPr lang="en-US" sz="900" b="1">
              <a:latin typeface="Arial" charset="0"/>
            </a:endParaRPr>
          </a:p>
          <a:p>
            <a:pPr>
              <a:spcBef>
                <a:spcPct val="50000"/>
              </a:spcBef>
            </a:pPr>
            <a:endParaRPr lang="en-US"/>
          </a:p>
        </p:txBody>
      </p:sp>
      <p:pic>
        <p:nvPicPr>
          <p:cNvPr id="59396" name="Picture 3" descr="fig34-19"/>
          <p:cNvPicPr>
            <a:picLocks noChangeAspect="1" noChangeArrowheads="1"/>
          </p:cNvPicPr>
          <p:nvPr/>
        </p:nvPicPr>
        <p:blipFill>
          <a:blip r:embed="rId2"/>
          <a:srcRect/>
          <a:stretch>
            <a:fillRect/>
          </a:stretch>
        </p:blipFill>
        <p:spPr bwMode="auto">
          <a:xfrm>
            <a:off x="914400" y="168275"/>
            <a:ext cx="7315200" cy="6659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5"/>
          <p:cNvSpPr>
            <a:spLocks noGrp="1"/>
          </p:cNvSpPr>
          <p:nvPr>
            <p:ph type="sldNum" sz="quarter" idx="12"/>
          </p:nvPr>
        </p:nvSpPr>
        <p:spPr>
          <a:noFill/>
        </p:spPr>
        <p:txBody>
          <a:bodyPr/>
          <a:lstStyle/>
          <a:p>
            <a:fld id="{F6B0E49D-C205-432D-98E5-07A37C563E15}" type="slidenum">
              <a:rPr lang="en-US"/>
              <a:pPr/>
              <a:t>51</a:t>
            </a:fld>
            <a:endParaRPr lang="en-US"/>
          </a:p>
        </p:txBody>
      </p:sp>
      <p:sp>
        <p:nvSpPr>
          <p:cNvPr id="60419" name="Rectangle 2"/>
          <p:cNvSpPr>
            <a:spLocks noGrp="1" noChangeArrowheads="1"/>
          </p:cNvSpPr>
          <p:nvPr>
            <p:ph type="title"/>
          </p:nvPr>
        </p:nvSpPr>
        <p:spPr>
          <a:xfrm>
            <a:off x="762000" y="0"/>
            <a:ext cx="7772400" cy="1143000"/>
          </a:xfrm>
        </p:spPr>
        <p:txBody>
          <a:bodyPr/>
          <a:lstStyle/>
          <a:p>
            <a:pPr eaLnBrk="1" hangingPunct="1"/>
            <a:r>
              <a:rPr lang="en-US" smtClean="0"/>
              <a:t>SUBSET-SUM is NPC</a:t>
            </a:r>
          </a:p>
        </p:txBody>
      </p:sp>
      <p:sp>
        <p:nvSpPr>
          <p:cNvPr id="60420" name="Rectangle 3"/>
          <p:cNvSpPr>
            <a:spLocks noGrp="1" noChangeArrowheads="1"/>
          </p:cNvSpPr>
          <p:nvPr>
            <p:ph type="body" idx="1"/>
          </p:nvPr>
        </p:nvSpPr>
        <p:spPr>
          <a:xfrm>
            <a:off x="838200" y="1143000"/>
            <a:ext cx="7772400" cy="4114800"/>
          </a:xfrm>
        </p:spPr>
        <p:txBody>
          <a:bodyPr/>
          <a:lstStyle/>
          <a:p>
            <a:pPr eaLnBrk="1" hangingPunct="1">
              <a:lnSpc>
                <a:spcPct val="80000"/>
              </a:lnSpc>
            </a:pPr>
            <a:r>
              <a:rPr lang="en-US" sz="2000" dirty="0" smtClean="0"/>
              <a:t>The above reduction is done in poly time.</a:t>
            </a:r>
          </a:p>
          <a:p>
            <a:pPr eaLnBrk="1" hangingPunct="1">
              <a:lnSpc>
                <a:spcPct val="80000"/>
              </a:lnSpc>
            </a:pPr>
            <a:r>
              <a:rPr lang="en-US" sz="2000" dirty="0" smtClean="0"/>
              <a:t>The 3-CNF formula </a:t>
            </a:r>
            <a:r>
              <a:rPr lang="en-US" sz="2000" dirty="0" smtClean="0">
                <a:cs typeface="Times New Roman" pitchFamily="18" charset="0"/>
                <a:sym typeface="Symbol" pitchFamily="18" charset="2"/>
              </a:rPr>
              <a:t></a:t>
            </a:r>
            <a:r>
              <a:rPr lang="en-US" sz="2000" dirty="0" smtClean="0"/>
              <a:t> is satisfiable if and only if there is a subset S</a:t>
            </a:r>
            <a:r>
              <a:rPr lang="en-US" sz="2000" dirty="0" smtClean="0">
                <a:cs typeface="Times New Roman" pitchFamily="18" charset="0"/>
              </a:rPr>
              <a:t>'</a:t>
            </a:r>
            <a:r>
              <a:rPr lang="en-US" sz="2000" dirty="0" smtClean="0"/>
              <a:t> whose sum is </a:t>
            </a:r>
            <a:r>
              <a:rPr lang="en-US" sz="2000" i="1" dirty="0" smtClean="0"/>
              <a:t>t</a:t>
            </a:r>
            <a:r>
              <a:rPr lang="en-US" sz="2000" dirty="0" smtClean="0"/>
              <a:t>. </a:t>
            </a:r>
          </a:p>
          <a:p>
            <a:pPr lvl="1" eaLnBrk="1" hangingPunct="1">
              <a:lnSpc>
                <a:spcPct val="80000"/>
              </a:lnSpc>
            </a:pPr>
            <a:r>
              <a:rPr lang="en-US" sz="1800" dirty="0" smtClean="0"/>
              <a:t>suppose </a:t>
            </a:r>
            <a:r>
              <a:rPr lang="en-US" sz="1800" dirty="0" smtClean="0">
                <a:cs typeface="Times New Roman" pitchFamily="18" charset="0"/>
                <a:sym typeface="Symbol" pitchFamily="18" charset="2"/>
              </a:rPr>
              <a:t></a:t>
            </a:r>
            <a:r>
              <a:rPr lang="en-US" sz="1800" dirty="0" smtClean="0"/>
              <a:t> has a satisfying assignment. </a:t>
            </a:r>
          </a:p>
          <a:p>
            <a:pPr lvl="2" eaLnBrk="1" hangingPunct="1">
              <a:lnSpc>
                <a:spcPct val="80000"/>
              </a:lnSpc>
            </a:pPr>
            <a:r>
              <a:rPr lang="en-US" sz="1600" dirty="0" smtClean="0"/>
              <a:t>Then for </a:t>
            </a:r>
            <a:r>
              <a:rPr lang="en-US" sz="1600" i="1" dirty="0" err="1" smtClean="0"/>
              <a:t>i</a:t>
            </a:r>
            <a:r>
              <a:rPr lang="en-US" sz="1600" dirty="0" smtClean="0"/>
              <a:t>=1,…,</a:t>
            </a:r>
            <a:r>
              <a:rPr lang="en-US" sz="1600" i="1" dirty="0" smtClean="0"/>
              <a:t>n</a:t>
            </a:r>
            <a:r>
              <a:rPr lang="en-US" sz="1600" dirty="0" smtClean="0"/>
              <a:t>, if </a:t>
            </a:r>
            <a:r>
              <a:rPr lang="en-US" sz="1600" i="1" dirty="0" smtClean="0">
                <a:cs typeface="Times New Roman" pitchFamily="18" charset="0"/>
                <a:sym typeface="Symbol" pitchFamily="18" charset="2"/>
              </a:rPr>
              <a:t>x</a:t>
            </a:r>
            <a:r>
              <a:rPr lang="en-US" sz="1600" i="1" baseline="-25000" dirty="0" smtClean="0">
                <a:cs typeface="Times New Roman" pitchFamily="18" charset="0"/>
                <a:sym typeface="Symbol" pitchFamily="18" charset="2"/>
              </a:rPr>
              <a:t>i</a:t>
            </a:r>
            <a:r>
              <a:rPr lang="en-US" sz="1600" dirty="0" smtClean="0">
                <a:cs typeface="Times New Roman" pitchFamily="18" charset="0"/>
                <a:sym typeface="Symbol" pitchFamily="18" charset="2"/>
              </a:rPr>
              <a:t>=1 in the assignment, then </a:t>
            </a:r>
            <a:r>
              <a:rPr lang="en-US" sz="1600" i="1" dirty="0" smtClean="0">
                <a:cs typeface="Times New Roman" pitchFamily="18" charset="0"/>
                <a:sym typeface="Symbol" pitchFamily="18" charset="2"/>
              </a:rPr>
              <a:t>v</a:t>
            </a:r>
            <a:r>
              <a:rPr lang="en-US" sz="1600" i="1" baseline="-25000" dirty="0" smtClean="0">
                <a:cs typeface="Times New Roman" pitchFamily="18" charset="0"/>
                <a:sym typeface="Symbol" pitchFamily="18" charset="2"/>
              </a:rPr>
              <a:t>i </a:t>
            </a:r>
            <a:r>
              <a:rPr lang="en-US" sz="1600" dirty="0" smtClean="0">
                <a:cs typeface="Times New Roman" pitchFamily="18" charset="0"/>
                <a:sym typeface="Symbol" pitchFamily="18" charset="2"/>
              </a:rPr>
              <a:t>is put in </a:t>
            </a:r>
            <a:r>
              <a:rPr lang="en-US" sz="1600" dirty="0" smtClean="0"/>
              <a:t>S</a:t>
            </a:r>
            <a:r>
              <a:rPr lang="en-US" sz="1600" dirty="0" smtClean="0">
                <a:cs typeface="Times New Roman" pitchFamily="18" charset="0"/>
              </a:rPr>
              <a:t>', otherwise, </a:t>
            </a:r>
            <a:r>
              <a:rPr lang="en-US" sz="1600" dirty="0" smtClean="0">
                <a:cs typeface="Times New Roman" pitchFamily="18" charset="0"/>
                <a:sym typeface="Symbol" pitchFamily="18" charset="2"/>
              </a:rPr>
              <a:t>then </a:t>
            </a:r>
            <a:r>
              <a:rPr lang="en-US" sz="1600" i="1" dirty="0" smtClean="0">
                <a:cs typeface="Times New Roman" pitchFamily="18" charset="0"/>
                <a:sym typeface="Symbol" pitchFamily="18" charset="2"/>
              </a:rPr>
              <a:t>v</a:t>
            </a:r>
            <a:r>
              <a:rPr lang="en-US" sz="1600" i="1" baseline="-25000" dirty="0" smtClean="0">
                <a:cs typeface="Times New Roman" pitchFamily="18" charset="0"/>
                <a:sym typeface="Symbol" pitchFamily="18" charset="2"/>
              </a:rPr>
              <a:t>i</a:t>
            </a:r>
            <a:r>
              <a:rPr lang="en-US" sz="1600" dirty="0" smtClean="0">
                <a:cs typeface="Times New Roman" pitchFamily="18" charset="0"/>
              </a:rPr>
              <a:t>'</a:t>
            </a:r>
            <a:r>
              <a:rPr lang="en-US" sz="1600" i="1" baseline="-25000" dirty="0" smtClean="0">
                <a:cs typeface="Times New Roman" pitchFamily="18" charset="0"/>
                <a:sym typeface="Symbol" pitchFamily="18" charset="2"/>
              </a:rPr>
              <a:t> </a:t>
            </a:r>
            <a:r>
              <a:rPr lang="en-US" sz="1600" dirty="0" smtClean="0">
                <a:cs typeface="Times New Roman" pitchFamily="18" charset="0"/>
                <a:sym typeface="Symbol" pitchFamily="18" charset="2"/>
              </a:rPr>
              <a:t>is put in </a:t>
            </a:r>
            <a:r>
              <a:rPr lang="en-US" sz="1600" dirty="0" smtClean="0"/>
              <a:t>S</a:t>
            </a:r>
            <a:r>
              <a:rPr lang="en-US" sz="1600" dirty="0" smtClean="0">
                <a:cs typeface="Times New Roman" pitchFamily="18" charset="0"/>
              </a:rPr>
              <a:t>'. </a:t>
            </a:r>
          </a:p>
          <a:p>
            <a:pPr lvl="2" eaLnBrk="1" hangingPunct="1">
              <a:lnSpc>
                <a:spcPct val="80000"/>
              </a:lnSpc>
            </a:pPr>
            <a:r>
              <a:rPr lang="en-US" sz="1600" dirty="0" smtClean="0">
                <a:cs typeface="Times New Roman" pitchFamily="18" charset="0"/>
              </a:rPr>
              <a:t>The digits labeled by literals will sum to 1.</a:t>
            </a:r>
          </a:p>
          <a:p>
            <a:pPr lvl="2" eaLnBrk="1" hangingPunct="1">
              <a:lnSpc>
                <a:spcPct val="80000"/>
              </a:lnSpc>
            </a:pPr>
            <a:r>
              <a:rPr lang="en-US" sz="1600" dirty="0" smtClean="0">
                <a:cs typeface="Times New Roman" pitchFamily="18" charset="0"/>
              </a:rPr>
              <a:t> Moreover, for each digit labeled by a clause </a:t>
            </a:r>
            <a:r>
              <a:rPr lang="en-US" sz="1600" dirty="0" err="1" smtClean="0">
                <a:cs typeface="Times New Roman" pitchFamily="18" charset="0"/>
              </a:rPr>
              <a:t>C</a:t>
            </a:r>
            <a:r>
              <a:rPr lang="en-US" sz="1600" i="1" baseline="-25000" dirty="0" err="1" smtClean="0">
                <a:cs typeface="Times New Roman" pitchFamily="18" charset="0"/>
              </a:rPr>
              <a:t>j</a:t>
            </a:r>
            <a:r>
              <a:rPr lang="en-US" sz="1600" dirty="0" smtClean="0">
                <a:cs typeface="Times New Roman" pitchFamily="18" charset="0"/>
              </a:rPr>
              <a:t> and in its three literals, there may be 1, 2, or 3 assignments to be 1. correspondingly, both </a:t>
            </a:r>
            <a:r>
              <a:rPr lang="en-US" sz="1400" i="1" dirty="0" err="1" smtClean="0">
                <a:cs typeface="Times New Roman" pitchFamily="18" charset="0"/>
                <a:sym typeface="Symbol" pitchFamily="18" charset="2"/>
              </a:rPr>
              <a:t>s</a:t>
            </a:r>
            <a:r>
              <a:rPr lang="en-US" sz="1400" i="1" baseline="-25000" dirty="0" err="1" smtClean="0">
                <a:cs typeface="Times New Roman" pitchFamily="18" charset="0"/>
                <a:sym typeface="Symbol" pitchFamily="18" charset="2"/>
              </a:rPr>
              <a:t>j</a:t>
            </a:r>
            <a:r>
              <a:rPr lang="en-US" sz="1400" i="1" baseline="-25000" dirty="0" smtClean="0">
                <a:cs typeface="Times New Roman" pitchFamily="18" charset="0"/>
                <a:sym typeface="Symbol" pitchFamily="18" charset="2"/>
              </a:rPr>
              <a:t> </a:t>
            </a:r>
            <a:r>
              <a:rPr lang="en-US" sz="1400" dirty="0" smtClean="0">
                <a:cs typeface="Times New Roman" pitchFamily="18" charset="0"/>
                <a:sym typeface="Symbol" pitchFamily="18" charset="2"/>
              </a:rPr>
              <a:t>and </a:t>
            </a:r>
            <a:r>
              <a:rPr lang="en-US" sz="1400" i="1" dirty="0" err="1" smtClean="0">
                <a:cs typeface="Times New Roman" pitchFamily="18" charset="0"/>
                <a:sym typeface="Symbol" pitchFamily="18" charset="2"/>
              </a:rPr>
              <a:t>s</a:t>
            </a:r>
            <a:r>
              <a:rPr lang="en-US" sz="1400" i="1" baseline="-25000" dirty="0" err="1" smtClean="0">
                <a:cs typeface="Times New Roman" pitchFamily="18" charset="0"/>
                <a:sym typeface="Symbol" pitchFamily="18" charset="2"/>
              </a:rPr>
              <a:t>j</a:t>
            </a:r>
            <a:r>
              <a:rPr lang="en-US" sz="1400" i="1" dirty="0" smtClean="0">
                <a:cs typeface="Times New Roman" pitchFamily="18" charset="0"/>
                <a:sym typeface="Symbol" pitchFamily="18" charset="2"/>
              </a:rPr>
              <a:t>'  </a:t>
            </a:r>
            <a:r>
              <a:rPr lang="en-US" sz="1400" dirty="0" smtClean="0">
                <a:cs typeface="Times New Roman" pitchFamily="18" charset="0"/>
                <a:sym typeface="Symbol" pitchFamily="18" charset="2"/>
              </a:rPr>
              <a:t>or  </a:t>
            </a:r>
            <a:r>
              <a:rPr lang="en-US" sz="1400" i="1" dirty="0" err="1" smtClean="0">
                <a:cs typeface="Times New Roman" pitchFamily="18" charset="0"/>
                <a:sym typeface="Symbol" pitchFamily="18" charset="2"/>
              </a:rPr>
              <a:t>s</a:t>
            </a:r>
            <a:r>
              <a:rPr lang="en-US" sz="1400" i="1" baseline="-25000" dirty="0" err="1" smtClean="0">
                <a:cs typeface="Times New Roman" pitchFamily="18" charset="0"/>
                <a:sym typeface="Symbol" pitchFamily="18" charset="2"/>
              </a:rPr>
              <a:t>j</a:t>
            </a:r>
            <a:r>
              <a:rPr lang="en-US" sz="1400" i="1" dirty="0" smtClean="0">
                <a:cs typeface="Times New Roman" pitchFamily="18" charset="0"/>
                <a:sym typeface="Symbol" pitchFamily="18" charset="2"/>
              </a:rPr>
              <a:t>'</a:t>
            </a:r>
            <a:r>
              <a:rPr lang="en-US" sz="1400" dirty="0" smtClean="0">
                <a:cs typeface="Times New Roman" pitchFamily="18" charset="0"/>
                <a:sym typeface="Symbol" pitchFamily="18" charset="2"/>
              </a:rPr>
              <a:t>, or  </a:t>
            </a:r>
            <a:r>
              <a:rPr lang="en-US" sz="1400" i="1" dirty="0" err="1" smtClean="0">
                <a:cs typeface="Times New Roman" pitchFamily="18" charset="0"/>
                <a:sym typeface="Symbol" pitchFamily="18" charset="2"/>
              </a:rPr>
              <a:t>s</a:t>
            </a:r>
            <a:r>
              <a:rPr lang="en-US" sz="1400" i="1" baseline="-25000" dirty="0" err="1" smtClean="0">
                <a:cs typeface="Times New Roman" pitchFamily="18" charset="0"/>
                <a:sym typeface="Symbol" pitchFamily="18" charset="2"/>
              </a:rPr>
              <a:t>j</a:t>
            </a:r>
            <a:r>
              <a:rPr lang="en-US" sz="1400" i="1" baseline="-25000" dirty="0" smtClean="0">
                <a:cs typeface="Times New Roman" pitchFamily="18" charset="0"/>
                <a:sym typeface="Symbol" pitchFamily="18" charset="2"/>
              </a:rPr>
              <a:t> </a:t>
            </a:r>
            <a:r>
              <a:rPr lang="en-US" sz="1400" dirty="0" smtClean="0">
                <a:cs typeface="Times New Roman" pitchFamily="18" charset="0"/>
                <a:sym typeface="Symbol" pitchFamily="18" charset="2"/>
              </a:rPr>
              <a:t>is added to </a:t>
            </a:r>
            <a:r>
              <a:rPr lang="en-US" sz="1600" dirty="0" smtClean="0"/>
              <a:t>S</a:t>
            </a:r>
            <a:r>
              <a:rPr lang="en-US" sz="1600" dirty="0" smtClean="0">
                <a:cs typeface="Times New Roman" pitchFamily="18" charset="0"/>
              </a:rPr>
              <a:t>' to make the sum of the digit to 4.</a:t>
            </a:r>
          </a:p>
          <a:p>
            <a:pPr lvl="2" eaLnBrk="1" hangingPunct="1">
              <a:lnSpc>
                <a:spcPct val="80000"/>
              </a:lnSpc>
            </a:pPr>
            <a:r>
              <a:rPr lang="en-US" sz="1600" dirty="0" smtClean="0">
                <a:cs typeface="Times New Roman" pitchFamily="18" charset="0"/>
              </a:rPr>
              <a:t>So </a:t>
            </a:r>
            <a:r>
              <a:rPr lang="en-US" sz="1600" dirty="0" smtClean="0"/>
              <a:t>S</a:t>
            </a:r>
            <a:r>
              <a:rPr lang="en-US" sz="1600" dirty="0" smtClean="0">
                <a:cs typeface="Times New Roman" pitchFamily="18" charset="0"/>
              </a:rPr>
              <a:t>' will sum to 1…14…4.   </a:t>
            </a:r>
          </a:p>
          <a:p>
            <a:pPr lvl="1" eaLnBrk="1" hangingPunct="1">
              <a:lnSpc>
                <a:spcPct val="80000"/>
              </a:lnSpc>
            </a:pPr>
            <a:r>
              <a:rPr lang="en-US" sz="1800" dirty="0" smtClean="0">
                <a:cs typeface="Times New Roman" pitchFamily="18" charset="0"/>
              </a:rPr>
              <a:t>Suppose there is a </a:t>
            </a:r>
            <a:r>
              <a:rPr lang="en-US" sz="1800" dirty="0" smtClean="0"/>
              <a:t>S</a:t>
            </a:r>
            <a:r>
              <a:rPr lang="en-US" sz="1800" dirty="0" smtClean="0">
                <a:cs typeface="Times New Roman" pitchFamily="18" charset="0"/>
              </a:rPr>
              <a:t>' which sums to 1…14…4.  then </a:t>
            </a:r>
            <a:r>
              <a:rPr lang="en-US" sz="1800" dirty="0" smtClean="0"/>
              <a:t>S</a:t>
            </a:r>
            <a:r>
              <a:rPr lang="en-US" sz="1800" dirty="0" smtClean="0">
                <a:cs typeface="Times New Roman" pitchFamily="18" charset="0"/>
              </a:rPr>
              <a:t>' contains exact one of </a:t>
            </a:r>
            <a:r>
              <a:rPr lang="en-US" sz="1600" i="1" dirty="0" smtClean="0">
                <a:cs typeface="Times New Roman" pitchFamily="18" charset="0"/>
                <a:sym typeface="Symbol" pitchFamily="18" charset="2"/>
              </a:rPr>
              <a:t>v</a:t>
            </a:r>
            <a:r>
              <a:rPr lang="en-US" sz="1600" i="1" baseline="-25000" dirty="0" smtClean="0">
                <a:cs typeface="Times New Roman" pitchFamily="18" charset="0"/>
                <a:sym typeface="Symbol" pitchFamily="18" charset="2"/>
              </a:rPr>
              <a:t>i </a:t>
            </a:r>
            <a:r>
              <a:rPr lang="en-US" sz="1600" dirty="0" smtClean="0">
                <a:cs typeface="Times New Roman" pitchFamily="18" charset="0"/>
                <a:sym typeface="Symbol" pitchFamily="18" charset="2"/>
              </a:rPr>
              <a:t>and </a:t>
            </a:r>
            <a:r>
              <a:rPr lang="en-US" sz="1600" i="1" dirty="0" smtClean="0">
                <a:cs typeface="Times New Roman" pitchFamily="18" charset="0"/>
                <a:sym typeface="Symbol" pitchFamily="18" charset="2"/>
              </a:rPr>
              <a:t>v</a:t>
            </a:r>
            <a:r>
              <a:rPr lang="en-US" sz="1600" i="1" baseline="-25000" dirty="0" smtClean="0">
                <a:cs typeface="Times New Roman" pitchFamily="18" charset="0"/>
                <a:sym typeface="Symbol" pitchFamily="18" charset="2"/>
              </a:rPr>
              <a:t>i</a:t>
            </a:r>
            <a:r>
              <a:rPr lang="en-US" sz="1600" i="1" dirty="0" smtClean="0">
                <a:cs typeface="Times New Roman" pitchFamily="18" charset="0"/>
                <a:sym typeface="Symbol" pitchFamily="18" charset="2"/>
              </a:rPr>
              <a:t>' </a:t>
            </a:r>
            <a:r>
              <a:rPr lang="en-US" sz="1800" dirty="0" smtClean="0"/>
              <a:t>for </a:t>
            </a:r>
            <a:r>
              <a:rPr lang="en-US" sz="1800" i="1" dirty="0" err="1" smtClean="0"/>
              <a:t>i</a:t>
            </a:r>
            <a:r>
              <a:rPr lang="en-US" sz="1800" dirty="0" smtClean="0"/>
              <a:t>=1,…,</a:t>
            </a:r>
            <a:r>
              <a:rPr lang="en-US" sz="1800" i="1" dirty="0" smtClean="0"/>
              <a:t>n</a:t>
            </a:r>
            <a:r>
              <a:rPr lang="en-US" sz="1800" dirty="0" smtClean="0"/>
              <a:t>. if </a:t>
            </a:r>
            <a:r>
              <a:rPr lang="en-US" sz="1600" i="1" dirty="0" smtClean="0">
                <a:cs typeface="Times New Roman" pitchFamily="18" charset="0"/>
                <a:sym typeface="Symbol" pitchFamily="18" charset="2"/>
              </a:rPr>
              <a:t>v</a:t>
            </a:r>
            <a:r>
              <a:rPr lang="en-US" sz="1600" i="1" baseline="-25000" dirty="0" smtClean="0">
                <a:cs typeface="Times New Roman" pitchFamily="18" charset="0"/>
                <a:sym typeface="Symbol" pitchFamily="18" charset="2"/>
              </a:rPr>
              <a:t>i</a:t>
            </a:r>
            <a:r>
              <a:rPr lang="en-US" sz="1600" dirty="0" smtClean="0">
                <a:cs typeface="Times New Roman" pitchFamily="18" charset="0"/>
                <a:sym typeface="Symbol" pitchFamily="18" charset="2"/>
              </a:rPr>
              <a:t></a:t>
            </a:r>
            <a:r>
              <a:rPr lang="en-US" sz="1600" i="1" baseline="-25000" dirty="0" smtClean="0">
                <a:cs typeface="Times New Roman" pitchFamily="18" charset="0"/>
                <a:sym typeface="Symbol" pitchFamily="18" charset="2"/>
              </a:rPr>
              <a:t> </a:t>
            </a:r>
            <a:r>
              <a:rPr lang="en-US" sz="1800" dirty="0" smtClean="0"/>
              <a:t>S</a:t>
            </a:r>
            <a:r>
              <a:rPr lang="en-US" sz="1800" dirty="0" smtClean="0">
                <a:cs typeface="Times New Roman" pitchFamily="18" charset="0"/>
              </a:rPr>
              <a:t>', then set </a:t>
            </a:r>
            <a:r>
              <a:rPr lang="en-US" sz="1800" i="1" dirty="0" smtClean="0">
                <a:cs typeface="Times New Roman" pitchFamily="18" charset="0"/>
                <a:sym typeface="Symbol" pitchFamily="18" charset="2"/>
              </a:rPr>
              <a:t>x</a:t>
            </a:r>
            <a:r>
              <a:rPr lang="en-US" sz="1800" i="1" baseline="-25000" dirty="0" smtClean="0">
                <a:cs typeface="Times New Roman" pitchFamily="18" charset="0"/>
                <a:sym typeface="Symbol" pitchFamily="18" charset="2"/>
              </a:rPr>
              <a:t>i</a:t>
            </a:r>
            <a:r>
              <a:rPr lang="en-US" sz="1800" dirty="0" smtClean="0">
                <a:cs typeface="Times New Roman" pitchFamily="18" charset="0"/>
                <a:sym typeface="Symbol" pitchFamily="18" charset="2"/>
              </a:rPr>
              <a:t>=1, otherwise, </a:t>
            </a:r>
            <a:r>
              <a:rPr lang="en-US" sz="1600" i="1" dirty="0" smtClean="0">
                <a:cs typeface="Times New Roman" pitchFamily="18" charset="0"/>
                <a:sym typeface="Symbol" pitchFamily="18" charset="2"/>
              </a:rPr>
              <a:t>v</a:t>
            </a:r>
            <a:r>
              <a:rPr lang="en-US" sz="1600" i="1" baseline="-25000" dirty="0" smtClean="0">
                <a:cs typeface="Times New Roman" pitchFamily="18" charset="0"/>
                <a:sym typeface="Symbol" pitchFamily="18" charset="2"/>
              </a:rPr>
              <a:t>i</a:t>
            </a:r>
            <a:r>
              <a:rPr lang="en-US" sz="1800" dirty="0" smtClean="0">
                <a:cs typeface="Times New Roman" pitchFamily="18" charset="0"/>
              </a:rPr>
              <a:t>'</a:t>
            </a:r>
            <a:r>
              <a:rPr lang="en-US" sz="1600" dirty="0" smtClean="0">
                <a:cs typeface="Times New Roman" pitchFamily="18" charset="0"/>
                <a:sym typeface="Symbol" pitchFamily="18" charset="2"/>
              </a:rPr>
              <a:t></a:t>
            </a:r>
            <a:r>
              <a:rPr lang="en-US" sz="1600" i="1" baseline="-25000" dirty="0" smtClean="0">
                <a:cs typeface="Times New Roman" pitchFamily="18" charset="0"/>
                <a:sym typeface="Symbol" pitchFamily="18" charset="2"/>
              </a:rPr>
              <a:t> </a:t>
            </a:r>
            <a:r>
              <a:rPr lang="en-US" sz="1800" dirty="0" smtClean="0"/>
              <a:t>S</a:t>
            </a:r>
            <a:r>
              <a:rPr lang="en-US" sz="1800" dirty="0" smtClean="0">
                <a:cs typeface="Times New Roman" pitchFamily="18" charset="0"/>
              </a:rPr>
              <a:t>', then set </a:t>
            </a:r>
            <a:r>
              <a:rPr lang="en-US" sz="1800" i="1" dirty="0" smtClean="0">
                <a:cs typeface="Times New Roman" pitchFamily="18" charset="0"/>
                <a:sym typeface="Symbol" pitchFamily="18" charset="2"/>
              </a:rPr>
              <a:t>x</a:t>
            </a:r>
            <a:r>
              <a:rPr lang="en-US" sz="1800" i="1" baseline="-25000" dirty="0" smtClean="0">
                <a:cs typeface="Times New Roman" pitchFamily="18" charset="0"/>
                <a:sym typeface="Symbol" pitchFamily="18" charset="2"/>
              </a:rPr>
              <a:t>i</a:t>
            </a:r>
            <a:r>
              <a:rPr lang="en-US" sz="1800" dirty="0" smtClean="0">
                <a:cs typeface="Times New Roman" pitchFamily="18" charset="0"/>
                <a:sym typeface="Symbol" pitchFamily="18" charset="2"/>
              </a:rPr>
              <a:t>=0.</a:t>
            </a:r>
            <a:r>
              <a:rPr lang="en-US" sz="1800" dirty="0" smtClean="0">
                <a:cs typeface="Times New Roman" pitchFamily="18" charset="0"/>
              </a:rPr>
              <a:t> It can be seen that this assignment makes each clause of </a:t>
            </a:r>
            <a:r>
              <a:rPr lang="en-US" sz="1800" dirty="0" smtClean="0">
                <a:cs typeface="Times New Roman" pitchFamily="18" charset="0"/>
                <a:sym typeface="Symbol" pitchFamily="18" charset="2"/>
              </a:rPr>
              <a:t></a:t>
            </a:r>
            <a:r>
              <a:rPr lang="en-US" sz="1800" dirty="0" smtClean="0">
                <a:cs typeface="Times New Roman" pitchFamily="18" charset="0"/>
              </a:rPr>
              <a:t> to evaluate to 1. so </a:t>
            </a:r>
            <a:r>
              <a:rPr lang="en-US" sz="1800" dirty="0" smtClean="0">
                <a:cs typeface="Times New Roman" pitchFamily="18" charset="0"/>
                <a:sym typeface="Symbol" pitchFamily="18" charset="2"/>
              </a:rPr>
              <a:t> is satisfiable.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p>
            <a:fld id="{09FBE9DD-D796-4A12-9FFA-817B5FE9488E}" type="slidenum">
              <a:rPr lang="en-US"/>
              <a:pPr/>
              <a:t>6</a:t>
            </a:fld>
            <a:endParaRPr lang="en-US"/>
          </a:p>
        </p:txBody>
      </p:sp>
      <p:sp>
        <p:nvSpPr>
          <p:cNvPr id="16387" name="Rectangle 2"/>
          <p:cNvSpPr>
            <a:spLocks noGrp="1" noChangeArrowheads="1"/>
          </p:cNvSpPr>
          <p:nvPr>
            <p:ph type="title"/>
          </p:nvPr>
        </p:nvSpPr>
        <p:spPr>
          <a:xfrm>
            <a:off x="762000" y="228600"/>
            <a:ext cx="7772400" cy="1143000"/>
          </a:xfrm>
        </p:spPr>
        <p:txBody>
          <a:bodyPr/>
          <a:lstStyle/>
          <a:p>
            <a:pPr eaLnBrk="1" hangingPunct="1"/>
            <a:r>
              <a:rPr lang="en-US" b="1" dirty="0" smtClean="0"/>
              <a:t>Class P Problems</a:t>
            </a:r>
          </a:p>
        </p:txBody>
      </p:sp>
      <p:sp>
        <p:nvSpPr>
          <p:cNvPr id="16388" name="Rectangle 3"/>
          <p:cNvSpPr>
            <a:spLocks noGrp="1" noChangeArrowheads="1"/>
          </p:cNvSpPr>
          <p:nvPr>
            <p:ph type="body" idx="1"/>
          </p:nvPr>
        </p:nvSpPr>
        <p:spPr>
          <a:xfrm>
            <a:off x="152400" y="1371600"/>
            <a:ext cx="8991600" cy="4267200"/>
          </a:xfrm>
        </p:spPr>
        <p:txBody>
          <a:bodyPr/>
          <a:lstStyle/>
          <a:p>
            <a:pPr eaLnBrk="1" hangingPunct="1"/>
            <a:r>
              <a:rPr lang="en-US" dirty="0" smtClean="0">
                <a:sym typeface="Wingdings" pitchFamily="2" charset="2"/>
              </a:rPr>
              <a:t>Let </a:t>
            </a:r>
            <a:r>
              <a:rPr lang="en-US" i="1" dirty="0" smtClean="0">
                <a:sym typeface="Wingdings" pitchFamily="2" charset="2"/>
              </a:rPr>
              <a:t>n</a:t>
            </a:r>
            <a:r>
              <a:rPr lang="en-US" dirty="0" smtClean="0">
                <a:sym typeface="Wingdings" pitchFamily="2" charset="2"/>
              </a:rPr>
              <a:t>= the length of binary encoding of a  problem (i.e., input size), </a:t>
            </a:r>
            <a:r>
              <a:rPr lang="en-US" i="1" dirty="0" smtClean="0">
                <a:sym typeface="Wingdings" pitchFamily="2" charset="2"/>
              </a:rPr>
              <a:t>T</a:t>
            </a:r>
            <a:r>
              <a:rPr lang="en-US" dirty="0" smtClean="0">
                <a:sym typeface="Wingdings" pitchFamily="2" charset="2"/>
              </a:rPr>
              <a:t>(</a:t>
            </a:r>
            <a:r>
              <a:rPr lang="en-US" i="1" dirty="0" smtClean="0">
                <a:sym typeface="Wingdings" pitchFamily="2" charset="2"/>
              </a:rPr>
              <a:t>n</a:t>
            </a:r>
            <a:r>
              <a:rPr lang="en-US" dirty="0" smtClean="0">
                <a:sym typeface="Wingdings" pitchFamily="2" charset="2"/>
              </a:rPr>
              <a:t>) is the time to solve it.</a:t>
            </a:r>
          </a:p>
          <a:p>
            <a:pPr eaLnBrk="1" hangingPunct="1"/>
            <a:r>
              <a:rPr lang="en-US" dirty="0" smtClean="0">
                <a:sym typeface="Wingdings" pitchFamily="2" charset="2"/>
              </a:rPr>
              <a:t>A problem is </a:t>
            </a:r>
            <a:r>
              <a:rPr lang="en-US" b="1" i="1" dirty="0" smtClean="0">
                <a:sym typeface="Wingdings" pitchFamily="2" charset="2"/>
              </a:rPr>
              <a:t>poly-time solvable</a:t>
            </a:r>
            <a:r>
              <a:rPr lang="en-US" b="1" dirty="0" smtClean="0">
                <a:sym typeface="Wingdings" pitchFamily="2" charset="2"/>
              </a:rPr>
              <a:t> </a:t>
            </a:r>
            <a:r>
              <a:rPr lang="en-US" dirty="0" smtClean="0">
                <a:sym typeface="Wingdings" pitchFamily="2" charset="2"/>
              </a:rPr>
              <a:t>if </a:t>
            </a:r>
            <a:r>
              <a:rPr lang="en-US" b="1" i="1" dirty="0" smtClean="0">
                <a:sym typeface="Wingdings" pitchFamily="2" charset="2"/>
              </a:rPr>
              <a:t>T</a:t>
            </a:r>
            <a:r>
              <a:rPr lang="en-US" b="1" dirty="0" smtClean="0">
                <a:sym typeface="Wingdings" pitchFamily="2" charset="2"/>
              </a:rPr>
              <a:t>(</a:t>
            </a:r>
            <a:r>
              <a:rPr lang="en-US" b="1" i="1" dirty="0" smtClean="0">
                <a:sym typeface="Wingdings" pitchFamily="2" charset="2"/>
              </a:rPr>
              <a:t>n</a:t>
            </a:r>
            <a:r>
              <a:rPr lang="en-US" b="1" dirty="0" smtClean="0">
                <a:sym typeface="Wingdings" pitchFamily="2" charset="2"/>
              </a:rPr>
              <a:t>) =</a:t>
            </a:r>
            <a:r>
              <a:rPr lang="en-US" b="1" i="1" dirty="0" smtClean="0">
                <a:sym typeface="Wingdings" pitchFamily="2" charset="2"/>
              </a:rPr>
              <a:t>O</a:t>
            </a:r>
            <a:r>
              <a:rPr lang="en-US" b="1" dirty="0" smtClean="0">
                <a:sym typeface="Wingdings" pitchFamily="2" charset="2"/>
              </a:rPr>
              <a:t>(</a:t>
            </a:r>
            <a:r>
              <a:rPr lang="en-US" b="1" i="1" dirty="0" err="1" smtClean="0">
                <a:sym typeface="Wingdings" pitchFamily="2" charset="2"/>
              </a:rPr>
              <a:t>n</a:t>
            </a:r>
            <a:r>
              <a:rPr lang="en-US" b="1" i="1" baseline="30000" dirty="0" err="1" smtClean="0">
                <a:sym typeface="Wingdings" pitchFamily="2" charset="2"/>
              </a:rPr>
              <a:t>k</a:t>
            </a:r>
            <a:r>
              <a:rPr lang="en-US" b="1" dirty="0" smtClean="0">
                <a:sym typeface="Wingdings" pitchFamily="2" charset="2"/>
              </a:rPr>
              <a:t>) </a:t>
            </a:r>
            <a:r>
              <a:rPr lang="en-US" dirty="0" smtClean="0">
                <a:sym typeface="Wingdings" pitchFamily="2" charset="2"/>
              </a:rPr>
              <a:t>for some constant </a:t>
            </a:r>
            <a:r>
              <a:rPr lang="en-US" i="1" dirty="0" smtClean="0">
                <a:sym typeface="Wingdings" pitchFamily="2" charset="2"/>
              </a:rPr>
              <a:t>k</a:t>
            </a:r>
            <a:r>
              <a:rPr lang="en-US" dirty="0" smtClean="0">
                <a:sym typeface="Wingdings" pitchFamily="2" charset="2"/>
              </a:rPr>
              <a:t>.</a:t>
            </a:r>
          </a:p>
          <a:p>
            <a:pPr eaLnBrk="1" hangingPunct="1"/>
            <a:r>
              <a:rPr lang="en-US" dirty="0" smtClean="0">
                <a:sym typeface="Wingdings" pitchFamily="2" charset="2"/>
              </a:rPr>
              <a:t>Complexity class </a:t>
            </a:r>
            <a:r>
              <a:rPr lang="en-US" b="1" dirty="0" smtClean="0">
                <a:sym typeface="Wingdings" pitchFamily="2" charset="2"/>
              </a:rPr>
              <a:t>P</a:t>
            </a:r>
            <a:r>
              <a:rPr lang="en-US" dirty="0" smtClean="0">
                <a:sym typeface="Wingdings" pitchFamily="2" charset="2"/>
              </a:rPr>
              <a:t>=set of problems that are </a:t>
            </a:r>
            <a:r>
              <a:rPr lang="en-US" i="1" dirty="0" smtClean="0">
                <a:sym typeface="Wingdings" pitchFamily="2" charset="2"/>
              </a:rPr>
              <a:t>poly-time solvable</a:t>
            </a:r>
            <a:r>
              <a:rPr lang="en-US" dirty="0" smtClean="0">
                <a:sym typeface="Wingdings" pitchFamily="2" charset="2"/>
              </a:rPr>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p>
            <a:fld id="{DB1D8195-347F-4568-827A-9FEFAA4074E5}" type="slidenum">
              <a:rPr lang="en-US"/>
              <a:pPr/>
              <a:t>7</a:t>
            </a:fld>
            <a:endParaRPr lang="en-US"/>
          </a:p>
        </p:txBody>
      </p:sp>
      <p:sp>
        <p:nvSpPr>
          <p:cNvPr id="19459" name="Rectangle 2"/>
          <p:cNvSpPr>
            <a:spLocks noGrp="1" noChangeArrowheads="1"/>
          </p:cNvSpPr>
          <p:nvPr>
            <p:ph type="title"/>
          </p:nvPr>
        </p:nvSpPr>
        <p:spPr>
          <a:xfrm>
            <a:off x="685800" y="228600"/>
            <a:ext cx="7772400" cy="1143000"/>
          </a:xfrm>
        </p:spPr>
        <p:txBody>
          <a:bodyPr/>
          <a:lstStyle/>
          <a:p>
            <a:pPr eaLnBrk="1" hangingPunct="1"/>
            <a:r>
              <a:rPr lang="en-US" b="1" dirty="0" smtClean="0"/>
              <a:t>Class NP problems</a:t>
            </a:r>
          </a:p>
        </p:txBody>
      </p:sp>
      <p:sp>
        <p:nvSpPr>
          <p:cNvPr id="19460" name="Rectangle 3"/>
          <p:cNvSpPr>
            <a:spLocks noGrp="1" noChangeArrowheads="1"/>
          </p:cNvSpPr>
          <p:nvPr>
            <p:ph type="body" idx="1"/>
          </p:nvPr>
        </p:nvSpPr>
        <p:spPr>
          <a:xfrm>
            <a:off x="457200" y="1295400"/>
            <a:ext cx="8305800" cy="4800600"/>
          </a:xfrm>
        </p:spPr>
        <p:txBody>
          <a:bodyPr/>
          <a:lstStyle/>
          <a:p>
            <a:pPr eaLnBrk="1" hangingPunct="1"/>
            <a:r>
              <a:rPr lang="en-US" sz="3600" dirty="0" smtClean="0"/>
              <a:t>For a problem </a:t>
            </a:r>
            <a:r>
              <a:rPr lang="en-US" sz="3600" i="1" dirty="0" smtClean="0"/>
              <a:t>p</a:t>
            </a:r>
            <a:r>
              <a:rPr lang="en-US" sz="3600" dirty="0" smtClean="0"/>
              <a:t>, given its certificate, the certificate can be verified in poly time.</a:t>
            </a:r>
          </a:p>
          <a:p>
            <a:pPr eaLnBrk="1" hangingPunct="1"/>
            <a:r>
              <a:rPr lang="en-US" sz="3600" dirty="0" smtClean="0"/>
              <a:t>Call this kind of problem an NP one.</a:t>
            </a:r>
          </a:p>
          <a:p>
            <a:pPr eaLnBrk="1" hangingPunct="1">
              <a:buNone/>
            </a:pP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a:noFill/>
        </p:spPr>
        <p:txBody>
          <a:bodyPr/>
          <a:lstStyle/>
          <a:p>
            <a:fld id="{B08796D5-85A9-4AB0-9BC9-9C94D7584046}" type="slidenum">
              <a:rPr lang="en-US"/>
              <a:pPr/>
              <a:t>8</a:t>
            </a:fld>
            <a:endParaRPr lang="en-US"/>
          </a:p>
        </p:txBody>
      </p:sp>
      <p:sp>
        <p:nvSpPr>
          <p:cNvPr id="3075" name="Rectangle 2"/>
          <p:cNvSpPr>
            <a:spLocks noGrp="1" noChangeArrowheads="1"/>
          </p:cNvSpPr>
          <p:nvPr>
            <p:ph type="title"/>
          </p:nvPr>
        </p:nvSpPr>
        <p:spPr/>
        <p:txBody>
          <a:bodyPr/>
          <a:lstStyle/>
          <a:p>
            <a:pPr eaLnBrk="1" hangingPunct="1"/>
            <a:r>
              <a:rPr lang="en-US" b="1" dirty="0" smtClean="0"/>
              <a:t>Class NP problems</a:t>
            </a:r>
          </a:p>
        </p:txBody>
      </p:sp>
      <p:sp>
        <p:nvSpPr>
          <p:cNvPr id="3076" name="Rectangle 3"/>
          <p:cNvSpPr>
            <a:spLocks noGrp="1" noChangeArrowheads="1"/>
          </p:cNvSpPr>
          <p:nvPr>
            <p:ph type="body" idx="1"/>
          </p:nvPr>
        </p:nvSpPr>
        <p:spPr>
          <a:xfrm>
            <a:off x="685800" y="1676400"/>
            <a:ext cx="7772400" cy="4495800"/>
          </a:xfrm>
        </p:spPr>
        <p:txBody>
          <a:bodyPr/>
          <a:lstStyle/>
          <a:p>
            <a:pPr eaLnBrk="1" hangingPunct="1">
              <a:lnSpc>
                <a:spcPct val="90000"/>
              </a:lnSpc>
            </a:pPr>
            <a:r>
              <a:rPr lang="en-US" sz="2800" dirty="0" smtClean="0"/>
              <a:t>Verifiable in poly time: given a certificate of a solution, could verify the certificate is correct in poly time.</a:t>
            </a:r>
          </a:p>
          <a:p>
            <a:pPr eaLnBrk="1" hangingPunct="1">
              <a:lnSpc>
                <a:spcPct val="90000"/>
              </a:lnSpc>
            </a:pPr>
            <a:r>
              <a:rPr lang="en-US" sz="2800" b="1" dirty="0" smtClean="0"/>
              <a:t>Examples</a:t>
            </a:r>
            <a:r>
              <a:rPr lang="en-US" sz="2800" dirty="0" smtClean="0"/>
              <a:t>:</a:t>
            </a:r>
          </a:p>
          <a:p>
            <a:pPr lvl="1" eaLnBrk="1" hangingPunct="1">
              <a:lnSpc>
                <a:spcPct val="90000"/>
              </a:lnSpc>
            </a:pPr>
            <a:r>
              <a:rPr lang="en-US" sz="2400" b="1" dirty="0" smtClean="0"/>
              <a:t>Hamiltonian-cycle</a:t>
            </a:r>
            <a:r>
              <a:rPr lang="en-US" sz="2400" dirty="0" smtClean="0"/>
              <a:t>, given a certificate of a sequence (</a:t>
            </a:r>
            <a:r>
              <a:rPr lang="en-US" sz="2400" i="1" dirty="0" smtClean="0"/>
              <a:t>v</a:t>
            </a:r>
            <a:r>
              <a:rPr lang="en-US" sz="2400" baseline="-25000" dirty="0" smtClean="0"/>
              <a:t>1</a:t>
            </a:r>
            <a:r>
              <a:rPr lang="en-US" sz="2400" dirty="0" smtClean="0"/>
              <a:t>,</a:t>
            </a:r>
            <a:r>
              <a:rPr lang="en-US" sz="2400" i="1" dirty="0" smtClean="0"/>
              <a:t>v</a:t>
            </a:r>
            <a:r>
              <a:rPr lang="en-US" sz="2400" baseline="-25000" dirty="0" smtClean="0"/>
              <a:t>2</a:t>
            </a:r>
            <a:r>
              <a:rPr lang="en-US" sz="2400" dirty="0" smtClean="0"/>
              <a:t>,…, </a:t>
            </a:r>
            <a:r>
              <a:rPr lang="en-US" sz="2400" i="1" dirty="0" err="1" smtClean="0"/>
              <a:t>v</a:t>
            </a:r>
            <a:r>
              <a:rPr lang="en-US" sz="2400" i="1" baseline="-25000" dirty="0" err="1" smtClean="0"/>
              <a:t>n</a:t>
            </a:r>
            <a:r>
              <a:rPr lang="en-US" sz="2400" dirty="0" smtClean="0"/>
              <a:t>), easily verified in poly time.</a:t>
            </a:r>
          </a:p>
          <a:p>
            <a:pPr lvl="1" eaLnBrk="1" hangingPunct="1">
              <a:lnSpc>
                <a:spcPct val="90000"/>
              </a:lnSpc>
            </a:pPr>
            <a:r>
              <a:rPr lang="en-US" sz="2400" dirty="0" smtClean="0"/>
              <a:t>(so try each instance, and verify it, but 2</a:t>
            </a:r>
            <a:r>
              <a:rPr lang="en-US" sz="2400" i="1" baseline="30000" dirty="0" smtClean="0"/>
              <a:t>n</a:t>
            </a:r>
            <a:r>
              <a:rPr lang="en-US" sz="2400" dirty="0" smtClean="0"/>
              <a:t> instances)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lide Number Placeholder 4"/>
          <p:cNvSpPr>
            <a:spLocks noGrp="1"/>
          </p:cNvSpPr>
          <p:nvPr>
            <p:ph type="sldNum" sz="quarter" idx="11"/>
          </p:nvPr>
        </p:nvSpPr>
        <p:spPr/>
        <p:txBody>
          <a:bodyPr/>
          <a:lstStyle/>
          <a:p>
            <a:fld id="{E26A8E19-6024-46BB-B86B-01AD9497B31E}" type="slidenum">
              <a:rPr lang="en-US"/>
              <a:pPr/>
              <a:t>9</a:t>
            </a:fld>
            <a:endParaRPr lang="en-US"/>
          </a:p>
        </p:txBody>
      </p:sp>
      <p:sp>
        <p:nvSpPr>
          <p:cNvPr id="898050" name="Rectangle 2"/>
          <p:cNvSpPr>
            <a:spLocks noGrp="1" noChangeArrowheads="1"/>
          </p:cNvSpPr>
          <p:nvPr>
            <p:ph type="title"/>
          </p:nvPr>
        </p:nvSpPr>
        <p:spPr/>
        <p:txBody>
          <a:bodyPr/>
          <a:lstStyle/>
          <a:p>
            <a:r>
              <a:rPr lang="en-US" b="1" dirty="0">
                <a:solidFill>
                  <a:srgbClr val="DD0111"/>
                </a:solidFill>
                <a:latin typeface="Monotype Corsiva" pitchFamily="66" charset="0"/>
              </a:rPr>
              <a:t>E.g.:</a:t>
            </a:r>
            <a:r>
              <a:rPr lang="en-US" b="1" dirty="0"/>
              <a:t> Hamiltonian Cycle</a:t>
            </a:r>
          </a:p>
        </p:txBody>
      </p:sp>
      <p:sp>
        <p:nvSpPr>
          <p:cNvPr id="898051" name="Rectangle 3"/>
          <p:cNvSpPr>
            <a:spLocks noGrp="1" noChangeArrowheads="1"/>
          </p:cNvSpPr>
          <p:nvPr>
            <p:ph type="body" idx="1"/>
          </p:nvPr>
        </p:nvSpPr>
        <p:spPr>
          <a:xfrm>
            <a:off x="76200" y="1752600"/>
            <a:ext cx="7772400" cy="4114800"/>
          </a:xfrm>
        </p:spPr>
        <p:txBody>
          <a:bodyPr/>
          <a:lstStyle/>
          <a:p>
            <a:pPr>
              <a:lnSpc>
                <a:spcPct val="120000"/>
              </a:lnSpc>
            </a:pPr>
            <a:r>
              <a:rPr lang="en-US" b="1" dirty="0"/>
              <a:t>Given:</a:t>
            </a:r>
            <a:r>
              <a:rPr lang="en-US" dirty="0"/>
              <a:t> a directed graph G = (V, E), determine a simple cycle that contains each vertex in V</a:t>
            </a:r>
          </a:p>
          <a:p>
            <a:pPr lvl="1">
              <a:lnSpc>
                <a:spcPct val="120000"/>
              </a:lnSpc>
            </a:pPr>
            <a:r>
              <a:rPr lang="en-US" dirty="0"/>
              <a:t>Each vertex can only be visited once</a:t>
            </a:r>
          </a:p>
          <a:p>
            <a:pPr>
              <a:lnSpc>
                <a:spcPct val="120000"/>
              </a:lnSpc>
            </a:pPr>
            <a:r>
              <a:rPr lang="en-US" b="1" dirty="0"/>
              <a:t>Certificate</a:t>
            </a:r>
            <a:r>
              <a:rPr lang="en-US" dirty="0"/>
              <a:t>:</a:t>
            </a:r>
          </a:p>
          <a:p>
            <a:pPr lvl="1">
              <a:lnSpc>
                <a:spcPct val="120000"/>
              </a:lnSpc>
            </a:pPr>
            <a:r>
              <a:rPr lang="en-US" dirty="0"/>
              <a:t>Sequence: </a:t>
            </a:r>
            <a:r>
              <a:rPr lang="en-US" dirty="0">
                <a:sym typeface="Symbol" pitchFamily="18" charset="2"/>
              </a:rPr>
              <a:t>v</a:t>
            </a:r>
            <a:r>
              <a:rPr lang="en-US" baseline="-25000" dirty="0">
                <a:sym typeface="Symbol" pitchFamily="18" charset="2"/>
              </a:rPr>
              <a:t>1</a:t>
            </a:r>
            <a:r>
              <a:rPr lang="en-US" dirty="0">
                <a:sym typeface="Symbol" pitchFamily="18" charset="2"/>
              </a:rPr>
              <a:t>, v</a:t>
            </a:r>
            <a:r>
              <a:rPr lang="en-US" baseline="-25000" dirty="0">
                <a:sym typeface="Symbol" pitchFamily="18" charset="2"/>
              </a:rPr>
              <a:t>2</a:t>
            </a:r>
            <a:r>
              <a:rPr lang="en-US" dirty="0">
                <a:sym typeface="Symbol" pitchFamily="18" charset="2"/>
              </a:rPr>
              <a:t>, v</a:t>
            </a:r>
            <a:r>
              <a:rPr lang="en-US" baseline="-25000" dirty="0">
                <a:sym typeface="Symbol" pitchFamily="18" charset="2"/>
              </a:rPr>
              <a:t>3</a:t>
            </a:r>
            <a:r>
              <a:rPr lang="en-US" dirty="0">
                <a:sym typeface="Symbol" pitchFamily="18" charset="2"/>
              </a:rPr>
              <a:t>, …, </a:t>
            </a:r>
            <a:r>
              <a:rPr lang="en-US" dirty="0" err="1">
                <a:sym typeface="Symbol" pitchFamily="18" charset="2"/>
              </a:rPr>
              <a:t>v</a:t>
            </a:r>
            <a:r>
              <a:rPr lang="en-US" baseline="-25000" dirty="0" err="1">
                <a:sym typeface="Symbol" pitchFamily="18" charset="2"/>
              </a:rPr>
              <a:t>|V</a:t>
            </a:r>
            <a:r>
              <a:rPr lang="en-US" baseline="-25000" dirty="0">
                <a:sym typeface="Symbol" pitchFamily="18" charset="2"/>
              </a:rPr>
              <a:t>|</a:t>
            </a:r>
            <a:r>
              <a:rPr lang="en-US" dirty="0">
                <a:sym typeface="Symbol" pitchFamily="18" charset="2"/>
              </a:rPr>
              <a:t></a:t>
            </a:r>
          </a:p>
        </p:txBody>
      </p:sp>
      <p:grpSp>
        <p:nvGrpSpPr>
          <p:cNvPr id="2" name="Group 4"/>
          <p:cNvGrpSpPr>
            <a:grpSpLocks/>
          </p:cNvGrpSpPr>
          <p:nvPr/>
        </p:nvGrpSpPr>
        <p:grpSpPr bwMode="auto">
          <a:xfrm>
            <a:off x="5781675" y="2930525"/>
            <a:ext cx="1682750" cy="1455738"/>
            <a:chOff x="3972" y="1846"/>
            <a:chExt cx="1060" cy="917"/>
          </a:xfrm>
        </p:grpSpPr>
        <p:sp>
          <p:nvSpPr>
            <p:cNvPr id="898053" name="Line 5"/>
            <p:cNvSpPr>
              <a:spLocks noChangeShapeType="1"/>
            </p:cNvSpPr>
            <p:nvPr/>
          </p:nvSpPr>
          <p:spPr bwMode="auto">
            <a:xfrm>
              <a:off x="4046" y="2184"/>
              <a:ext cx="917" cy="0"/>
            </a:xfrm>
            <a:prstGeom prst="line">
              <a:avLst/>
            </a:prstGeom>
            <a:noFill/>
            <a:ln w="19050">
              <a:solidFill>
                <a:schemeClr val="tx1"/>
              </a:solidFill>
              <a:round/>
              <a:headEnd/>
              <a:tailEnd/>
            </a:ln>
            <a:effectLst/>
          </p:spPr>
          <p:txBody>
            <a:bodyPr/>
            <a:lstStyle/>
            <a:p>
              <a:endParaRPr lang="en-US"/>
            </a:p>
          </p:txBody>
        </p:sp>
        <p:sp>
          <p:nvSpPr>
            <p:cNvPr id="898054" name="Line 6"/>
            <p:cNvSpPr>
              <a:spLocks noChangeShapeType="1"/>
            </p:cNvSpPr>
            <p:nvPr/>
          </p:nvSpPr>
          <p:spPr bwMode="auto">
            <a:xfrm rot="4034718">
              <a:off x="4230" y="2304"/>
              <a:ext cx="917" cy="1"/>
            </a:xfrm>
            <a:prstGeom prst="line">
              <a:avLst/>
            </a:prstGeom>
            <a:noFill/>
            <a:ln w="19050">
              <a:solidFill>
                <a:schemeClr val="tx1"/>
              </a:solidFill>
              <a:round/>
              <a:headEnd/>
              <a:tailEnd/>
            </a:ln>
            <a:effectLst/>
          </p:spPr>
          <p:txBody>
            <a:bodyPr/>
            <a:lstStyle/>
            <a:p>
              <a:endParaRPr lang="en-US"/>
            </a:p>
          </p:txBody>
        </p:sp>
        <p:sp>
          <p:nvSpPr>
            <p:cNvPr id="898055" name="Line 7"/>
            <p:cNvSpPr>
              <a:spLocks noChangeShapeType="1"/>
            </p:cNvSpPr>
            <p:nvPr/>
          </p:nvSpPr>
          <p:spPr bwMode="auto">
            <a:xfrm rot="17565282" flipH="1">
              <a:off x="3874" y="2304"/>
              <a:ext cx="917" cy="1"/>
            </a:xfrm>
            <a:prstGeom prst="line">
              <a:avLst/>
            </a:prstGeom>
            <a:noFill/>
            <a:ln w="19050">
              <a:solidFill>
                <a:schemeClr val="tx1"/>
              </a:solidFill>
              <a:round/>
              <a:headEnd/>
              <a:tailEnd/>
            </a:ln>
            <a:effectLst/>
          </p:spPr>
          <p:txBody>
            <a:bodyPr/>
            <a:lstStyle/>
            <a:p>
              <a:endParaRPr lang="en-US"/>
            </a:p>
          </p:txBody>
        </p:sp>
        <p:sp>
          <p:nvSpPr>
            <p:cNvPr id="898056" name="Line 8"/>
            <p:cNvSpPr>
              <a:spLocks noChangeShapeType="1"/>
            </p:cNvSpPr>
            <p:nvPr/>
          </p:nvSpPr>
          <p:spPr bwMode="auto">
            <a:xfrm rot="-2096708" flipH="1" flipV="1">
              <a:off x="4069" y="2448"/>
              <a:ext cx="963" cy="15"/>
            </a:xfrm>
            <a:prstGeom prst="line">
              <a:avLst/>
            </a:prstGeom>
            <a:noFill/>
            <a:ln w="19050">
              <a:solidFill>
                <a:schemeClr val="tx1"/>
              </a:solidFill>
              <a:round/>
              <a:headEnd/>
              <a:tailEnd/>
            </a:ln>
            <a:effectLst/>
          </p:spPr>
          <p:txBody>
            <a:bodyPr/>
            <a:lstStyle/>
            <a:p>
              <a:endParaRPr lang="en-US"/>
            </a:p>
          </p:txBody>
        </p:sp>
        <p:sp>
          <p:nvSpPr>
            <p:cNvPr id="898057" name="Line 9"/>
            <p:cNvSpPr>
              <a:spLocks noChangeShapeType="1"/>
            </p:cNvSpPr>
            <p:nvPr/>
          </p:nvSpPr>
          <p:spPr bwMode="auto">
            <a:xfrm rot="2096708" flipV="1">
              <a:off x="3972" y="2441"/>
              <a:ext cx="968" cy="19"/>
            </a:xfrm>
            <a:prstGeom prst="line">
              <a:avLst/>
            </a:prstGeom>
            <a:noFill/>
            <a:ln w="19050">
              <a:solidFill>
                <a:schemeClr val="tx1"/>
              </a:solidFill>
              <a:round/>
              <a:headEnd/>
              <a:tailEnd/>
            </a:ln>
            <a:effectLst/>
          </p:spPr>
          <p:txBody>
            <a:bodyPr/>
            <a:lstStyle/>
            <a:p>
              <a:endParaRPr lang="en-US"/>
            </a:p>
          </p:txBody>
        </p:sp>
      </p:grpSp>
      <p:grpSp>
        <p:nvGrpSpPr>
          <p:cNvPr id="3" name="Group 10"/>
          <p:cNvGrpSpPr>
            <a:grpSpLocks/>
          </p:cNvGrpSpPr>
          <p:nvPr/>
        </p:nvGrpSpPr>
        <p:grpSpPr bwMode="auto">
          <a:xfrm>
            <a:off x="5932488" y="4884738"/>
            <a:ext cx="1652587" cy="876300"/>
            <a:chOff x="4162" y="3077"/>
            <a:chExt cx="1041" cy="552"/>
          </a:xfrm>
        </p:grpSpPr>
        <p:sp>
          <p:nvSpPr>
            <p:cNvPr id="898059" name="Line 11"/>
            <p:cNvSpPr>
              <a:spLocks noChangeShapeType="1"/>
            </p:cNvSpPr>
            <p:nvPr/>
          </p:nvSpPr>
          <p:spPr bwMode="auto">
            <a:xfrm>
              <a:off x="4162" y="3077"/>
              <a:ext cx="945" cy="552"/>
            </a:xfrm>
            <a:prstGeom prst="line">
              <a:avLst/>
            </a:prstGeom>
            <a:noFill/>
            <a:ln w="19050">
              <a:solidFill>
                <a:schemeClr val="tx1"/>
              </a:solidFill>
              <a:round/>
              <a:headEnd/>
              <a:tailEnd/>
            </a:ln>
            <a:effectLst/>
          </p:spPr>
          <p:txBody>
            <a:bodyPr/>
            <a:lstStyle/>
            <a:p>
              <a:endParaRPr lang="en-US"/>
            </a:p>
          </p:txBody>
        </p:sp>
        <p:sp>
          <p:nvSpPr>
            <p:cNvPr id="898060" name="Line 12"/>
            <p:cNvSpPr>
              <a:spLocks noChangeShapeType="1"/>
            </p:cNvSpPr>
            <p:nvPr/>
          </p:nvSpPr>
          <p:spPr bwMode="auto">
            <a:xfrm flipH="1">
              <a:off x="4258" y="3077"/>
              <a:ext cx="945" cy="552"/>
            </a:xfrm>
            <a:prstGeom prst="line">
              <a:avLst/>
            </a:prstGeom>
            <a:noFill/>
            <a:ln w="19050">
              <a:solidFill>
                <a:schemeClr val="tx1"/>
              </a:solidFill>
              <a:round/>
              <a:headEnd/>
              <a:tailEnd/>
            </a:ln>
            <a:effectLst/>
          </p:spPr>
          <p:txBody>
            <a:bodyPr/>
            <a:lstStyle/>
            <a:p>
              <a:endParaRPr lang="en-US"/>
            </a:p>
          </p:txBody>
        </p:sp>
        <p:sp>
          <p:nvSpPr>
            <p:cNvPr id="898061" name="Line 13"/>
            <p:cNvSpPr>
              <a:spLocks noChangeShapeType="1"/>
            </p:cNvSpPr>
            <p:nvPr/>
          </p:nvSpPr>
          <p:spPr bwMode="auto">
            <a:xfrm>
              <a:off x="4162" y="3077"/>
              <a:ext cx="110" cy="543"/>
            </a:xfrm>
            <a:prstGeom prst="line">
              <a:avLst/>
            </a:prstGeom>
            <a:noFill/>
            <a:ln w="19050">
              <a:solidFill>
                <a:schemeClr val="tx1"/>
              </a:solidFill>
              <a:round/>
              <a:headEnd/>
              <a:tailEnd/>
            </a:ln>
            <a:effectLst/>
          </p:spPr>
          <p:txBody>
            <a:bodyPr/>
            <a:lstStyle/>
            <a:p>
              <a:endParaRPr lang="en-US"/>
            </a:p>
          </p:txBody>
        </p:sp>
        <p:sp>
          <p:nvSpPr>
            <p:cNvPr id="898062" name="Line 14"/>
            <p:cNvSpPr>
              <a:spLocks noChangeShapeType="1"/>
            </p:cNvSpPr>
            <p:nvPr/>
          </p:nvSpPr>
          <p:spPr bwMode="auto">
            <a:xfrm flipH="1">
              <a:off x="5093" y="3082"/>
              <a:ext cx="110" cy="543"/>
            </a:xfrm>
            <a:prstGeom prst="line">
              <a:avLst/>
            </a:prstGeom>
            <a:noFill/>
            <a:ln w="19050">
              <a:solidFill>
                <a:schemeClr val="tx1"/>
              </a:solidFill>
              <a:round/>
              <a:headEnd/>
              <a:tailEnd/>
            </a:ln>
            <a:effectLst/>
          </p:spPr>
          <p:txBody>
            <a:bodyPr/>
            <a:lstStyle/>
            <a:p>
              <a:endParaRPr lang="en-US"/>
            </a:p>
          </p:txBody>
        </p:sp>
      </p:grpSp>
      <p:sp>
        <p:nvSpPr>
          <p:cNvPr id="898063" name="Text Box 15"/>
          <p:cNvSpPr txBox="1">
            <a:spLocks noChangeArrowheads="1"/>
          </p:cNvSpPr>
          <p:nvPr/>
        </p:nvSpPr>
        <p:spPr bwMode="auto">
          <a:xfrm>
            <a:off x="7477125" y="3663950"/>
            <a:ext cx="1352550" cy="366713"/>
          </a:xfrm>
          <a:prstGeom prst="rect">
            <a:avLst/>
          </a:prstGeom>
          <a:noFill/>
          <a:ln w="9525">
            <a:noFill/>
            <a:miter lim="800000"/>
            <a:headEnd/>
            <a:tailEnd/>
          </a:ln>
          <a:effectLst/>
        </p:spPr>
        <p:txBody>
          <a:bodyPr wrap="none">
            <a:spAutoFit/>
          </a:bodyPr>
          <a:lstStyle/>
          <a:p>
            <a:r>
              <a:rPr lang="en-US"/>
              <a:t>hamiltonian</a:t>
            </a:r>
          </a:p>
        </p:txBody>
      </p:sp>
      <p:sp>
        <p:nvSpPr>
          <p:cNvPr id="898064" name="Text Box 16"/>
          <p:cNvSpPr txBox="1">
            <a:spLocks noChangeArrowheads="1"/>
          </p:cNvSpPr>
          <p:nvPr/>
        </p:nvSpPr>
        <p:spPr bwMode="auto">
          <a:xfrm>
            <a:off x="7543800" y="5141913"/>
            <a:ext cx="1720343" cy="830997"/>
          </a:xfrm>
          <a:prstGeom prst="rect">
            <a:avLst/>
          </a:prstGeom>
          <a:noFill/>
          <a:ln w="9525">
            <a:noFill/>
            <a:miter lim="800000"/>
            <a:headEnd/>
            <a:tailEnd/>
          </a:ln>
          <a:effectLst/>
        </p:spPr>
        <p:txBody>
          <a:bodyPr wrap="none">
            <a:spAutoFit/>
          </a:bodyPr>
          <a:lstStyle/>
          <a:p>
            <a:r>
              <a:rPr lang="en-US" dirty="0"/>
              <a:t>not </a:t>
            </a:r>
          </a:p>
          <a:p>
            <a:r>
              <a:rPr lang="en-US" dirty="0" smtClean="0"/>
              <a:t>Hamiltonian</a:t>
            </a:r>
            <a:endParaRPr lang="en-US" dirty="0"/>
          </a:p>
        </p:txBody>
      </p:sp>
      <p:grpSp>
        <p:nvGrpSpPr>
          <p:cNvPr id="4" name="Group 17"/>
          <p:cNvGrpSpPr>
            <a:grpSpLocks/>
          </p:cNvGrpSpPr>
          <p:nvPr/>
        </p:nvGrpSpPr>
        <p:grpSpPr bwMode="auto">
          <a:xfrm>
            <a:off x="5876925" y="2941638"/>
            <a:ext cx="1490663" cy="1414462"/>
            <a:chOff x="3702" y="1853"/>
            <a:chExt cx="939" cy="891"/>
          </a:xfrm>
        </p:grpSpPr>
        <p:sp>
          <p:nvSpPr>
            <p:cNvPr id="898066" name="Oval 18"/>
            <p:cNvSpPr>
              <a:spLocks noChangeArrowheads="1"/>
            </p:cNvSpPr>
            <p:nvPr/>
          </p:nvSpPr>
          <p:spPr bwMode="auto">
            <a:xfrm>
              <a:off x="4157" y="1853"/>
              <a:ext cx="56" cy="56"/>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898067" name="Oval 19"/>
            <p:cNvSpPr>
              <a:spLocks noChangeArrowheads="1"/>
            </p:cNvSpPr>
            <p:nvPr/>
          </p:nvSpPr>
          <p:spPr bwMode="auto">
            <a:xfrm>
              <a:off x="4585" y="2156"/>
              <a:ext cx="56" cy="56"/>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898068" name="Oval 20"/>
            <p:cNvSpPr>
              <a:spLocks noChangeArrowheads="1"/>
            </p:cNvSpPr>
            <p:nvPr/>
          </p:nvSpPr>
          <p:spPr bwMode="auto">
            <a:xfrm>
              <a:off x="3702" y="2150"/>
              <a:ext cx="56" cy="56"/>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898069" name="Oval 21"/>
            <p:cNvSpPr>
              <a:spLocks noChangeArrowheads="1"/>
            </p:cNvSpPr>
            <p:nvPr/>
          </p:nvSpPr>
          <p:spPr bwMode="auto">
            <a:xfrm>
              <a:off x="4498" y="2676"/>
              <a:ext cx="56" cy="56"/>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898070" name="Oval 22"/>
            <p:cNvSpPr>
              <a:spLocks noChangeArrowheads="1"/>
            </p:cNvSpPr>
            <p:nvPr/>
          </p:nvSpPr>
          <p:spPr bwMode="auto">
            <a:xfrm>
              <a:off x="3790" y="2688"/>
              <a:ext cx="56" cy="56"/>
            </a:xfrm>
            <a:prstGeom prst="ellipse">
              <a:avLst/>
            </a:prstGeom>
            <a:solidFill>
              <a:schemeClr val="tx1"/>
            </a:solidFill>
            <a:ln w="9525">
              <a:solidFill>
                <a:schemeClr val="tx1"/>
              </a:solidFill>
              <a:round/>
              <a:headEnd/>
              <a:tailEnd/>
            </a:ln>
            <a:effectLst/>
          </p:spPr>
          <p:txBody>
            <a:bodyPr wrap="none" anchor="ctr"/>
            <a:lstStyle/>
            <a:p>
              <a:endParaRPr lang="en-US"/>
            </a:p>
          </p:txBody>
        </p:sp>
      </p:grpSp>
      <p:grpSp>
        <p:nvGrpSpPr>
          <p:cNvPr id="5" name="Group 29"/>
          <p:cNvGrpSpPr>
            <a:grpSpLocks/>
          </p:cNvGrpSpPr>
          <p:nvPr/>
        </p:nvGrpSpPr>
        <p:grpSpPr bwMode="auto">
          <a:xfrm>
            <a:off x="5897563" y="4843463"/>
            <a:ext cx="1728787" cy="935037"/>
            <a:chOff x="3715" y="3051"/>
            <a:chExt cx="1089" cy="589"/>
          </a:xfrm>
        </p:grpSpPr>
        <p:sp>
          <p:nvSpPr>
            <p:cNvPr id="898072" name="Oval 24"/>
            <p:cNvSpPr>
              <a:spLocks noChangeArrowheads="1"/>
            </p:cNvSpPr>
            <p:nvPr/>
          </p:nvSpPr>
          <p:spPr bwMode="auto">
            <a:xfrm>
              <a:off x="3715" y="3051"/>
              <a:ext cx="56" cy="56"/>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898073" name="Oval 25"/>
            <p:cNvSpPr>
              <a:spLocks noChangeArrowheads="1"/>
            </p:cNvSpPr>
            <p:nvPr/>
          </p:nvSpPr>
          <p:spPr bwMode="auto">
            <a:xfrm>
              <a:off x="4748" y="3057"/>
              <a:ext cx="56" cy="56"/>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898074" name="Oval 26"/>
            <p:cNvSpPr>
              <a:spLocks noChangeArrowheads="1"/>
            </p:cNvSpPr>
            <p:nvPr/>
          </p:nvSpPr>
          <p:spPr bwMode="auto">
            <a:xfrm>
              <a:off x="3808" y="3584"/>
              <a:ext cx="56" cy="56"/>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898075" name="Oval 27"/>
            <p:cNvSpPr>
              <a:spLocks noChangeArrowheads="1"/>
            </p:cNvSpPr>
            <p:nvPr/>
          </p:nvSpPr>
          <p:spPr bwMode="auto">
            <a:xfrm>
              <a:off x="4635" y="3576"/>
              <a:ext cx="56" cy="56"/>
            </a:xfrm>
            <a:prstGeom prst="ellipse">
              <a:avLst/>
            </a:prstGeom>
            <a:solidFill>
              <a:schemeClr val="tx1"/>
            </a:solidFill>
            <a:ln w="9525">
              <a:solidFill>
                <a:schemeClr val="tx1"/>
              </a:solidFill>
              <a:round/>
              <a:headEnd/>
              <a:tailEnd/>
            </a:ln>
            <a:effectLst/>
          </p:spPr>
          <p:txBody>
            <a:bodyPr wrap="none" anchor="ctr"/>
            <a:lstStyle/>
            <a:p>
              <a:pPr algn="ctr"/>
              <a:endParaRPr lang="en-US"/>
            </a:p>
          </p:txBody>
        </p:sp>
        <p:sp>
          <p:nvSpPr>
            <p:cNvPr id="898076" name="Oval 28"/>
            <p:cNvSpPr>
              <a:spLocks noChangeArrowheads="1"/>
            </p:cNvSpPr>
            <p:nvPr/>
          </p:nvSpPr>
          <p:spPr bwMode="auto">
            <a:xfrm>
              <a:off x="4229" y="3347"/>
              <a:ext cx="56" cy="56"/>
            </a:xfrm>
            <a:prstGeom prst="ellipse">
              <a:avLst/>
            </a:prstGeom>
            <a:solidFill>
              <a:schemeClr val="tx1"/>
            </a:solidFill>
            <a:ln w="9525">
              <a:solidFill>
                <a:schemeClr val="tx1"/>
              </a:solidFill>
              <a:round/>
              <a:headEnd/>
              <a:tailEnd/>
            </a:ln>
            <a:effectLst/>
          </p:spPr>
          <p:txBody>
            <a:bodyPr wrap="none" anchor="ctr"/>
            <a:lstStyle/>
            <a:p>
              <a:pPr algn="ctr"/>
              <a:endParaRPr lang="en-US"/>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2165</TotalTime>
  <Words>3947</Words>
  <Application>Microsoft PowerPoint</Application>
  <PresentationFormat>On-screen Show (4:3)</PresentationFormat>
  <Paragraphs>365</Paragraphs>
  <Slides>51</Slides>
  <Notes>3</Notes>
  <HiddenSlides>6</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Default Design</vt:lpstr>
      <vt:lpstr>NP-Completeness</vt:lpstr>
      <vt:lpstr>NP-Completeness</vt:lpstr>
      <vt:lpstr>Why discussion on NPC</vt:lpstr>
      <vt:lpstr>Decision VS. Optimization Problems </vt:lpstr>
      <vt:lpstr>Decision VS. Optimization Problems (Cont.)</vt:lpstr>
      <vt:lpstr>Class P Problems</vt:lpstr>
      <vt:lpstr>Class NP problems</vt:lpstr>
      <vt:lpstr>Class NP problems</vt:lpstr>
      <vt:lpstr>E.g.: Hamiltonian Cycle</vt:lpstr>
      <vt:lpstr>Is P = NP?</vt:lpstr>
      <vt:lpstr>NP-Completeness (informally)</vt:lpstr>
      <vt:lpstr>Relation among P, NP, NPC</vt:lpstr>
      <vt:lpstr>Arguments about P, NP, NPC</vt:lpstr>
      <vt:lpstr>Slide 14</vt:lpstr>
      <vt:lpstr>(Poly) reduction between decision problems</vt:lpstr>
      <vt:lpstr>Implication of (poly) reduction</vt:lpstr>
      <vt:lpstr>NP-completeness and Reducibility </vt:lpstr>
      <vt:lpstr>NP-completeness and Reducibility (cont.)</vt:lpstr>
      <vt:lpstr>First NP-complete problem—Circuit Satisfiability (problem definition)</vt:lpstr>
      <vt:lpstr>Circuit Satisfiability Problem: definition</vt:lpstr>
      <vt:lpstr>Slide 21</vt:lpstr>
      <vt:lpstr>Solving circuit-satisfiability problem</vt:lpstr>
      <vt:lpstr>Circuit-satisfiability problem is NP-complete</vt:lpstr>
      <vt:lpstr>Circuit-satisfiability problem is NP-complete (cont.)</vt:lpstr>
      <vt:lpstr>Circuit-satisfiability problem is NP-hard (cont.)</vt:lpstr>
      <vt:lpstr>Circuit-satisfiability problem is NP-hard (cont.)</vt:lpstr>
      <vt:lpstr>Slide 27</vt:lpstr>
      <vt:lpstr>Circuit-satisfiability problem is NP-hard (cont.)</vt:lpstr>
      <vt:lpstr>Circuit-satisfiability problem is NP-hard (cont.)</vt:lpstr>
      <vt:lpstr>Circuit-satisfiability problem is NP-hard (cont.)</vt:lpstr>
      <vt:lpstr>CIRCUIT-SAT is NP-complete</vt:lpstr>
      <vt:lpstr>NP-completeness proof basis</vt:lpstr>
      <vt:lpstr>NPC proof –Formula Satisfiability (SAT)</vt:lpstr>
      <vt:lpstr>SAT is NP-complete</vt:lpstr>
      <vt:lpstr>SAT is NP-complete (cont.)</vt:lpstr>
      <vt:lpstr>SAT is NP-complete (cont.)</vt:lpstr>
      <vt:lpstr>Slide 37</vt:lpstr>
      <vt:lpstr>Slide 38</vt:lpstr>
      <vt:lpstr>Slide 39</vt:lpstr>
      <vt:lpstr>NPC proof -- CLIQUE</vt:lpstr>
      <vt:lpstr>CLIQUE is NP-complete</vt:lpstr>
      <vt:lpstr>CLIQUE is NP-complete</vt:lpstr>
      <vt:lpstr>Slide 43</vt:lpstr>
      <vt:lpstr>CLIQUE is NP-complete</vt:lpstr>
      <vt:lpstr>Traveling-salesman problem is NPC </vt:lpstr>
      <vt:lpstr>TSP is NP-complete</vt:lpstr>
      <vt:lpstr>Subset Sum is NPC</vt:lpstr>
      <vt:lpstr>SUBSET-SUM is NPC</vt:lpstr>
      <vt:lpstr>SUBSET-SUM is NPC</vt:lpstr>
      <vt:lpstr>Slide 50</vt:lpstr>
      <vt:lpstr>SUBSET-SUM is NPC</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NP-Completeness</dc:title>
  <dc:creator>Owner</dc:creator>
  <cp:lastModifiedBy>Tamer</cp:lastModifiedBy>
  <cp:revision>1543</cp:revision>
  <dcterms:created xsi:type="dcterms:W3CDTF">2003-12-20T16:10:35Z</dcterms:created>
  <dcterms:modified xsi:type="dcterms:W3CDTF">2016-10-31T04:51:51Z</dcterms:modified>
</cp:coreProperties>
</file>