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9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273" r:id="rId31"/>
    <p:sldId id="274" r:id="rId32"/>
    <p:sldId id="275" r:id="rId33"/>
    <p:sldId id="276" r:id="rId34"/>
    <p:sldId id="287" r:id="rId35"/>
    <p:sldId id="294" r:id="rId36"/>
    <p:sldId id="295" r:id="rId37"/>
    <p:sldId id="288" r:id="rId38"/>
    <p:sldId id="289" r:id="rId39"/>
    <p:sldId id="290" r:id="rId40"/>
    <p:sldId id="291" r:id="rId41"/>
    <p:sldId id="292" r:id="rId42"/>
    <p:sldId id="311" r:id="rId43"/>
    <p:sldId id="313" r:id="rId44"/>
    <p:sldId id="314" r:id="rId45"/>
    <p:sldId id="31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F9635-1A47-4561-A564-E27E88296D26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82348-5351-47F4-884F-F963A10FB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170E0-33BA-4CD3-9E14-5194721CD1CE}" type="slidenum">
              <a:rPr lang="en-US"/>
              <a:pPr/>
              <a:t>4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A9716-98F3-4CF3-AE38-9C099DF9D231}" type="slidenum">
              <a:rPr lang="en-US"/>
              <a:pPr/>
              <a:t>29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-152400" y="242888"/>
            <a:ext cx="9440862" cy="695325"/>
          </a:xfrm>
          <a:prstGeom prst="rect">
            <a:avLst/>
          </a:prstGeom>
          <a:ln/>
        </p:spPr>
        <p:txBody>
          <a:bodyPr vert="horz" lIns="91440" tIns="38808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Algorithms Design and Analysis- 2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675" y="1504950"/>
            <a:ext cx="1428750" cy="2047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" y="3743325"/>
            <a:ext cx="9070975" cy="3017838"/>
          </a:xfrm>
          <a:prstGeom prst="rect">
            <a:avLst/>
          </a:prstGeom>
          <a:noFill/>
          <a:ln/>
        </p:spPr>
        <p:txBody>
          <a:bodyPr vert="horz" lIns="0" tIns="31752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3600" dirty="0" smtClean="0">
                <a:solidFill>
                  <a:srgbClr val="008080"/>
                </a:solidFill>
                <a:latin typeface="Arial" charset="0"/>
              </a:rPr>
              <a:t>Greedy Algorithms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Mayada Hadhoud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Engineering Department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Cairo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Fall 2016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Selection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Recursive solution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c[</a:t>
            </a:r>
            <a:r>
              <a:rPr lang="en-US" i="1" dirty="0" err="1" smtClean="0"/>
              <a:t>i</a:t>
            </a:r>
            <a:r>
              <a:rPr lang="en-US" i="1" dirty="0" smtClean="0"/>
              <a:t>, j ] = size of maximum-size subset of mutually compatible activities in S</a:t>
            </a:r>
            <a:r>
              <a:rPr lang="en-US" sz="400" i="1" dirty="0" smtClean="0"/>
              <a:t>i j </a:t>
            </a:r>
            <a:r>
              <a:rPr lang="en-US" i="1" dirty="0" smtClean="0"/>
              <a:t>.</a:t>
            </a:r>
          </a:p>
          <a:p>
            <a:pPr lvl="2"/>
            <a:r>
              <a:rPr lang="en-US" sz="400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≥ j ⇒ S</a:t>
            </a:r>
            <a:r>
              <a:rPr lang="en-US" sz="400" i="1" dirty="0" smtClean="0"/>
              <a:t>i j </a:t>
            </a:r>
            <a:r>
              <a:rPr lang="en-US" i="1" dirty="0" smtClean="0"/>
              <a:t>= ∅⇒c[</a:t>
            </a:r>
            <a:r>
              <a:rPr lang="en-US" i="1" dirty="0" err="1" smtClean="0"/>
              <a:t>i</a:t>
            </a:r>
            <a:r>
              <a:rPr lang="en-US" i="1" dirty="0" smtClean="0"/>
              <a:t>, j ] = 0.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S</a:t>
            </a:r>
            <a:r>
              <a:rPr lang="en-US" sz="400" i="1" dirty="0" smtClean="0"/>
              <a:t>i j </a:t>
            </a:r>
            <a:r>
              <a:rPr lang="en-US" i="1" dirty="0" smtClean="0"/>
              <a:t>= ∅, suppose we know that a</a:t>
            </a:r>
            <a:r>
              <a:rPr lang="en-US" sz="400" i="1" dirty="0" smtClean="0"/>
              <a:t>k </a:t>
            </a:r>
            <a:r>
              <a:rPr lang="en-US" i="1" dirty="0" smtClean="0"/>
              <a:t>is in the subset. Then</a:t>
            </a:r>
          </a:p>
          <a:p>
            <a:pPr lvl="2"/>
            <a:r>
              <a:rPr lang="en-US" i="1" dirty="0" smtClean="0"/>
              <a:t>c[</a:t>
            </a:r>
            <a:r>
              <a:rPr lang="en-US" i="1" dirty="0" err="1" smtClean="0"/>
              <a:t>i</a:t>
            </a:r>
            <a:r>
              <a:rPr lang="en-US" i="1" dirty="0" smtClean="0"/>
              <a:t>, j ] = c[</a:t>
            </a:r>
            <a:r>
              <a:rPr lang="en-US" i="1" dirty="0" err="1" smtClean="0"/>
              <a:t>i</a:t>
            </a:r>
            <a:r>
              <a:rPr lang="en-US" i="1" dirty="0" smtClean="0"/>
              <a:t>, k] + 1 + c[k, j ] .</a:t>
            </a:r>
          </a:p>
          <a:p>
            <a:pPr lvl="1"/>
            <a:r>
              <a:rPr lang="en-US" dirty="0" smtClean="0"/>
              <a:t>But of course we don’t know which </a:t>
            </a:r>
            <a:r>
              <a:rPr lang="en-US" i="1" dirty="0" smtClean="0"/>
              <a:t>k to use, and so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531096"/>
            <a:ext cx="6705600" cy="117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Selection Problem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Making the greedy choice </a:t>
            </a:r>
          </a:p>
          <a:p>
            <a:pPr lvl="1"/>
            <a:r>
              <a:rPr lang="en-US" dirty="0" smtClean="0"/>
              <a:t>Select an activity to add to our optimal solution without solving all the </a:t>
            </a:r>
            <a:r>
              <a:rPr lang="en-US" dirty="0" err="1" smtClean="0"/>
              <a:t>subproblems</a:t>
            </a:r>
            <a:r>
              <a:rPr lang="en-US" dirty="0" smtClean="0"/>
              <a:t> first .</a:t>
            </a:r>
          </a:p>
          <a:p>
            <a:pPr lvl="1"/>
            <a:r>
              <a:rPr lang="en-US" dirty="0" smtClean="0"/>
              <a:t>In our problem the </a:t>
            </a:r>
            <a:r>
              <a:rPr lang="en-US" b="1" i="1" dirty="0" smtClean="0"/>
              <a:t>greedy choice</a:t>
            </a:r>
            <a:r>
              <a:rPr lang="en-US" dirty="0" smtClean="0"/>
              <a:t> is “</a:t>
            </a:r>
            <a:r>
              <a:rPr lang="en-US" i="1" dirty="0" smtClean="0">
                <a:solidFill>
                  <a:srgbClr val="FF0000"/>
                </a:solidFill>
              </a:rPr>
              <a:t>choose an activity that leaves the resource available for as many other activates as possible – choose the activity with the earliest finish time</a:t>
            </a:r>
            <a:r>
              <a:rPr lang="en-US" dirty="0" smtClean="0"/>
              <a:t>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Selection Problem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Making the greedy choice </a:t>
            </a:r>
          </a:p>
          <a:p>
            <a:pPr lvl="1"/>
            <a:r>
              <a:rPr lang="en-US" dirty="0" smtClean="0"/>
              <a:t>Given that the activities are sorted in increasing order by finish time </a:t>
            </a:r>
          </a:p>
          <a:p>
            <a:pPr lvl="1"/>
            <a:r>
              <a:rPr lang="en-US" dirty="0" smtClean="0"/>
              <a:t>The greedy choice is a1</a:t>
            </a:r>
          </a:p>
          <a:p>
            <a:pPr lvl="1"/>
            <a:r>
              <a:rPr lang="en-US" dirty="0" smtClean="0"/>
              <a:t>After the greedy choice we have only 1 </a:t>
            </a:r>
            <a:r>
              <a:rPr lang="en-US" dirty="0" err="1" smtClean="0"/>
              <a:t>subproblem</a:t>
            </a:r>
            <a:r>
              <a:rPr lang="en-US" dirty="0" smtClean="0"/>
              <a:t> to solve : </a:t>
            </a:r>
            <a:r>
              <a:rPr lang="en-US" b="1" i="1" dirty="0" smtClean="0"/>
              <a:t>finding the activities that starts after a1 finishes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Selection Problem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726" y="1295400"/>
            <a:ext cx="810747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Selection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 recursive greedy algorithm </a:t>
            </a:r>
            <a:endParaRPr lang="en-US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697" y="2209800"/>
            <a:ext cx="6724903" cy="245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76800"/>
            <a:ext cx="899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Selection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An iterative greedy algorithm </a:t>
            </a:r>
            <a:endParaRPr lang="en-US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073" y="2447924"/>
            <a:ext cx="752072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638800"/>
            <a:ext cx="3124200" cy="94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Single-Source shortest paths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22" y="1447800"/>
            <a:ext cx="827987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3429000"/>
            <a:ext cx="79248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Dijkestra’s Algorithm</a:t>
            </a:r>
            <a:endParaRPr 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179" y="1572419"/>
            <a:ext cx="8133421" cy="490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14600" y="3048000"/>
            <a:ext cx="5791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Dijkestra’s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Edge relaxation </a:t>
            </a:r>
          </a:p>
          <a:p>
            <a:pPr lvl="1"/>
            <a:r>
              <a:rPr lang="en-US" dirty="0" smtClean="0"/>
              <a:t>Estimate the shortest path estimate for vertex (v) by going through vertex(u) and taking (</a:t>
            </a:r>
            <a:r>
              <a:rPr lang="en-US" dirty="0" err="1" smtClean="0"/>
              <a:t>u,v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00399"/>
            <a:ext cx="6324600" cy="305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Dijkestra’s Algorithm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79" y="1933574"/>
            <a:ext cx="8862921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Applications of the Greedy Strategy</a:t>
            </a:r>
          </a:p>
          <a:p>
            <a:pPr lvl="1"/>
            <a:r>
              <a:rPr lang="en-US" dirty="0" smtClean="0"/>
              <a:t>Activity selection problem </a:t>
            </a:r>
          </a:p>
          <a:p>
            <a:pPr lvl="1"/>
            <a:r>
              <a:rPr lang="en-US" dirty="0" smtClean="0"/>
              <a:t>Single source shortest path algorithm</a:t>
            </a:r>
          </a:p>
          <a:p>
            <a:pPr lvl="1"/>
            <a:r>
              <a:rPr lang="en-US" dirty="0" smtClean="0"/>
              <a:t>Knapsack problem </a:t>
            </a:r>
          </a:p>
          <a:p>
            <a:pPr lvl="1"/>
            <a:r>
              <a:rPr lang="en-US" dirty="0" smtClean="0"/>
              <a:t>Traveling salesman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Dijkestra’s Algorithm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33524"/>
            <a:ext cx="8610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Dijkestra’s Algorithm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28788"/>
            <a:ext cx="87630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Dijkestra’s Algorithm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14488"/>
            <a:ext cx="876300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Dijkestra’s Algorithm</a:t>
            </a:r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Dijkestra’s Algorithm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04950"/>
            <a:ext cx="85344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Dijkestra’s Algorithm</a:t>
            </a:r>
            <a:endParaRPr 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Dijkestra’s Algorithm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57338"/>
            <a:ext cx="86106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Dijkestra’s Algorithm</a:t>
            </a:r>
            <a:endParaRPr 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61060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Dijkestra’s Algorithm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3505"/>
            <a:ext cx="8267700" cy="502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Levitin “Introduction to the Design &amp; Analysis of Algorithms,” 3rd ed., Ch. 9 ©2012 Pearson Education, Inc. Upper Saddle River, NJ. All Rights Reserved. </a:t>
            </a:r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Notes on </a:t>
            </a:r>
            <a:r>
              <a:rPr lang="en-US" b="1" dirty="0" err="1"/>
              <a:t>Dijkstra’s</a:t>
            </a:r>
            <a:r>
              <a:rPr lang="en-US" b="1" dirty="0"/>
              <a:t> algorithm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Doesn’t work for graphs with  negative weights</a:t>
            </a:r>
          </a:p>
          <a:p>
            <a:endParaRPr lang="en-US" dirty="0"/>
          </a:p>
          <a:p>
            <a:r>
              <a:rPr lang="en-US" dirty="0"/>
              <a:t>Applicable to both undirected and directed graphs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Efficiency (</a:t>
            </a:r>
            <a:r>
              <a:rPr lang="en-US" b="1" u="sng" dirty="0" smtClean="0">
                <a:solidFill>
                  <a:srgbClr val="FF0000"/>
                </a:solidFill>
              </a:rPr>
              <a:t>Prove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O(|V|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kumimoji="0" lang="en-US" sz="2400" dirty="0">
                <a:solidFill>
                  <a:srgbClr val="FF0000"/>
                </a:solidFill>
              </a:rPr>
              <a:t>) for graphs represented by weight matrix and array implementation of priority queue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O(|</a:t>
            </a:r>
            <a:r>
              <a:rPr lang="en-US" sz="2400" dirty="0" err="1">
                <a:solidFill>
                  <a:srgbClr val="FF0000"/>
                </a:solidFill>
              </a:rPr>
              <a:t>E</a:t>
            </a:r>
            <a:r>
              <a:rPr kumimoji="0" lang="en-US" sz="2400" dirty="0" err="1">
                <a:solidFill>
                  <a:srgbClr val="FF0000"/>
                </a:solidFill>
              </a:rPr>
              <a:t>|log|V</a:t>
            </a:r>
            <a:r>
              <a:rPr kumimoji="0" lang="en-US" sz="2400" dirty="0">
                <a:solidFill>
                  <a:srgbClr val="FF0000"/>
                </a:solidFill>
              </a:rPr>
              <a:t>|) for graphs represented by adj. lists and min-heap implementation of priority queue</a:t>
            </a:r>
          </a:p>
          <a:p>
            <a:pPr lvl="1"/>
            <a:endParaRPr kumimoji="0"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for optimization problems </a:t>
            </a:r>
          </a:p>
          <a:p>
            <a:r>
              <a:rPr lang="en-US" b="1" u="sng" dirty="0" smtClean="0"/>
              <a:t>Basic idea: </a:t>
            </a:r>
            <a:r>
              <a:rPr lang="en-US" dirty="0" smtClean="0"/>
              <a:t>When we have a choice to make, make the one that looks best </a:t>
            </a:r>
            <a:r>
              <a:rPr lang="en-US" b="1" i="1" dirty="0" smtClean="0"/>
              <a:t>right now</a:t>
            </a:r>
            <a:r>
              <a:rPr lang="en-US" i="1" dirty="0" smtClean="0"/>
              <a:t>. </a:t>
            </a:r>
            <a:r>
              <a:rPr lang="en-US" dirty="0" smtClean="0"/>
              <a:t>Make a </a:t>
            </a:r>
            <a:r>
              <a:rPr lang="en-US" b="1" i="1" dirty="0" smtClean="0"/>
              <a:t>locally optimal choice </a:t>
            </a:r>
            <a:r>
              <a:rPr lang="en-US" i="1" dirty="0" smtClean="0"/>
              <a:t>in hope of getting a </a:t>
            </a:r>
            <a:r>
              <a:rPr lang="en-US" b="1" i="1" dirty="0" smtClean="0"/>
              <a:t>globally optimal solution.</a:t>
            </a:r>
          </a:p>
          <a:p>
            <a:r>
              <a:rPr lang="en-US" dirty="0" smtClean="0"/>
              <a:t>Greedy algorithms don’t always yield an optimal solution. But sometimes they do.</a:t>
            </a:r>
          </a:p>
          <a:p>
            <a:r>
              <a:rPr lang="en-US" dirty="0" smtClean="0"/>
              <a:t>For some problems, yields an optimal solution for every instance. For most, does not but can be useful for </a:t>
            </a:r>
            <a:r>
              <a:rPr lang="en-US" b="1" u="sng" dirty="0" smtClean="0"/>
              <a:t>fast approximations.</a:t>
            </a:r>
          </a:p>
          <a:p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Knapsack Problem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08" y="1295400"/>
            <a:ext cx="820369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Knapsack Problem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134350" cy="54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Knapsack Problem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05762" cy="53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Knapsack Problem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95400"/>
            <a:ext cx="7900987" cy="522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8600"/>
            <a:ext cx="907342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2667000"/>
            <a:ext cx="86868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Greedy Choices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always the most valuable items </a:t>
            </a:r>
          </a:p>
          <a:p>
            <a:r>
              <a:rPr lang="en-US" dirty="0" smtClean="0"/>
              <a:t>Select always the lighter items </a:t>
            </a:r>
          </a:p>
          <a:p>
            <a:r>
              <a:rPr lang="en-US" dirty="0" smtClean="0"/>
              <a:t>Select always the object with highest ratio value/weight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453485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2057400"/>
            <a:ext cx="56673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7010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05" y="4724400"/>
            <a:ext cx="736819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746" y="16977"/>
            <a:ext cx="9166746" cy="684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33" y="90206"/>
            <a:ext cx="9113067" cy="676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639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Levitin</a:t>
            </a:r>
            <a:r>
              <a:rPr lang="en-US" dirty="0"/>
              <a:t> “Introduction to the Design &amp; Analysis of Algorithms,” 3rd ed., Ch. 9 ©2012 Pearson Education, Inc. Upper Saddle River, NJ. All Rights Reserved.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972-6DEB-4778-A3B6-34B658E32AB7}" type="slidenum">
              <a:rPr lang="en-US"/>
              <a:pPr/>
              <a:t>4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Applications of the Greedy Strategy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Optimal solutions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change making for “normal” coin denominations</a:t>
            </a:r>
          </a:p>
          <a:p>
            <a:pPr lvl="1"/>
            <a:r>
              <a:rPr lang="en-US" sz="2400" dirty="0"/>
              <a:t>minimum spanning tree (MST)</a:t>
            </a:r>
          </a:p>
          <a:p>
            <a:pPr lvl="1"/>
            <a:r>
              <a:rPr lang="en-US" sz="2400" b="1" dirty="0"/>
              <a:t>single-source shortest paths </a:t>
            </a:r>
          </a:p>
          <a:p>
            <a:pPr lvl="1"/>
            <a:r>
              <a:rPr lang="en-US" sz="2400" b="1" dirty="0"/>
              <a:t>simple scheduling problems</a:t>
            </a:r>
          </a:p>
          <a:p>
            <a:pPr lvl="1"/>
            <a:r>
              <a:rPr lang="en-US" sz="2400" dirty="0"/>
              <a:t>Huffman </a:t>
            </a:r>
            <a:r>
              <a:rPr lang="en-US" sz="2400" dirty="0" smtClean="0"/>
              <a:t>codes</a:t>
            </a:r>
            <a:endParaRPr lang="en-US" dirty="0"/>
          </a:p>
          <a:p>
            <a:r>
              <a:rPr lang="en-US" b="1" u="sng" dirty="0"/>
              <a:t>Approximations:</a:t>
            </a:r>
          </a:p>
          <a:p>
            <a:pPr lvl="1"/>
            <a:r>
              <a:rPr lang="en-US" sz="2400" b="1" dirty="0"/>
              <a:t>traveling salesman problem (TSP)</a:t>
            </a:r>
          </a:p>
          <a:p>
            <a:pPr lvl="1"/>
            <a:r>
              <a:rPr lang="en-US" sz="2400" b="1" dirty="0"/>
              <a:t>knapsack problem</a:t>
            </a:r>
          </a:p>
          <a:p>
            <a:pPr lvl="1"/>
            <a:r>
              <a:rPr lang="en-US" sz="2400" dirty="0"/>
              <a:t>other combinatorial optimization problems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168" y="228600"/>
            <a:ext cx="863943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879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9001"/>
            <a:ext cx="8305800" cy="2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8915400" cy="436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9436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5943600"/>
            <a:ext cx="8686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Traveling salesman problem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555750"/>
            <a:ext cx="850741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Traveling salesman problem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Nearest Neighbor Algorithm</a:t>
            </a:r>
          </a:p>
          <a:p>
            <a:pPr lvl="1"/>
            <a:r>
              <a:rPr lang="en-US" b="1" dirty="0" smtClean="0"/>
              <a:t>Greedy choice : </a:t>
            </a:r>
            <a:r>
              <a:rPr lang="en-US" b="1" dirty="0" smtClean="0">
                <a:solidFill>
                  <a:srgbClr val="FF0000"/>
                </a:solidFill>
              </a:rPr>
              <a:t>always go next to the nearest unvisited city.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3276600"/>
            <a:ext cx="7353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Traveling salesman problem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Nearest Neighbor Algorithm</a:t>
            </a:r>
          </a:p>
          <a:p>
            <a:pPr lvl="1"/>
            <a:r>
              <a:rPr lang="en-US" b="1" dirty="0" smtClean="0"/>
              <a:t>Example: Start at city (a)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The tour a-b-c-d-a (length = 10)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The optimal solution is a-b-d-c-a (length =8)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298700"/>
            <a:ext cx="3175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2" algn="just">
              <a:buNone/>
            </a:pPr>
            <a:r>
              <a:rPr lang="en-US" sz="2800" dirty="0" smtClean="0"/>
              <a:t>   Consider the following version of the 0/1 knapsack problem. Given a set of n objects with weights w1&gt;w2&gt;w3&gt;….&gt;</a:t>
            </a:r>
            <a:r>
              <a:rPr lang="en-US" sz="2800" dirty="0" err="1" smtClean="0"/>
              <a:t>wn</a:t>
            </a:r>
            <a:r>
              <a:rPr lang="en-US" sz="2800" dirty="0" smtClean="0"/>
              <a:t>, and profits p1&lt;p2&lt;p3&lt;…..&lt;</a:t>
            </a:r>
            <a:r>
              <a:rPr lang="en-US" sz="2800" dirty="0" err="1" smtClean="0"/>
              <a:t>pn</a:t>
            </a:r>
            <a:r>
              <a:rPr lang="en-US" sz="2800" dirty="0" smtClean="0"/>
              <a:t>, find a subset of objects such that the total weight is bounded by a given capacity W and the total profit is maximized. Describe the best greedy algorithm you can for solving this problem. Does you algorithm result in an optimal solution? </a:t>
            </a:r>
            <a:r>
              <a:rPr lang="en-US" sz="2800" u="sng" dirty="0" smtClean="0"/>
              <a:t>Justify your answer.</a:t>
            </a:r>
            <a:r>
              <a:rPr lang="en-US" sz="28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Selection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n</a:t>
            </a:r>
            <a:r>
              <a:rPr lang="en-US" dirty="0" smtClean="0"/>
              <a:t> activities require exclusive use of a common resource. </a:t>
            </a:r>
          </a:p>
          <a:p>
            <a:pPr lvl="1"/>
            <a:r>
              <a:rPr lang="en-US" b="1" u="sng" dirty="0" smtClean="0"/>
              <a:t>For example</a:t>
            </a:r>
            <a:r>
              <a:rPr lang="en-US" dirty="0" smtClean="0"/>
              <a:t>, scheduling the use of a classroom.</a:t>
            </a:r>
          </a:p>
          <a:p>
            <a:r>
              <a:rPr lang="en-US" dirty="0" smtClean="0"/>
              <a:t>Set of activities S = {a1, . . . , an}.</a:t>
            </a:r>
          </a:p>
          <a:p>
            <a:pPr lvl="1"/>
            <a:r>
              <a:rPr lang="en-US" dirty="0" err="1" smtClean="0"/>
              <a:t>ai</a:t>
            </a:r>
            <a:r>
              <a:rPr lang="en-US" dirty="0" smtClean="0"/>
              <a:t> needs resource during period [</a:t>
            </a:r>
            <a:r>
              <a:rPr lang="en-US" dirty="0" err="1" smtClean="0"/>
              <a:t>si</a:t>
            </a:r>
            <a:r>
              <a:rPr lang="en-US" dirty="0" smtClean="0"/>
              <a:t> , </a:t>
            </a:r>
            <a:r>
              <a:rPr lang="en-US" dirty="0" err="1" smtClean="0"/>
              <a:t>fi</a:t>
            </a:r>
            <a:r>
              <a:rPr lang="en-US" dirty="0" smtClean="0"/>
              <a:t> ), which is a half-open interval, where </a:t>
            </a:r>
            <a:r>
              <a:rPr lang="en-US" dirty="0" err="1" smtClean="0"/>
              <a:t>si</a:t>
            </a:r>
            <a:r>
              <a:rPr lang="en-US" dirty="0" smtClean="0"/>
              <a:t> = start time and </a:t>
            </a:r>
            <a:r>
              <a:rPr lang="en-US" dirty="0" err="1" smtClean="0"/>
              <a:t>fi</a:t>
            </a:r>
            <a:r>
              <a:rPr lang="en-US" dirty="0" smtClean="0"/>
              <a:t> = </a:t>
            </a:r>
            <a:r>
              <a:rPr lang="en-US" dirty="0" err="1" smtClean="0"/>
              <a:t>fnish</a:t>
            </a:r>
            <a:r>
              <a:rPr lang="en-US" dirty="0" smtClean="0"/>
              <a:t> time.</a:t>
            </a:r>
          </a:p>
          <a:p>
            <a:r>
              <a:rPr lang="en-US" b="1" u="sng" dirty="0" smtClean="0"/>
              <a:t>Goal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Select the largest possible set of non overlapping (</a:t>
            </a:r>
            <a:r>
              <a:rPr lang="en-US" b="1" i="1" dirty="0" smtClean="0">
                <a:solidFill>
                  <a:srgbClr val="FF0000"/>
                </a:solidFill>
              </a:rPr>
              <a:t>mutually compatible</a:t>
            </a:r>
            <a:r>
              <a:rPr lang="en-US" b="1" dirty="0" smtClean="0">
                <a:solidFill>
                  <a:srgbClr val="FF0000"/>
                </a:solidFill>
              </a:rPr>
              <a:t>) activities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Selection Problem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730" y="1371600"/>
            <a:ext cx="7588070" cy="20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138881"/>
            <a:ext cx="7848600" cy="34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Selection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Optimal substructure of activity selection problem: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43" y="2743200"/>
            <a:ext cx="820295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Selection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Optimal substructure of activity selection problem:</a:t>
            </a:r>
          </a:p>
          <a:p>
            <a:pPr lvl="1"/>
            <a:r>
              <a:rPr lang="en-US" dirty="0" smtClean="0"/>
              <a:t>Assume that activities are sorted by increasing finish time: f0&lt;= f1&lt;= f2&lt;=f2…..&lt;=fn</a:t>
            </a:r>
          </a:p>
          <a:p>
            <a:pPr lvl="1"/>
            <a:r>
              <a:rPr lang="en-US" dirty="0" smtClean="0"/>
              <a:t>Suppose that a solution to </a:t>
            </a:r>
            <a:r>
              <a:rPr lang="en-US" i="1" dirty="0" err="1" smtClean="0"/>
              <a:t>S</a:t>
            </a:r>
            <a:r>
              <a:rPr lang="en-US" sz="2000" i="1" dirty="0" err="1" smtClean="0"/>
              <a:t>ij</a:t>
            </a:r>
            <a:r>
              <a:rPr lang="en-US" sz="400" i="1" dirty="0" smtClean="0"/>
              <a:t> </a:t>
            </a:r>
            <a:r>
              <a:rPr lang="en-US" i="1" dirty="0" smtClean="0"/>
              <a:t>includes a</a:t>
            </a:r>
            <a:r>
              <a:rPr lang="en-US" sz="1600" i="1" dirty="0" smtClean="0"/>
              <a:t>k</a:t>
            </a:r>
            <a:r>
              <a:rPr lang="en-US" sz="3600" i="1" dirty="0" smtClean="0"/>
              <a:t> </a:t>
            </a:r>
            <a:r>
              <a:rPr lang="en-US" i="1" dirty="0" smtClean="0"/>
              <a:t>. Have 2 </a:t>
            </a:r>
            <a:r>
              <a:rPr lang="en-US" i="1" dirty="0" err="1" smtClean="0"/>
              <a:t>subproblems</a:t>
            </a:r>
            <a:r>
              <a:rPr lang="en-US" i="1" dirty="0" smtClean="0"/>
              <a:t>:</a:t>
            </a:r>
          </a:p>
          <a:p>
            <a:pPr lvl="2"/>
            <a:r>
              <a:rPr lang="en-US" sz="400" dirty="0" smtClean="0"/>
              <a:t> </a:t>
            </a:r>
            <a:r>
              <a:rPr lang="en-US" i="1" dirty="0" err="1" smtClean="0"/>
              <a:t>S</a:t>
            </a:r>
            <a:r>
              <a:rPr lang="en-US" sz="1600" i="1" dirty="0" err="1" smtClean="0"/>
              <a:t>ik</a:t>
            </a:r>
            <a:r>
              <a:rPr lang="en-US" sz="1600" i="1" dirty="0" smtClean="0"/>
              <a:t> </a:t>
            </a:r>
            <a:r>
              <a:rPr lang="en-US" i="1" dirty="0" smtClean="0"/>
              <a:t>(start after </a:t>
            </a:r>
            <a:r>
              <a:rPr lang="en-US" i="1" dirty="0" err="1" smtClean="0"/>
              <a:t>a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 </a:t>
            </a:r>
            <a:r>
              <a:rPr lang="en-US" i="1" dirty="0" smtClean="0"/>
              <a:t>finishes, finish before a</a:t>
            </a:r>
            <a:r>
              <a:rPr lang="en-US" sz="1600" i="1" dirty="0" smtClean="0"/>
              <a:t>k</a:t>
            </a:r>
            <a:r>
              <a:rPr lang="en-US" sz="600" i="1" dirty="0" smtClean="0"/>
              <a:t> </a:t>
            </a:r>
            <a:r>
              <a:rPr lang="en-US" i="1" dirty="0" smtClean="0"/>
              <a:t>starts)</a:t>
            </a:r>
          </a:p>
          <a:p>
            <a:pPr lvl="2"/>
            <a:r>
              <a:rPr lang="en-US" i="1" dirty="0" err="1" smtClean="0"/>
              <a:t>S</a:t>
            </a:r>
            <a:r>
              <a:rPr lang="en-US" sz="1600" i="1" dirty="0" err="1" smtClean="0"/>
              <a:t>kj</a:t>
            </a:r>
            <a:r>
              <a:rPr lang="en-US" sz="800" i="1" dirty="0" smtClean="0"/>
              <a:t> </a:t>
            </a:r>
            <a:r>
              <a:rPr lang="en-US" i="1" dirty="0" smtClean="0"/>
              <a:t>(start after a</a:t>
            </a:r>
            <a:r>
              <a:rPr lang="en-US" sz="1600" i="1" dirty="0" smtClean="0"/>
              <a:t>k</a:t>
            </a:r>
            <a:r>
              <a:rPr lang="en-US" sz="800" i="1" dirty="0" smtClean="0"/>
              <a:t> </a:t>
            </a:r>
            <a:r>
              <a:rPr lang="en-US" i="1" dirty="0" smtClean="0"/>
              <a:t>finishes, finish before </a:t>
            </a:r>
            <a:r>
              <a:rPr lang="en-US" i="1" dirty="0" err="1" smtClean="0"/>
              <a:t>a</a:t>
            </a:r>
            <a:r>
              <a:rPr lang="en-US" sz="2000" i="1" dirty="0" err="1" smtClean="0"/>
              <a:t>j</a:t>
            </a:r>
            <a:r>
              <a:rPr lang="en-US" sz="800" i="1" dirty="0" smtClean="0"/>
              <a:t> </a:t>
            </a:r>
            <a:r>
              <a:rPr lang="en-US" i="1" dirty="0" smtClean="0"/>
              <a:t>starts)</a:t>
            </a:r>
          </a:p>
          <a:p>
            <a:pPr lvl="2"/>
            <a:r>
              <a:rPr lang="en-US" dirty="0" smtClean="0"/>
              <a:t>Solution to </a:t>
            </a:r>
            <a:r>
              <a:rPr lang="en-US" i="1" dirty="0" smtClean="0"/>
              <a:t>S</a:t>
            </a:r>
            <a:r>
              <a:rPr lang="en-US" i="1" baseline="-25000" dirty="0" smtClean="0"/>
              <a:t>ij</a:t>
            </a:r>
            <a:r>
              <a:rPr lang="en-US" sz="400" i="1" dirty="0" smtClean="0"/>
              <a:t>i</a:t>
            </a:r>
            <a:r>
              <a:rPr lang="en-US" i="1" dirty="0" smtClean="0"/>
              <a:t>is (solution to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ik</a:t>
            </a:r>
            <a:r>
              <a:rPr lang="en-US" sz="400" i="1" dirty="0" smtClean="0"/>
              <a:t> </a:t>
            </a:r>
            <a:r>
              <a:rPr lang="en-US" i="1" dirty="0" smtClean="0"/>
              <a:t>) ∪ {a</a:t>
            </a:r>
            <a:r>
              <a:rPr lang="en-US" sz="1200" i="1" dirty="0" smtClean="0"/>
              <a:t>k</a:t>
            </a:r>
            <a:r>
              <a:rPr lang="en-US" i="1" dirty="0" smtClean="0"/>
              <a:t>} ∪ (solution to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kj</a:t>
            </a:r>
            <a:r>
              <a:rPr lang="en-US" i="1" dirty="0" smtClean="0"/>
              <a:t>).</a:t>
            </a:r>
          </a:p>
          <a:p>
            <a:pPr lvl="2"/>
            <a:r>
              <a:rPr lang="en-US" dirty="0" smtClean="0"/>
              <a:t>Since </a:t>
            </a:r>
            <a:r>
              <a:rPr lang="en-US" i="1" dirty="0" smtClean="0"/>
              <a:t>a</a:t>
            </a:r>
            <a:r>
              <a:rPr lang="en-US" i="1" baseline="-25000" dirty="0" smtClean="0"/>
              <a:t>k</a:t>
            </a:r>
            <a:r>
              <a:rPr lang="en-US" i="1" dirty="0" smtClean="0"/>
              <a:t> is in neither </a:t>
            </a:r>
            <a:r>
              <a:rPr lang="en-US" i="1" dirty="0" err="1" smtClean="0"/>
              <a:t>subproblem</a:t>
            </a:r>
            <a:r>
              <a:rPr lang="en-US" i="1" dirty="0" smtClean="0"/>
              <a:t>, and the </a:t>
            </a:r>
            <a:r>
              <a:rPr lang="en-US" i="1" dirty="0" err="1" smtClean="0"/>
              <a:t>subproblems</a:t>
            </a:r>
            <a:r>
              <a:rPr lang="en-US" i="1" dirty="0" smtClean="0"/>
              <a:t> are disjoint,</a:t>
            </a:r>
          </a:p>
          <a:p>
            <a:pPr lvl="2"/>
            <a:r>
              <a:rPr lang="en-US" b="1" dirty="0" smtClean="0"/>
              <a:t>|solution to </a:t>
            </a:r>
            <a:r>
              <a:rPr lang="en-US" b="1" i="1" dirty="0" smtClean="0"/>
              <a:t>S| = |solution to </a:t>
            </a:r>
            <a:r>
              <a:rPr lang="en-US" b="1" i="1" dirty="0" err="1" smtClean="0"/>
              <a:t>S</a:t>
            </a:r>
            <a:r>
              <a:rPr lang="en-US" b="1" i="1" baseline="-25000" dirty="0" err="1" smtClean="0"/>
              <a:t>ik</a:t>
            </a:r>
            <a:r>
              <a:rPr lang="en-US" b="1" i="1" dirty="0" smtClean="0"/>
              <a:t>| + 1 + |solution to </a:t>
            </a:r>
            <a:r>
              <a:rPr lang="en-US" b="1" i="1" dirty="0" err="1" smtClean="0"/>
              <a:t>S</a:t>
            </a:r>
            <a:r>
              <a:rPr lang="en-US" b="1" i="1" baseline="-25000" dirty="0" err="1" smtClean="0"/>
              <a:t>kj</a:t>
            </a:r>
            <a:r>
              <a:rPr lang="en-US" sz="200" b="1" i="1" dirty="0" err="1" smtClean="0"/>
              <a:t>i</a:t>
            </a:r>
            <a:r>
              <a:rPr lang="en-US" b="1" i="1" dirty="0" smtClean="0"/>
              <a:t>| .</a:t>
            </a:r>
            <a:endParaRPr lang="en-US" b="1" dirty="0" smtClean="0"/>
          </a:p>
          <a:p>
            <a:pPr lvl="1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Selection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Optimal substructure of activity selection problem:</a:t>
            </a:r>
          </a:p>
          <a:p>
            <a:pPr lvl="1"/>
            <a:r>
              <a:rPr lang="en-US" dirty="0" smtClean="0"/>
              <a:t>If an optimal solution to </a:t>
            </a:r>
            <a:r>
              <a:rPr lang="en-US" i="1" dirty="0" err="1" smtClean="0"/>
              <a:t>S</a:t>
            </a:r>
            <a:r>
              <a:rPr lang="en-US" sz="1900" i="1" dirty="0" err="1" smtClean="0"/>
              <a:t>ij</a:t>
            </a:r>
            <a:r>
              <a:rPr lang="en-US" sz="1900" i="1" dirty="0" smtClean="0"/>
              <a:t> </a:t>
            </a:r>
            <a:r>
              <a:rPr lang="en-US" i="1" dirty="0" smtClean="0"/>
              <a:t>includes a</a:t>
            </a:r>
            <a:r>
              <a:rPr lang="en-US" sz="1900" i="1" dirty="0" smtClean="0"/>
              <a:t>k </a:t>
            </a:r>
            <a:r>
              <a:rPr lang="en-US" i="1" dirty="0" smtClean="0"/>
              <a:t>, then the solutions to </a:t>
            </a:r>
            <a:r>
              <a:rPr lang="en-US" i="1" dirty="0" err="1" smtClean="0"/>
              <a:t>Sik</a:t>
            </a:r>
            <a:r>
              <a:rPr lang="en-US" i="1" dirty="0" smtClean="0"/>
              <a:t> and </a:t>
            </a:r>
            <a:r>
              <a:rPr lang="en-US" i="1" dirty="0" err="1" smtClean="0"/>
              <a:t>Skj</a:t>
            </a:r>
            <a:r>
              <a:rPr lang="en-US" sz="400" i="1" dirty="0" smtClean="0"/>
              <a:t> </a:t>
            </a:r>
            <a:r>
              <a:rPr lang="en-US" i="1" dirty="0" smtClean="0"/>
              <a:t>used </a:t>
            </a:r>
            <a:r>
              <a:rPr lang="en-US" dirty="0" smtClean="0"/>
              <a:t>within this solution must be optimal as well. 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err="1" smtClean="0"/>
              <a:t>A</a:t>
            </a:r>
            <a:r>
              <a:rPr lang="en-US" sz="1900" i="1" dirty="0" err="1" smtClean="0"/>
              <a:t>ij</a:t>
            </a:r>
            <a:r>
              <a:rPr lang="en-US" sz="400" i="1" dirty="0" smtClean="0"/>
              <a:t> </a:t>
            </a:r>
            <a:r>
              <a:rPr lang="en-US" i="1" dirty="0" smtClean="0"/>
              <a:t>= optimal solution to </a:t>
            </a:r>
            <a:r>
              <a:rPr lang="en-US" i="1" dirty="0" err="1" smtClean="0"/>
              <a:t>S</a:t>
            </a:r>
            <a:r>
              <a:rPr lang="en-US" sz="1500" i="1" dirty="0" err="1" smtClean="0"/>
              <a:t>ij</a:t>
            </a:r>
            <a:r>
              <a:rPr lang="en-US" sz="1500" i="1" dirty="0" smtClean="0"/>
              <a:t> 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So </a:t>
            </a:r>
            <a:r>
              <a:rPr lang="en-US" i="1" dirty="0" err="1" smtClean="0"/>
              <a:t>A</a:t>
            </a:r>
            <a:r>
              <a:rPr lang="en-US" sz="1800" i="1" dirty="0" err="1" smtClean="0"/>
              <a:t>ij</a:t>
            </a:r>
            <a:r>
              <a:rPr lang="en-US" sz="1800" i="1" dirty="0" smtClean="0"/>
              <a:t> </a:t>
            </a:r>
            <a:r>
              <a:rPr lang="en-US" i="1" dirty="0" smtClean="0"/>
              <a:t>= </a:t>
            </a:r>
            <a:r>
              <a:rPr lang="en-US" i="1" dirty="0" err="1" smtClean="0"/>
              <a:t>A</a:t>
            </a:r>
            <a:r>
              <a:rPr lang="en-US" sz="1600" i="1" dirty="0" err="1" smtClean="0"/>
              <a:t>ik</a:t>
            </a:r>
            <a:r>
              <a:rPr lang="en-US" sz="1600" i="1" dirty="0" smtClean="0"/>
              <a:t> </a:t>
            </a:r>
            <a:r>
              <a:rPr lang="en-US" i="1" dirty="0" smtClean="0"/>
              <a:t>∪ {a</a:t>
            </a:r>
            <a:r>
              <a:rPr lang="en-US" sz="400" i="1" dirty="0" smtClean="0"/>
              <a:t>k</a:t>
            </a:r>
            <a:r>
              <a:rPr lang="en-US" i="1" dirty="0" smtClean="0"/>
              <a:t>} ∪ </a:t>
            </a:r>
            <a:r>
              <a:rPr lang="en-US" i="1" dirty="0" err="1" smtClean="0"/>
              <a:t>A</a:t>
            </a:r>
            <a:r>
              <a:rPr lang="en-US" sz="1800" i="1" dirty="0" err="1" smtClean="0"/>
              <a:t>kj</a:t>
            </a:r>
            <a:r>
              <a:rPr lang="en-US" sz="1800" i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8897</TotalTime>
  <Words>987</Words>
  <Application>Microsoft Office PowerPoint</Application>
  <PresentationFormat>On-screen Show (4:3)</PresentationFormat>
  <Paragraphs>126</Paragraphs>
  <Slides>45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Agenda </vt:lpstr>
      <vt:lpstr>Introduction </vt:lpstr>
      <vt:lpstr>Applications of the Greedy Strategy</vt:lpstr>
      <vt:lpstr>Activity Selection Problem</vt:lpstr>
      <vt:lpstr>Activity Selection Problem</vt:lpstr>
      <vt:lpstr>Activity Selection Problem</vt:lpstr>
      <vt:lpstr>Activity Selection Problem</vt:lpstr>
      <vt:lpstr>Activity Selection Problem</vt:lpstr>
      <vt:lpstr>Activity Selection Problem</vt:lpstr>
      <vt:lpstr>Activity Selection Problem </vt:lpstr>
      <vt:lpstr>Activity Selection Problem </vt:lpstr>
      <vt:lpstr>Activity Selection Problem</vt:lpstr>
      <vt:lpstr>Activity Selection Problem</vt:lpstr>
      <vt:lpstr>Activity Selection Problem</vt:lpstr>
      <vt:lpstr>Single-Source shortest paths</vt:lpstr>
      <vt:lpstr>Dijkestra’s Algorithm</vt:lpstr>
      <vt:lpstr>Dijkestra’s Algorithm</vt:lpstr>
      <vt:lpstr>Example of Dijkestra’s Algorithm</vt:lpstr>
      <vt:lpstr>Example of Dijkestra’s Algorithm</vt:lpstr>
      <vt:lpstr>Example of Dijkestra’s Algorithm</vt:lpstr>
      <vt:lpstr>Example of Dijkestra’s Algorithm</vt:lpstr>
      <vt:lpstr>Example of Dijkestra’s Algorithm</vt:lpstr>
      <vt:lpstr>Example of Dijkestra’s Algorithm</vt:lpstr>
      <vt:lpstr>Example of Dijkestra’s Algorithm</vt:lpstr>
      <vt:lpstr>Example of Dijkestra’s Algorithm</vt:lpstr>
      <vt:lpstr>Example of Dijkestra’s Algorithm</vt:lpstr>
      <vt:lpstr>Example of Dijkestra’s Algorithm</vt:lpstr>
      <vt:lpstr>Notes on Dijkstra’s algorithm</vt:lpstr>
      <vt:lpstr>Knapsack Problem</vt:lpstr>
      <vt:lpstr>Knapsack Problem</vt:lpstr>
      <vt:lpstr>Knapsack Problem</vt:lpstr>
      <vt:lpstr>Knapsack Problem</vt:lpstr>
      <vt:lpstr>Slide 34</vt:lpstr>
      <vt:lpstr>Greedy Choices</vt:lpstr>
      <vt:lpstr>Slide 36</vt:lpstr>
      <vt:lpstr>Slide 37</vt:lpstr>
      <vt:lpstr>Slide 38</vt:lpstr>
      <vt:lpstr>Slide 39</vt:lpstr>
      <vt:lpstr>Slide 40</vt:lpstr>
      <vt:lpstr>Slide 41</vt:lpstr>
      <vt:lpstr>Traveling salesman problem</vt:lpstr>
      <vt:lpstr>Traveling salesman problem</vt:lpstr>
      <vt:lpstr>Traveling salesman problem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Tamer</dc:creator>
  <cp:lastModifiedBy>Tamer</cp:lastModifiedBy>
  <cp:revision>161</cp:revision>
  <dcterms:created xsi:type="dcterms:W3CDTF">2006-08-16T00:00:00Z</dcterms:created>
  <dcterms:modified xsi:type="dcterms:W3CDTF">2016-10-02T17:27:08Z</dcterms:modified>
</cp:coreProperties>
</file>